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5289" r:id="rId1"/>
  </p:sldMasterIdLst>
  <p:notesMasterIdLst>
    <p:notesMasterId r:id="rId55"/>
  </p:notesMasterIdLst>
  <p:handoutMasterIdLst>
    <p:handoutMasterId r:id="rId56"/>
  </p:handoutMasterIdLst>
  <p:sldIdLst>
    <p:sldId id="902" r:id="rId2"/>
    <p:sldId id="686" r:id="rId3"/>
    <p:sldId id="351" r:id="rId4"/>
    <p:sldId id="378" r:id="rId5"/>
    <p:sldId id="262" r:id="rId6"/>
    <p:sldId id="263" r:id="rId7"/>
    <p:sldId id="435" r:id="rId8"/>
    <p:sldId id="366" r:id="rId9"/>
    <p:sldId id="367" r:id="rId10"/>
    <p:sldId id="903" r:id="rId11"/>
    <p:sldId id="904" r:id="rId12"/>
    <p:sldId id="905" r:id="rId13"/>
    <p:sldId id="906" r:id="rId14"/>
    <p:sldId id="907" r:id="rId15"/>
    <p:sldId id="908" r:id="rId16"/>
    <p:sldId id="909" r:id="rId17"/>
    <p:sldId id="436" r:id="rId18"/>
    <p:sldId id="867" r:id="rId19"/>
    <p:sldId id="868" r:id="rId20"/>
    <p:sldId id="871" r:id="rId21"/>
    <p:sldId id="872" r:id="rId22"/>
    <p:sldId id="603" r:id="rId23"/>
    <p:sldId id="873" r:id="rId24"/>
    <p:sldId id="489" r:id="rId25"/>
    <p:sldId id="787" r:id="rId26"/>
    <p:sldId id="791" r:id="rId27"/>
    <p:sldId id="792" r:id="rId28"/>
    <p:sldId id="842" r:id="rId29"/>
    <p:sldId id="843" r:id="rId30"/>
    <p:sldId id="844" r:id="rId31"/>
    <p:sldId id="845" r:id="rId32"/>
    <p:sldId id="875" r:id="rId33"/>
    <p:sldId id="802" r:id="rId34"/>
    <p:sldId id="910" r:id="rId35"/>
    <p:sldId id="856" r:id="rId36"/>
    <p:sldId id="810" r:id="rId37"/>
    <p:sldId id="811" r:id="rId38"/>
    <p:sldId id="808" r:id="rId39"/>
    <p:sldId id="855" r:id="rId40"/>
    <p:sldId id="911" r:id="rId41"/>
    <p:sldId id="858" r:id="rId42"/>
    <p:sldId id="899" r:id="rId43"/>
    <p:sldId id="846" r:id="rId44"/>
    <p:sldId id="852" r:id="rId45"/>
    <p:sldId id="891" r:id="rId46"/>
    <p:sldId id="898" r:id="rId47"/>
    <p:sldId id="900" r:id="rId48"/>
    <p:sldId id="829" r:id="rId49"/>
    <p:sldId id="837" r:id="rId50"/>
    <p:sldId id="864" r:id="rId51"/>
    <p:sldId id="839" r:id="rId52"/>
    <p:sldId id="841" r:id="rId53"/>
    <p:sldId id="588"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4176">
          <p15:clr>
            <a:srgbClr val="A4A3A4"/>
          </p15:clr>
        </p15:guide>
        <p15:guide id="3" pos="2880">
          <p15:clr>
            <a:srgbClr val="A4A3A4"/>
          </p15:clr>
        </p15:guide>
        <p15:guide id="4" pos="2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lary Goldhammer" initials="HG" lastIdx="9" clrIdx="0"/>
  <p:cmAuthor id="1" name="Harvey Makadon" initials="H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5F1D0"/>
    <a:srgbClr val="FFFFFF"/>
    <a:srgbClr val="2087BF"/>
    <a:srgbClr val="2080BA"/>
    <a:srgbClr val="6BAEDF"/>
    <a:srgbClr val="E2B431"/>
    <a:srgbClr val="E6BE29"/>
    <a:srgbClr val="E5C41F"/>
    <a:srgbClr val="0046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7" autoAdjust="0"/>
    <p:restoredTop sz="91079" autoAdjust="0"/>
  </p:normalViewPr>
  <p:slideViewPr>
    <p:cSldViewPr>
      <p:cViewPr varScale="1">
        <p:scale>
          <a:sx n="54" d="100"/>
          <a:sy n="54" d="100"/>
        </p:scale>
        <p:origin x="1493" y="34"/>
      </p:cViewPr>
      <p:guideLst>
        <p:guide orient="horz" pos="2160"/>
        <p:guide orient="horz" pos="41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410"/>
    </p:cViewPr>
  </p:sorterViewPr>
  <p:notesViewPr>
    <p:cSldViewPr>
      <p:cViewPr varScale="1">
        <p:scale>
          <a:sx n="67" d="100"/>
          <a:sy n="67"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dLbls>
            <c:dLbl>
              <c:idx val="0"/>
              <c:layout>
                <c:manualLayout>
                  <c:x val="-0.19723978079128998"/>
                  <c:y val="-0.11789763779527559"/>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Sheet1!$A$2:$A$6</c:f>
              <c:strCache>
                <c:ptCount val="5"/>
                <c:pt idx="0">
                  <c:v>Male-to-Male Sexual Contact (MSM)</c:v>
                </c:pt>
                <c:pt idx="1">
                  <c:v>Injection Drug Use (IDU)</c:v>
                </c:pt>
                <c:pt idx="2">
                  <c:v>MSM/IDU</c:v>
                </c:pt>
                <c:pt idx="3">
                  <c:v>Heterosexual Contact</c:v>
                </c:pt>
                <c:pt idx="4">
                  <c:v>Other</c:v>
                </c:pt>
              </c:strCache>
            </c:strRef>
          </c:cat>
          <c:val>
            <c:numRef>
              <c:f>Sheet1!$B$2:$B$6</c:f>
              <c:numCache>
                <c:formatCode>General</c:formatCode>
                <c:ptCount val="5"/>
                <c:pt idx="0">
                  <c:v>30573</c:v>
                </c:pt>
                <c:pt idx="1">
                  <c:v>2833</c:v>
                </c:pt>
                <c:pt idx="2">
                  <c:v>1407</c:v>
                </c:pt>
                <c:pt idx="3">
                  <c:v>8291</c:v>
                </c:pt>
                <c:pt idx="4">
                  <c:v>4515</c:v>
                </c:pt>
              </c:numCache>
            </c:numRef>
          </c:val>
        </c:ser>
        <c:dLbls>
          <c:dLblPos val="bestFit"/>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Overall</c:v>
                </c:pt>
              </c:strCache>
            </c:strRef>
          </c:tx>
          <c:spPr>
            <a:ln w="47625">
              <a:solidFill>
                <a:schemeClr val="accent1"/>
              </a:solidFill>
            </a:ln>
          </c:spPr>
          <c:marker>
            <c:symbol val="diamond"/>
            <c:size val="12"/>
          </c:marker>
          <c:cat>
            <c:numRef>
              <c:f>Sheet1!$A$2:$A$5</c:f>
              <c:numCache>
                <c:formatCode>General</c:formatCode>
                <c:ptCount val="4"/>
                <c:pt idx="0">
                  <c:v>2008</c:v>
                </c:pt>
                <c:pt idx="1">
                  <c:v>2009</c:v>
                </c:pt>
                <c:pt idx="2">
                  <c:v>2010</c:v>
                </c:pt>
                <c:pt idx="3">
                  <c:v>2011</c:v>
                </c:pt>
              </c:numCache>
            </c:numRef>
          </c:cat>
          <c:val>
            <c:numRef>
              <c:f>Sheet1!$B$2:$B$5</c:f>
              <c:numCache>
                <c:formatCode>General</c:formatCode>
                <c:ptCount val="4"/>
                <c:pt idx="0">
                  <c:v>50</c:v>
                </c:pt>
                <c:pt idx="1">
                  <c:v>50</c:v>
                </c:pt>
                <c:pt idx="2">
                  <c:v>50</c:v>
                </c:pt>
                <c:pt idx="3">
                  <c:v>50</c:v>
                </c:pt>
              </c:numCache>
            </c:numRef>
          </c:val>
          <c:smooth val="0"/>
        </c:ser>
        <c:ser>
          <c:idx val="1"/>
          <c:order val="1"/>
          <c:tx>
            <c:strRef>
              <c:f>Sheet1!$C$1</c:f>
              <c:strCache>
                <c:ptCount val="1"/>
                <c:pt idx="0">
                  <c:v>MSM and MSM/IDU</c:v>
                </c:pt>
              </c:strCache>
            </c:strRef>
          </c:tx>
          <c:spPr>
            <a:ln w="47625">
              <a:solidFill>
                <a:schemeClr val="accent2"/>
              </a:solidFill>
            </a:ln>
          </c:spPr>
          <c:marker>
            <c:symbol val="square"/>
            <c:size val="12"/>
            <c:spPr>
              <a:ln>
                <a:noFill/>
              </a:ln>
            </c:spPr>
          </c:marker>
          <c:cat>
            <c:numRef>
              <c:f>Sheet1!$A$2:$A$5</c:f>
              <c:numCache>
                <c:formatCode>General</c:formatCode>
                <c:ptCount val="4"/>
                <c:pt idx="0">
                  <c:v>2008</c:v>
                </c:pt>
                <c:pt idx="1">
                  <c:v>2009</c:v>
                </c:pt>
                <c:pt idx="2">
                  <c:v>2010</c:v>
                </c:pt>
                <c:pt idx="3">
                  <c:v>2011</c:v>
                </c:pt>
              </c:numCache>
            </c:numRef>
          </c:cat>
          <c:val>
            <c:numRef>
              <c:f>Sheet1!$C$2:$C$5</c:f>
              <c:numCache>
                <c:formatCode>General</c:formatCode>
                <c:ptCount val="4"/>
                <c:pt idx="0">
                  <c:v>29.5</c:v>
                </c:pt>
                <c:pt idx="1">
                  <c:v>32</c:v>
                </c:pt>
                <c:pt idx="2">
                  <c:v>33</c:v>
                </c:pt>
                <c:pt idx="3">
                  <c:v>34</c:v>
                </c:pt>
              </c:numCache>
            </c:numRef>
          </c:val>
          <c:smooth val="0"/>
        </c:ser>
        <c:dLbls>
          <c:showLegendKey val="0"/>
          <c:showVal val="0"/>
          <c:showCatName val="0"/>
          <c:showSerName val="0"/>
          <c:showPercent val="0"/>
          <c:showBubbleSize val="0"/>
        </c:dLbls>
        <c:marker val="1"/>
        <c:smooth val="0"/>
        <c:axId val="321338208"/>
        <c:axId val="321338600"/>
      </c:lineChart>
      <c:catAx>
        <c:axId val="321338208"/>
        <c:scaling>
          <c:orientation val="minMax"/>
        </c:scaling>
        <c:delete val="0"/>
        <c:axPos val="b"/>
        <c:numFmt formatCode="General" sourceLinked="1"/>
        <c:majorTickMark val="none"/>
        <c:minorTickMark val="none"/>
        <c:tickLblPos val="nextTo"/>
        <c:crossAx val="321338600"/>
        <c:crosses val="autoZero"/>
        <c:auto val="1"/>
        <c:lblAlgn val="ctr"/>
        <c:lblOffset val="100"/>
        <c:noMultiLvlLbl val="0"/>
      </c:catAx>
      <c:valAx>
        <c:axId val="321338600"/>
        <c:scaling>
          <c:orientation val="minMax"/>
          <c:max val="50"/>
        </c:scaling>
        <c:delete val="0"/>
        <c:axPos val="l"/>
        <c:majorGridlines/>
        <c:title>
          <c:tx>
            <c:rich>
              <a:bodyPr/>
              <a:lstStyle/>
              <a:p>
                <a:pPr>
                  <a:defRPr/>
                </a:pPr>
                <a:r>
                  <a:rPr lang="en-US"/>
                  <a:t>Thousands of People</a:t>
                </a:r>
              </a:p>
            </c:rich>
          </c:tx>
          <c:overlay val="0"/>
        </c:title>
        <c:numFmt formatCode="General" sourceLinked="1"/>
        <c:majorTickMark val="none"/>
        <c:minorTickMark val="none"/>
        <c:tickLblPos val="nextTo"/>
        <c:crossAx val="32133820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manualLayout>
          <c:layoutTarget val="inner"/>
          <c:xMode val="edge"/>
          <c:yMode val="edge"/>
          <c:x val="1.8518518518518517E-2"/>
          <c:y val="3.3672391930733854E-2"/>
          <c:w val="0.96604938271604934"/>
          <c:h val="0.81167764738686554"/>
        </c:manualLayout>
      </c:layout>
      <c:barChart>
        <c:barDir val="col"/>
        <c:grouping val="clustered"/>
        <c:varyColors val="0"/>
        <c:ser>
          <c:idx val="0"/>
          <c:order val="0"/>
          <c:tx>
            <c:strRef>
              <c:f>Sheet1!$B$1</c:f>
              <c:strCache>
                <c:ptCount val="1"/>
                <c:pt idx="0">
                  <c:v>Column1</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HIV Infected</c:v>
                </c:pt>
                <c:pt idx="1">
                  <c:v>Diagnosed</c:v>
                </c:pt>
                <c:pt idx="2">
                  <c:v>Linked to HIV Care</c:v>
                </c:pt>
                <c:pt idx="3">
                  <c:v>Retained in HIV Care</c:v>
                </c:pt>
                <c:pt idx="4">
                  <c:v>On ART</c:v>
                </c:pt>
                <c:pt idx="5">
                  <c:v>Suppressed Viral Load</c:v>
                </c:pt>
              </c:strCache>
            </c:strRef>
          </c:cat>
          <c:val>
            <c:numRef>
              <c:f>Sheet1!$B$2:$B$7</c:f>
              <c:numCache>
                <c:formatCode>0%</c:formatCode>
                <c:ptCount val="6"/>
                <c:pt idx="0">
                  <c:v>1</c:v>
                </c:pt>
                <c:pt idx="1">
                  <c:v>0.82</c:v>
                </c:pt>
                <c:pt idx="2">
                  <c:v>0.66</c:v>
                </c:pt>
                <c:pt idx="3">
                  <c:v>0.37</c:v>
                </c:pt>
                <c:pt idx="4">
                  <c:v>0.33</c:v>
                </c:pt>
                <c:pt idx="5">
                  <c:v>0.25</c:v>
                </c:pt>
              </c:numCache>
            </c:numRef>
          </c:val>
        </c:ser>
        <c:dLbls>
          <c:dLblPos val="outEnd"/>
          <c:showLegendKey val="0"/>
          <c:showVal val="1"/>
          <c:showCatName val="0"/>
          <c:showSerName val="0"/>
          <c:showPercent val="0"/>
          <c:showBubbleSize val="0"/>
        </c:dLbls>
        <c:gapWidth val="75"/>
        <c:overlap val="-25"/>
        <c:axId val="321337424"/>
        <c:axId val="321340168"/>
      </c:barChart>
      <c:catAx>
        <c:axId val="321337424"/>
        <c:scaling>
          <c:orientation val="minMax"/>
        </c:scaling>
        <c:delete val="0"/>
        <c:axPos val="b"/>
        <c:numFmt formatCode="General" sourceLinked="1"/>
        <c:majorTickMark val="out"/>
        <c:minorTickMark val="none"/>
        <c:tickLblPos val="nextTo"/>
        <c:txPr>
          <a:bodyPr/>
          <a:lstStyle/>
          <a:p>
            <a:pPr>
              <a:defRPr sz="1400"/>
            </a:pPr>
            <a:endParaRPr lang="en-US"/>
          </a:p>
        </c:txPr>
        <c:crossAx val="321340168"/>
        <c:crosses val="autoZero"/>
        <c:auto val="1"/>
        <c:lblAlgn val="ctr"/>
        <c:lblOffset val="100"/>
        <c:noMultiLvlLbl val="0"/>
      </c:catAx>
      <c:valAx>
        <c:axId val="321340168"/>
        <c:scaling>
          <c:orientation val="minMax"/>
        </c:scaling>
        <c:delete val="1"/>
        <c:axPos val="l"/>
        <c:numFmt formatCode="0%" sourceLinked="1"/>
        <c:majorTickMark val="out"/>
        <c:minorTickMark val="none"/>
        <c:tickLblPos val="nextTo"/>
        <c:crossAx val="3213374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576DD-5729-44BE-9296-5C1C26EA5AB7}" type="doc">
      <dgm:prSet loTypeId="urn:microsoft.com/office/officeart/2008/layout/HexagonCluster" loCatId="relationship" qsTypeId="urn:microsoft.com/office/officeart/2005/8/quickstyle/simple1" qsCatId="simple" csTypeId="urn:microsoft.com/office/officeart/2005/8/colors/accent2_2" csCatId="accent2" phldr="1"/>
      <dgm:spPr/>
      <dgm:t>
        <a:bodyPr/>
        <a:lstStyle/>
        <a:p>
          <a:endParaRPr lang="en-US"/>
        </a:p>
      </dgm:t>
    </dgm:pt>
    <dgm:pt modelId="{350A30E4-CEAF-474E-8F2C-323A69B85022}">
      <dgm:prSet phldrT="[Text]" custT="1"/>
      <dgm:spPr/>
      <dgm:t>
        <a:bodyPr/>
        <a:lstStyle/>
        <a:p>
          <a:r>
            <a:rPr lang="en-US" sz="1200" b="1" dirty="0" smtClean="0"/>
            <a:t>Pregnant Women</a:t>
          </a:r>
          <a:endParaRPr lang="en-US" sz="1200" b="1" dirty="0"/>
        </a:p>
      </dgm:t>
    </dgm:pt>
    <dgm:pt modelId="{F50957EC-D7E2-46D7-B92C-92BD8C0100C3}" type="parTrans" cxnId="{4CCA1636-0935-4223-BF3E-D85F732DF3EC}">
      <dgm:prSet/>
      <dgm:spPr/>
      <dgm:t>
        <a:bodyPr/>
        <a:lstStyle/>
        <a:p>
          <a:endParaRPr lang="en-US" sz="2800"/>
        </a:p>
      </dgm:t>
    </dgm:pt>
    <dgm:pt modelId="{E70A3437-66D7-43D2-8352-5BC99CD8FC07}" type="sibTrans" cxnId="{4CCA1636-0935-4223-BF3E-D85F732DF3E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t>
        <a:bodyPr/>
        <a:lstStyle/>
        <a:p>
          <a:endParaRPr lang="en-US" sz="2800"/>
        </a:p>
      </dgm:t>
    </dgm:pt>
    <dgm:pt modelId="{0539E93C-0AA8-4151-9D6D-273C8E60DEF2}">
      <dgm:prSet phldrT="[Text]" custT="1"/>
      <dgm:spPr>
        <a:solidFill>
          <a:schemeClr val="accent6"/>
        </a:solidFill>
        <a:ln>
          <a:solidFill>
            <a:schemeClr val="accent6"/>
          </a:solidFill>
        </a:ln>
      </dgm:spPr>
      <dgm:t>
        <a:bodyPr/>
        <a:lstStyle/>
        <a:p>
          <a:r>
            <a:rPr lang="en-US" sz="2300" b="1" dirty="0" smtClean="0"/>
            <a:t>STIs</a:t>
          </a:r>
          <a:endParaRPr lang="en-US" sz="2300" b="1" dirty="0"/>
        </a:p>
      </dgm:t>
    </dgm:pt>
    <dgm:pt modelId="{9C0D1980-5B52-45FA-B6B0-ACD8D80F0CC1}" type="parTrans" cxnId="{D830E959-BEF8-410E-80C8-DCE1214C00A0}">
      <dgm:prSet/>
      <dgm:spPr/>
      <dgm:t>
        <a:bodyPr/>
        <a:lstStyle/>
        <a:p>
          <a:endParaRPr lang="en-US" sz="2800"/>
        </a:p>
      </dgm:t>
    </dgm:pt>
    <dgm:pt modelId="{A6C01715-3741-43A7-AD54-DCD9E0EAC8D8}" type="sibTrans" cxnId="{D830E959-BEF8-410E-80C8-DCE1214C00A0}">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8656" t="-4981" r="-28656" b="-133269"/>
          </a:stretch>
        </a:blipFill>
      </dgm:spPr>
      <dgm:t>
        <a:bodyPr/>
        <a:lstStyle/>
        <a:p>
          <a:endParaRPr lang="en-US" sz="2800"/>
        </a:p>
      </dgm:t>
    </dgm:pt>
    <dgm:pt modelId="{349C78A4-5E9C-4599-AC8D-C6645BF4CF07}">
      <dgm:prSet phldrT="[Text]" custT="1"/>
      <dgm:spPr/>
      <dgm:t>
        <a:bodyPr/>
        <a:lstStyle/>
        <a:p>
          <a:r>
            <a:rPr lang="en-US" sz="1200" b="1" dirty="0" smtClean="0"/>
            <a:t>MSM</a:t>
          </a:r>
          <a:endParaRPr lang="en-US" sz="1200" b="1" dirty="0"/>
        </a:p>
      </dgm:t>
    </dgm:pt>
    <dgm:pt modelId="{16706EB3-394A-4FCA-92C6-DE88D9D21D61}" type="parTrans" cxnId="{1F885B02-8309-44BF-9D38-B390558CCE6A}">
      <dgm:prSet/>
      <dgm:spPr/>
      <dgm:t>
        <a:bodyPr/>
        <a:lstStyle/>
        <a:p>
          <a:endParaRPr lang="en-US" sz="2800"/>
        </a:p>
      </dgm:t>
    </dgm:pt>
    <dgm:pt modelId="{04379862-3F96-49C5-9D80-75A756266171}" type="sibTrans" cxnId="{1F885B02-8309-44BF-9D38-B390558CCE6A}">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60" t="-4981" r="-20792" b="-4981"/>
          </a:stretch>
        </a:blipFill>
      </dgm:spPr>
      <dgm:t>
        <a:bodyPr/>
        <a:lstStyle/>
        <a:p>
          <a:endParaRPr lang="en-US" sz="2800"/>
        </a:p>
      </dgm:t>
    </dgm:pt>
    <dgm:pt modelId="{AB6F93AE-6BFD-46E9-95AC-525E6605ABDE}">
      <dgm:prSet phldrT="[Text]" custT="1"/>
      <dgm:spPr>
        <a:solidFill>
          <a:schemeClr val="accent6"/>
        </a:solidFill>
        <a:ln>
          <a:solidFill>
            <a:schemeClr val="accent6"/>
          </a:solidFill>
        </a:ln>
      </dgm:spPr>
      <dgm:t>
        <a:bodyPr/>
        <a:lstStyle/>
        <a:p>
          <a:r>
            <a:rPr lang="en-US" sz="2300" b="1" dirty="0" smtClean="0"/>
            <a:t>HIV</a:t>
          </a:r>
          <a:endParaRPr lang="en-US" sz="2300" b="1" dirty="0"/>
        </a:p>
      </dgm:t>
    </dgm:pt>
    <dgm:pt modelId="{C77D75CC-11F6-4AB5-9136-604D3B02BEBD}" type="parTrans" cxnId="{19C9ED66-7377-4245-8CB7-5A0BE0C58FA4}">
      <dgm:prSet/>
      <dgm:spPr/>
      <dgm:t>
        <a:bodyPr/>
        <a:lstStyle/>
        <a:p>
          <a:endParaRPr lang="en-US" sz="2800"/>
        </a:p>
      </dgm:t>
    </dgm:pt>
    <dgm:pt modelId="{80EA798A-0862-4306-85E8-3BE90782489E}" type="sibTrans" cxnId="{19C9ED66-7377-4245-8CB7-5A0BE0C58FA4}">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926" t="-6673" r="-12926" b="-43327"/>
          </a:stretch>
        </a:blipFill>
      </dgm:spPr>
      <dgm:t>
        <a:bodyPr/>
        <a:lstStyle/>
        <a:p>
          <a:endParaRPr lang="en-US" sz="2800"/>
        </a:p>
      </dgm:t>
    </dgm:pt>
    <dgm:pt modelId="{9999EE2E-F576-4F56-8A06-0BED131C9FBE}">
      <dgm:prSet phldrT="[Text]" custT="1"/>
      <dgm:spPr/>
      <dgm:t>
        <a:bodyPr/>
        <a:lstStyle/>
        <a:p>
          <a:r>
            <a:rPr lang="en-US" sz="1200" b="1" dirty="0" smtClean="0"/>
            <a:t>WSW</a:t>
          </a:r>
          <a:endParaRPr lang="en-US" sz="1200" b="1" dirty="0"/>
        </a:p>
      </dgm:t>
    </dgm:pt>
    <dgm:pt modelId="{AD989C78-121B-4AB7-B6D6-2367D679F0C9}" type="parTrans" cxnId="{54659AF9-9201-4486-B5E8-16654D59D27B}">
      <dgm:prSet/>
      <dgm:spPr/>
      <dgm:t>
        <a:bodyPr/>
        <a:lstStyle/>
        <a:p>
          <a:endParaRPr lang="en-US" sz="2800"/>
        </a:p>
      </dgm:t>
    </dgm:pt>
    <dgm:pt modelId="{D8AD7DC1-751D-42A3-BA58-374BB8B968D8}" type="sibTrans" cxnId="{54659AF9-9201-4486-B5E8-16654D59D27B}">
      <dgm:prSet/>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29731" r="1731"/>
          </a:stretch>
        </a:blipFill>
      </dgm:spPr>
      <dgm:t>
        <a:bodyPr/>
        <a:lstStyle/>
        <a:p>
          <a:endParaRPr lang="en-US" sz="2800"/>
        </a:p>
      </dgm:t>
    </dgm:pt>
    <dgm:pt modelId="{81591D72-A0F7-4C02-8DC8-72941D5CDE12}">
      <dgm:prSet phldrT="[Text]" custT="1"/>
      <dgm:spPr>
        <a:solidFill>
          <a:schemeClr val="accent6"/>
        </a:solidFill>
        <a:ln>
          <a:solidFill>
            <a:schemeClr val="accent6"/>
          </a:solidFill>
        </a:ln>
      </dgm:spPr>
      <dgm:t>
        <a:bodyPr/>
        <a:lstStyle/>
        <a:p>
          <a:r>
            <a:rPr lang="en-US" sz="2300" b="1" dirty="0" err="1" smtClean="0"/>
            <a:t>Hep</a:t>
          </a:r>
          <a:r>
            <a:rPr lang="en-US" sz="2300" b="1" dirty="0" smtClean="0"/>
            <a:t> C</a:t>
          </a:r>
          <a:endParaRPr lang="en-US" sz="2300" b="1" dirty="0"/>
        </a:p>
      </dgm:t>
    </dgm:pt>
    <dgm:pt modelId="{E2324AA2-35EE-4BD9-890E-86342181A8C7}" type="parTrans" cxnId="{26E53F78-1FDA-45F8-A986-1D02441692D4}">
      <dgm:prSet/>
      <dgm:spPr/>
      <dgm:t>
        <a:bodyPr/>
        <a:lstStyle/>
        <a:p>
          <a:endParaRPr lang="en-US" sz="2800"/>
        </a:p>
      </dgm:t>
    </dgm:pt>
    <dgm:pt modelId="{3CA8CDCB-9A52-442E-9002-1854F9D4C44C}" type="sibTrans" cxnId="{26E53F78-1FDA-45F8-A986-1D02441692D4}">
      <dgm:prSet/>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14144" b="-50798"/>
          </a:stretch>
        </a:blipFill>
      </dgm:spPr>
      <dgm:t>
        <a:bodyPr/>
        <a:lstStyle/>
        <a:p>
          <a:endParaRPr lang="en-US" sz="2800"/>
        </a:p>
      </dgm:t>
    </dgm:pt>
    <dgm:pt modelId="{D78C36A1-7DF8-4B54-A3DF-259E4B086B55}">
      <dgm:prSet phldrT="[Text]" custT="1"/>
      <dgm:spPr/>
      <dgm:t>
        <a:bodyPr/>
        <a:lstStyle/>
        <a:p>
          <a:r>
            <a:rPr lang="en-US" sz="1200" b="1" dirty="0" smtClean="0"/>
            <a:t>Adolescents</a:t>
          </a:r>
          <a:endParaRPr lang="en-US" sz="1200" b="1" dirty="0"/>
        </a:p>
      </dgm:t>
    </dgm:pt>
    <dgm:pt modelId="{1271E6A7-BC24-411D-A71B-7B56A652CB81}" type="parTrans" cxnId="{13720D6E-4719-4452-8892-B3E4CE9C44BE}">
      <dgm:prSet/>
      <dgm:spPr/>
      <dgm:t>
        <a:bodyPr/>
        <a:lstStyle/>
        <a:p>
          <a:endParaRPr lang="en-US" sz="2800"/>
        </a:p>
      </dgm:t>
    </dgm:pt>
    <dgm:pt modelId="{1ED79074-B7FF-4591-86CD-E90320A86A94}" type="sibTrans" cxnId="{13720D6E-4719-4452-8892-B3E4CE9C44BE}">
      <dgm:prSet/>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0455" t="-7673" r="-24723" b="-44327"/>
          </a:stretch>
        </a:blipFill>
      </dgm:spPr>
      <dgm:t>
        <a:bodyPr/>
        <a:lstStyle/>
        <a:p>
          <a:endParaRPr lang="en-US" sz="2800"/>
        </a:p>
      </dgm:t>
    </dgm:pt>
    <dgm:pt modelId="{B3BFD70D-A8E1-4A51-AC99-EEEAD23B2CFB}">
      <dgm:prSet phldrT="[Text]" custT="1"/>
      <dgm:spPr/>
      <dgm:t>
        <a:bodyPr/>
        <a:lstStyle/>
        <a:p>
          <a:r>
            <a:rPr lang="en-US" sz="1200" b="1" dirty="0" smtClean="0"/>
            <a:t>Trans Men</a:t>
          </a:r>
          <a:endParaRPr lang="en-US" sz="1200" b="1" dirty="0"/>
        </a:p>
      </dgm:t>
    </dgm:pt>
    <dgm:pt modelId="{C5FC45B0-DCA5-4A74-87BE-14D475B5A459}" type="parTrans" cxnId="{65BA53F6-FA66-4C37-AD8E-2BF839E279F2}">
      <dgm:prSet/>
      <dgm:spPr/>
      <dgm:t>
        <a:bodyPr/>
        <a:lstStyle/>
        <a:p>
          <a:endParaRPr lang="en-US" sz="2800"/>
        </a:p>
      </dgm:t>
    </dgm:pt>
    <dgm:pt modelId="{9E8F792E-9E92-4E31-A371-80758D84F498}" type="sibTrans" cxnId="{65BA53F6-FA66-4C37-AD8E-2BF839E279F2}">
      <dgm:prSet/>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56186" t="-25000" r="-8993" b="-25000"/>
          </a:stretch>
        </a:blipFill>
      </dgm:spPr>
      <dgm:t>
        <a:bodyPr/>
        <a:lstStyle/>
        <a:p>
          <a:endParaRPr lang="en-US" sz="2800"/>
        </a:p>
      </dgm:t>
    </dgm:pt>
    <dgm:pt modelId="{636FD74E-EF7A-4AE0-A7F9-2EEEED27E961}">
      <dgm:prSet phldrT="[Text]" custT="1"/>
      <dgm:spPr/>
      <dgm:t>
        <a:bodyPr/>
        <a:lstStyle/>
        <a:p>
          <a:r>
            <a:rPr lang="en-US" sz="1200" b="1" dirty="0" smtClean="0"/>
            <a:t>Trans Women</a:t>
          </a:r>
          <a:endParaRPr lang="en-US" sz="1200" b="1" dirty="0"/>
        </a:p>
      </dgm:t>
    </dgm:pt>
    <dgm:pt modelId="{EBF4AE69-68A9-4C38-912D-20B7B76EA166}" type="parTrans" cxnId="{E0B70ABD-7AC6-4EA4-B550-0A566C4647FA}">
      <dgm:prSet/>
      <dgm:spPr/>
      <dgm:t>
        <a:bodyPr/>
        <a:lstStyle/>
        <a:p>
          <a:endParaRPr lang="en-US" sz="2800"/>
        </a:p>
      </dgm:t>
    </dgm:pt>
    <dgm:pt modelId="{1C2DE2B8-FBB6-472C-BF3A-3E15E0B86AEA}" type="sibTrans" cxnId="{E0B70ABD-7AC6-4EA4-B550-0A566C4647FA}">
      <dgm:prSet/>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l="-12926" t="-23308" r="-12926" b="-59962"/>
          </a:stretch>
        </a:blipFill>
      </dgm:spPr>
      <dgm:t>
        <a:bodyPr/>
        <a:lstStyle/>
        <a:p>
          <a:endParaRPr lang="en-US" sz="2800"/>
        </a:p>
      </dgm:t>
    </dgm:pt>
    <dgm:pt modelId="{A00532D1-AD78-4EBA-9C0F-32930B6FBF4A}" type="pres">
      <dgm:prSet presAssocID="{B32576DD-5729-44BE-9296-5C1C26EA5AB7}" presName="Name0" presStyleCnt="0">
        <dgm:presLayoutVars>
          <dgm:chMax val="21"/>
          <dgm:chPref val="21"/>
        </dgm:presLayoutVars>
      </dgm:prSet>
      <dgm:spPr/>
      <dgm:t>
        <a:bodyPr/>
        <a:lstStyle/>
        <a:p>
          <a:endParaRPr lang="en-US"/>
        </a:p>
      </dgm:t>
    </dgm:pt>
    <dgm:pt modelId="{048E00AC-EA9C-41FB-8250-DA21BE9B2495}" type="pres">
      <dgm:prSet presAssocID="{350A30E4-CEAF-474E-8F2C-323A69B85022}" presName="text1" presStyleCnt="0"/>
      <dgm:spPr/>
    </dgm:pt>
    <dgm:pt modelId="{2479D08D-67C9-4173-80EC-16E33DEB9C6F}" type="pres">
      <dgm:prSet presAssocID="{350A30E4-CEAF-474E-8F2C-323A69B85022}" presName="textRepeatNode" presStyleLbl="alignNode1" presStyleIdx="0" presStyleCnt="9">
        <dgm:presLayoutVars>
          <dgm:chMax val="0"/>
          <dgm:chPref val="0"/>
          <dgm:bulletEnabled val="1"/>
        </dgm:presLayoutVars>
      </dgm:prSet>
      <dgm:spPr/>
      <dgm:t>
        <a:bodyPr/>
        <a:lstStyle/>
        <a:p>
          <a:endParaRPr lang="en-US"/>
        </a:p>
      </dgm:t>
    </dgm:pt>
    <dgm:pt modelId="{00C693CE-737C-41FE-8A75-0D8E524FB986}" type="pres">
      <dgm:prSet presAssocID="{350A30E4-CEAF-474E-8F2C-323A69B85022}" presName="textaccent1" presStyleCnt="0"/>
      <dgm:spPr/>
    </dgm:pt>
    <dgm:pt modelId="{49CD49DF-7B43-4C2B-AB18-8DFEE4AE0D4D}" type="pres">
      <dgm:prSet presAssocID="{350A30E4-CEAF-474E-8F2C-323A69B85022}" presName="accentRepeatNode" presStyleLbl="solidAlignAcc1" presStyleIdx="0" presStyleCnt="18"/>
      <dgm:spPr/>
    </dgm:pt>
    <dgm:pt modelId="{AFE18DEF-0364-47FE-A35F-52D99E90FDB7}" type="pres">
      <dgm:prSet presAssocID="{E70A3437-66D7-43D2-8352-5BC99CD8FC07}" presName="image1" presStyleCnt="0"/>
      <dgm:spPr/>
    </dgm:pt>
    <dgm:pt modelId="{E996A247-05FA-47F5-B1DD-D59D044C7DC1}" type="pres">
      <dgm:prSet presAssocID="{E70A3437-66D7-43D2-8352-5BC99CD8FC07}" presName="imageRepeatNode" presStyleLbl="alignAcc1" presStyleIdx="0" presStyleCnt="9"/>
      <dgm:spPr/>
      <dgm:t>
        <a:bodyPr/>
        <a:lstStyle/>
        <a:p>
          <a:endParaRPr lang="en-US"/>
        </a:p>
      </dgm:t>
    </dgm:pt>
    <dgm:pt modelId="{4AE2379E-F52C-403E-B9DB-908DB51F6CF7}" type="pres">
      <dgm:prSet presAssocID="{E70A3437-66D7-43D2-8352-5BC99CD8FC07}" presName="imageaccent1" presStyleCnt="0"/>
      <dgm:spPr/>
    </dgm:pt>
    <dgm:pt modelId="{5023AEA4-F1BF-480C-B91A-10C846C3E6AF}" type="pres">
      <dgm:prSet presAssocID="{E70A3437-66D7-43D2-8352-5BC99CD8FC07}" presName="accentRepeatNode" presStyleLbl="solidAlignAcc1" presStyleIdx="1" presStyleCnt="18"/>
      <dgm:spPr/>
    </dgm:pt>
    <dgm:pt modelId="{41E4AB48-4833-4BF4-ABB5-5A58BAD3C47A}" type="pres">
      <dgm:prSet presAssocID="{0539E93C-0AA8-4151-9D6D-273C8E60DEF2}" presName="text2" presStyleCnt="0"/>
      <dgm:spPr/>
    </dgm:pt>
    <dgm:pt modelId="{93D03501-789B-4819-A416-4D2A84212204}" type="pres">
      <dgm:prSet presAssocID="{0539E93C-0AA8-4151-9D6D-273C8E60DEF2}" presName="textRepeatNode" presStyleLbl="alignNode1" presStyleIdx="1" presStyleCnt="9">
        <dgm:presLayoutVars>
          <dgm:chMax val="0"/>
          <dgm:chPref val="0"/>
          <dgm:bulletEnabled val="1"/>
        </dgm:presLayoutVars>
      </dgm:prSet>
      <dgm:spPr/>
      <dgm:t>
        <a:bodyPr/>
        <a:lstStyle/>
        <a:p>
          <a:endParaRPr lang="en-US"/>
        </a:p>
      </dgm:t>
    </dgm:pt>
    <dgm:pt modelId="{0AA2F890-6DB7-475B-91A4-00BC98AEFD21}" type="pres">
      <dgm:prSet presAssocID="{0539E93C-0AA8-4151-9D6D-273C8E60DEF2}" presName="textaccent2" presStyleCnt="0"/>
      <dgm:spPr/>
    </dgm:pt>
    <dgm:pt modelId="{1D25757C-6866-43C5-A9EB-77D8A644ADA4}" type="pres">
      <dgm:prSet presAssocID="{0539E93C-0AA8-4151-9D6D-273C8E60DEF2}" presName="accentRepeatNode" presStyleLbl="solidAlignAcc1" presStyleIdx="2" presStyleCnt="18"/>
      <dgm:spPr/>
    </dgm:pt>
    <dgm:pt modelId="{468EB0B6-5D4E-45FA-9574-8BB28A267895}" type="pres">
      <dgm:prSet presAssocID="{A6C01715-3741-43A7-AD54-DCD9E0EAC8D8}" presName="image2" presStyleCnt="0"/>
      <dgm:spPr/>
    </dgm:pt>
    <dgm:pt modelId="{C5353A6F-E874-451D-9129-78FF34F4A65C}" type="pres">
      <dgm:prSet presAssocID="{A6C01715-3741-43A7-AD54-DCD9E0EAC8D8}" presName="imageRepeatNode" presStyleLbl="alignAcc1" presStyleIdx="1" presStyleCnt="9" custLinFactNeighborX="1464"/>
      <dgm:spPr/>
      <dgm:t>
        <a:bodyPr/>
        <a:lstStyle/>
        <a:p>
          <a:endParaRPr lang="en-US"/>
        </a:p>
      </dgm:t>
    </dgm:pt>
    <dgm:pt modelId="{73D0168A-D1F0-45F5-AA65-90160B86B9F2}" type="pres">
      <dgm:prSet presAssocID="{A6C01715-3741-43A7-AD54-DCD9E0EAC8D8}" presName="imageaccent2" presStyleCnt="0"/>
      <dgm:spPr/>
    </dgm:pt>
    <dgm:pt modelId="{65C98F47-D800-49D0-83D6-47199D8E784D}" type="pres">
      <dgm:prSet presAssocID="{A6C01715-3741-43A7-AD54-DCD9E0EAC8D8}" presName="accentRepeatNode" presStyleLbl="solidAlignAcc1" presStyleIdx="3" presStyleCnt="18"/>
      <dgm:spPr/>
    </dgm:pt>
    <dgm:pt modelId="{3A287168-E0ED-4F79-88D2-862E1DF30CB2}" type="pres">
      <dgm:prSet presAssocID="{349C78A4-5E9C-4599-AC8D-C6645BF4CF07}" presName="text3" presStyleCnt="0"/>
      <dgm:spPr/>
    </dgm:pt>
    <dgm:pt modelId="{57696FC1-C874-4A3E-985B-F8CD340CF814}" type="pres">
      <dgm:prSet presAssocID="{349C78A4-5E9C-4599-AC8D-C6645BF4CF07}" presName="textRepeatNode" presStyleLbl="alignNode1" presStyleIdx="2" presStyleCnt="9">
        <dgm:presLayoutVars>
          <dgm:chMax val="0"/>
          <dgm:chPref val="0"/>
          <dgm:bulletEnabled val="1"/>
        </dgm:presLayoutVars>
      </dgm:prSet>
      <dgm:spPr/>
      <dgm:t>
        <a:bodyPr/>
        <a:lstStyle/>
        <a:p>
          <a:endParaRPr lang="en-US"/>
        </a:p>
      </dgm:t>
    </dgm:pt>
    <dgm:pt modelId="{36B989E4-60A8-47FA-A2ED-20D9475C6FB8}" type="pres">
      <dgm:prSet presAssocID="{349C78A4-5E9C-4599-AC8D-C6645BF4CF07}" presName="textaccent3" presStyleCnt="0"/>
      <dgm:spPr/>
    </dgm:pt>
    <dgm:pt modelId="{05CB5016-81A4-443B-9246-0A466311CDCD}" type="pres">
      <dgm:prSet presAssocID="{349C78A4-5E9C-4599-AC8D-C6645BF4CF07}" presName="accentRepeatNode" presStyleLbl="solidAlignAcc1" presStyleIdx="4" presStyleCnt="18"/>
      <dgm:spPr/>
    </dgm:pt>
    <dgm:pt modelId="{95192A8D-6D89-4B81-B25A-ABA1852BC7CA}" type="pres">
      <dgm:prSet presAssocID="{04379862-3F96-49C5-9D80-75A756266171}" presName="image3" presStyleCnt="0"/>
      <dgm:spPr/>
    </dgm:pt>
    <dgm:pt modelId="{2669290C-8770-4B79-AFE1-6E29F82A2AC8}" type="pres">
      <dgm:prSet presAssocID="{04379862-3F96-49C5-9D80-75A756266171}" presName="imageRepeatNode" presStyleLbl="alignAcc1" presStyleIdx="2" presStyleCnt="9"/>
      <dgm:spPr/>
      <dgm:t>
        <a:bodyPr/>
        <a:lstStyle/>
        <a:p>
          <a:endParaRPr lang="en-US"/>
        </a:p>
      </dgm:t>
    </dgm:pt>
    <dgm:pt modelId="{5B566C60-0F46-4594-90FB-3B06645046DE}" type="pres">
      <dgm:prSet presAssocID="{04379862-3F96-49C5-9D80-75A756266171}" presName="imageaccent3" presStyleCnt="0"/>
      <dgm:spPr/>
    </dgm:pt>
    <dgm:pt modelId="{1D644955-5A66-459F-9056-D1EFD71424FE}" type="pres">
      <dgm:prSet presAssocID="{04379862-3F96-49C5-9D80-75A756266171}" presName="accentRepeatNode" presStyleLbl="solidAlignAcc1" presStyleIdx="5" presStyleCnt="18"/>
      <dgm:spPr/>
    </dgm:pt>
    <dgm:pt modelId="{32B8A032-EB42-4C70-A792-F337E246260B}" type="pres">
      <dgm:prSet presAssocID="{636FD74E-EF7A-4AE0-A7F9-2EEEED27E961}" presName="text4" presStyleCnt="0"/>
      <dgm:spPr/>
    </dgm:pt>
    <dgm:pt modelId="{5F06C1D6-5121-4465-AEAD-9609A38B4A44}" type="pres">
      <dgm:prSet presAssocID="{636FD74E-EF7A-4AE0-A7F9-2EEEED27E961}" presName="textRepeatNode" presStyleLbl="alignNode1" presStyleIdx="3" presStyleCnt="9">
        <dgm:presLayoutVars>
          <dgm:chMax val="0"/>
          <dgm:chPref val="0"/>
          <dgm:bulletEnabled val="1"/>
        </dgm:presLayoutVars>
      </dgm:prSet>
      <dgm:spPr/>
      <dgm:t>
        <a:bodyPr/>
        <a:lstStyle/>
        <a:p>
          <a:endParaRPr lang="en-US"/>
        </a:p>
      </dgm:t>
    </dgm:pt>
    <dgm:pt modelId="{C1F4D4FC-402D-4041-A345-311BD772C690}" type="pres">
      <dgm:prSet presAssocID="{636FD74E-EF7A-4AE0-A7F9-2EEEED27E961}" presName="textaccent4" presStyleCnt="0"/>
      <dgm:spPr/>
    </dgm:pt>
    <dgm:pt modelId="{2E2E125B-B025-42AF-BAB7-7B1D26193BC6}" type="pres">
      <dgm:prSet presAssocID="{636FD74E-EF7A-4AE0-A7F9-2EEEED27E961}" presName="accentRepeatNode" presStyleLbl="solidAlignAcc1" presStyleIdx="6" presStyleCnt="18"/>
      <dgm:spPr/>
    </dgm:pt>
    <dgm:pt modelId="{E2F1AE9D-8F8D-47DF-9D28-159E3DA1F21C}" type="pres">
      <dgm:prSet presAssocID="{1C2DE2B8-FBB6-472C-BF3A-3E15E0B86AEA}" presName="image4" presStyleCnt="0"/>
      <dgm:spPr/>
    </dgm:pt>
    <dgm:pt modelId="{5F274771-BD51-454D-ADDF-6A684B10C567}" type="pres">
      <dgm:prSet presAssocID="{1C2DE2B8-FBB6-472C-BF3A-3E15E0B86AEA}" presName="imageRepeatNode" presStyleLbl="alignAcc1" presStyleIdx="3" presStyleCnt="9"/>
      <dgm:spPr/>
      <dgm:t>
        <a:bodyPr/>
        <a:lstStyle/>
        <a:p>
          <a:endParaRPr lang="en-US"/>
        </a:p>
      </dgm:t>
    </dgm:pt>
    <dgm:pt modelId="{121295B5-8B4A-46A9-A02F-9CCA2DE348F7}" type="pres">
      <dgm:prSet presAssocID="{1C2DE2B8-FBB6-472C-BF3A-3E15E0B86AEA}" presName="imageaccent4" presStyleCnt="0"/>
      <dgm:spPr/>
    </dgm:pt>
    <dgm:pt modelId="{2E32705E-287F-41B8-ABBC-205753D3E9D6}" type="pres">
      <dgm:prSet presAssocID="{1C2DE2B8-FBB6-472C-BF3A-3E15E0B86AEA}" presName="accentRepeatNode" presStyleLbl="solidAlignAcc1" presStyleIdx="7" presStyleCnt="18"/>
      <dgm:spPr/>
    </dgm:pt>
    <dgm:pt modelId="{D0914262-50A7-4E11-BAE5-77F144012778}" type="pres">
      <dgm:prSet presAssocID="{AB6F93AE-6BFD-46E9-95AC-525E6605ABDE}" presName="text5" presStyleCnt="0"/>
      <dgm:spPr/>
    </dgm:pt>
    <dgm:pt modelId="{F25AD8F0-9D04-4208-A53A-F54FBDA11717}" type="pres">
      <dgm:prSet presAssocID="{AB6F93AE-6BFD-46E9-95AC-525E6605ABDE}" presName="textRepeatNode" presStyleLbl="alignNode1" presStyleIdx="4" presStyleCnt="9">
        <dgm:presLayoutVars>
          <dgm:chMax val="0"/>
          <dgm:chPref val="0"/>
          <dgm:bulletEnabled val="1"/>
        </dgm:presLayoutVars>
      </dgm:prSet>
      <dgm:spPr/>
      <dgm:t>
        <a:bodyPr/>
        <a:lstStyle/>
        <a:p>
          <a:endParaRPr lang="en-US"/>
        </a:p>
      </dgm:t>
    </dgm:pt>
    <dgm:pt modelId="{69577911-624E-4D53-A905-48BD81061B46}" type="pres">
      <dgm:prSet presAssocID="{AB6F93AE-6BFD-46E9-95AC-525E6605ABDE}" presName="textaccent5" presStyleCnt="0"/>
      <dgm:spPr/>
    </dgm:pt>
    <dgm:pt modelId="{552E3426-60A0-4A82-A63D-695EE65C069E}" type="pres">
      <dgm:prSet presAssocID="{AB6F93AE-6BFD-46E9-95AC-525E6605ABDE}" presName="accentRepeatNode" presStyleLbl="solidAlignAcc1" presStyleIdx="8" presStyleCnt="18"/>
      <dgm:spPr/>
    </dgm:pt>
    <dgm:pt modelId="{F3C730AF-3D98-4833-898F-C9186FB90D35}" type="pres">
      <dgm:prSet presAssocID="{80EA798A-0862-4306-85E8-3BE90782489E}" presName="image5" presStyleCnt="0"/>
      <dgm:spPr/>
    </dgm:pt>
    <dgm:pt modelId="{03A011FF-BD05-4B29-9AFA-08A33BEFD1AA}" type="pres">
      <dgm:prSet presAssocID="{80EA798A-0862-4306-85E8-3BE90782489E}" presName="imageRepeatNode" presStyleLbl="alignAcc1" presStyleIdx="4" presStyleCnt="9"/>
      <dgm:spPr/>
      <dgm:t>
        <a:bodyPr/>
        <a:lstStyle/>
        <a:p>
          <a:endParaRPr lang="en-US"/>
        </a:p>
      </dgm:t>
    </dgm:pt>
    <dgm:pt modelId="{3C11E557-CE5D-4D98-8DEC-EA2A827D1937}" type="pres">
      <dgm:prSet presAssocID="{80EA798A-0862-4306-85E8-3BE90782489E}" presName="imageaccent5" presStyleCnt="0"/>
      <dgm:spPr/>
    </dgm:pt>
    <dgm:pt modelId="{34DF6CA8-C6EC-4080-A682-BC8DF7288A69}" type="pres">
      <dgm:prSet presAssocID="{80EA798A-0862-4306-85E8-3BE90782489E}" presName="accentRepeatNode" presStyleLbl="solidAlignAcc1" presStyleIdx="9" presStyleCnt="18"/>
      <dgm:spPr/>
    </dgm:pt>
    <dgm:pt modelId="{533B092F-1805-4BB8-8743-5A5540092355}" type="pres">
      <dgm:prSet presAssocID="{9999EE2E-F576-4F56-8A06-0BED131C9FBE}" presName="text6" presStyleCnt="0"/>
      <dgm:spPr/>
    </dgm:pt>
    <dgm:pt modelId="{8F3C9CE6-C88B-4BD5-B6B0-C7D9104E8FCD}" type="pres">
      <dgm:prSet presAssocID="{9999EE2E-F576-4F56-8A06-0BED131C9FBE}" presName="textRepeatNode" presStyleLbl="alignNode1" presStyleIdx="5" presStyleCnt="9">
        <dgm:presLayoutVars>
          <dgm:chMax val="0"/>
          <dgm:chPref val="0"/>
          <dgm:bulletEnabled val="1"/>
        </dgm:presLayoutVars>
      </dgm:prSet>
      <dgm:spPr/>
      <dgm:t>
        <a:bodyPr/>
        <a:lstStyle/>
        <a:p>
          <a:endParaRPr lang="en-US"/>
        </a:p>
      </dgm:t>
    </dgm:pt>
    <dgm:pt modelId="{D41A033B-70AB-46C5-AEE7-6F6BF8F7F121}" type="pres">
      <dgm:prSet presAssocID="{9999EE2E-F576-4F56-8A06-0BED131C9FBE}" presName="textaccent6" presStyleCnt="0"/>
      <dgm:spPr/>
    </dgm:pt>
    <dgm:pt modelId="{FBF305B9-33D1-492E-8394-B9E063753A13}" type="pres">
      <dgm:prSet presAssocID="{9999EE2E-F576-4F56-8A06-0BED131C9FBE}" presName="accentRepeatNode" presStyleLbl="solidAlignAcc1" presStyleIdx="10" presStyleCnt="18"/>
      <dgm:spPr/>
    </dgm:pt>
    <dgm:pt modelId="{60A4E5EF-6E52-47B3-B101-7D2501C3F5B5}" type="pres">
      <dgm:prSet presAssocID="{D8AD7DC1-751D-42A3-BA58-374BB8B968D8}" presName="image6" presStyleCnt="0"/>
      <dgm:spPr/>
    </dgm:pt>
    <dgm:pt modelId="{99059B98-09C3-4B04-B47C-FD0CF24FA976}" type="pres">
      <dgm:prSet presAssocID="{D8AD7DC1-751D-42A3-BA58-374BB8B968D8}" presName="imageRepeatNode" presStyleLbl="alignAcc1" presStyleIdx="5" presStyleCnt="9"/>
      <dgm:spPr/>
      <dgm:t>
        <a:bodyPr/>
        <a:lstStyle/>
        <a:p>
          <a:endParaRPr lang="en-US"/>
        </a:p>
      </dgm:t>
    </dgm:pt>
    <dgm:pt modelId="{62218406-FC8F-460E-AFFC-9D6C8BBD6F92}" type="pres">
      <dgm:prSet presAssocID="{D8AD7DC1-751D-42A3-BA58-374BB8B968D8}" presName="imageaccent6" presStyleCnt="0"/>
      <dgm:spPr/>
    </dgm:pt>
    <dgm:pt modelId="{55465C80-5B20-4D00-B427-5474F5801714}" type="pres">
      <dgm:prSet presAssocID="{D8AD7DC1-751D-42A3-BA58-374BB8B968D8}" presName="accentRepeatNode" presStyleLbl="solidAlignAcc1" presStyleIdx="11" presStyleCnt="18"/>
      <dgm:spPr/>
    </dgm:pt>
    <dgm:pt modelId="{4E173327-B526-4C25-96DC-54A3FB41BF36}" type="pres">
      <dgm:prSet presAssocID="{B3BFD70D-A8E1-4A51-AC99-EEEAD23B2CFB}" presName="text7" presStyleCnt="0"/>
      <dgm:spPr/>
    </dgm:pt>
    <dgm:pt modelId="{E0100CC8-2402-4D34-90CC-064D2615A590}" type="pres">
      <dgm:prSet presAssocID="{B3BFD70D-A8E1-4A51-AC99-EEEAD23B2CFB}" presName="textRepeatNode" presStyleLbl="alignNode1" presStyleIdx="6" presStyleCnt="9">
        <dgm:presLayoutVars>
          <dgm:chMax val="0"/>
          <dgm:chPref val="0"/>
          <dgm:bulletEnabled val="1"/>
        </dgm:presLayoutVars>
      </dgm:prSet>
      <dgm:spPr/>
      <dgm:t>
        <a:bodyPr/>
        <a:lstStyle/>
        <a:p>
          <a:endParaRPr lang="en-US"/>
        </a:p>
      </dgm:t>
    </dgm:pt>
    <dgm:pt modelId="{7DDD931A-9818-4383-A4A3-AF182114FCA8}" type="pres">
      <dgm:prSet presAssocID="{B3BFD70D-A8E1-4A51-AC99-EEEAD23B2CFB}" presName="textaccent7" presStyleCnt="0"/>
      <dgm:spPr/>
    </dgm:pt>
    <dgm:pt modelId="{9BE6B9D1-F660-4D0E-A104-537345B65F58}" type="pres">
      <dgm:prSet presAssocID="{B3BFD70D-A8E1-4A51-AC99-EEEAD23B2CFB}" presName="accentRepeatNode" presStyleLbl="solidAlignAcc1" presStyleIdx="12" presStyleCnt="18"/>
      <dgm:spPr/>
    </dgm:pt>
    <dgm:pt modelId="{E62191DA-5C92-4ADB-B25E-B0744945D499}" type="pres">
      <dgm:prSet presAssocID="{9E8F792E-9E92-4E31-A371-80758D84F498}" presName="image7" presStyleCnt="0"/>
      <dgm:spPr/>
    </dgm:pt>
    <dgm:pt modelId="{E266BC49-4F17-4B34-9D44-DDE0310CDBB2}" type="pres">
      <dgm:prSet presAssocID="{9E8F792E-9E92-4E31-A371-80758D84F498}" presName="imageRepeatNode" presStyleLbl="alignAcc1" presStyleIdx="6" presStyleCnt="9"/>
      <dgm:spPr/>
      <dgm:t>
        <a:bodyPr/>
        <a:lstStyle/>
        <a:p>
          <a:endParaRPr lang="en-US"/>
        </a:p>
      </dgm:t>
    </dgm:pt>
    <dgm:pt modelId="{C89578E5-EB0F-44E0-BAB6-8954D125DF5D}" type="pres">
      <dgm:prSet presAssocID="{9E8F792E-9E92-4E31-A371-80758D84F498}" presName="imageaccent7" presStyleCnt="0"/>
      <dgm:spPr/>
    </dgm:pt>
    <dgm:pt modelId="{BF5E321D-E4A0-4445-9DE5-9A4CFD51846A}" type="pres">
      <dgm:prSet presAssocID="{9E8F792E-9E92-4E31-A371-80758D84F498}" presName="accentRepeatNode" presStyleLbl="solidAlignAcc1" presStyleIdx="13" presStyleCnt="18"/>
      <dgm:spPr/>
    </dgm:pt>
    <dgm:pt modelId="{3195546D-E904-4907-A342-CECA61DDFF6B}" type="pres">
      <dgm:prSet presAssocID="{81591D72-A0F7-4C02-8DC8-72941D5CDE12}" presName="text8" presStyleCnt="0"/>
      <dgm:spPr/>
    </dgm:pt>
    <dgm:pt modelId="{E870B7DF-3B61-4809-8F11-C8E9E91C6043}" type="pres">
      <dgm:prSet presAssocID="{81591D72-A0F7-4C02-8DC8-72941D5CDE12}" presName="textRepeatNode" presStyleLbl="alignNode1" presStyleIdx="7" presStyleCnt="9">
        <dgm:presLayoutVars>
          <dgm:chMax val="0"/>
          <dgm:chPref val="0"/>
          <dgm:bulletEnabled val="1"/>
        </dgm:presLayoutVars>
      </dgm:prSet>
      <dgm:spPr/>
      <dgm:t>
        <a:bodyPr/>
        <a:lstStyle/>
        <a:p>
          <a:endParaRPr lang="en-US"/>
        </a:p>
      </dgm:t>
    </dgm:pt>
    <dgm:pt modelId="{3D79B960-393D-4176-B5F2-E6B4F40FBCD3}" type="pres">
      <dgm:prSet presAssocID="{81591D72-A0F7-4C02-8DC8-72941D5CDE12}" presName="textaccent8" presStyleCnt="0"/>
      <dgm:spPr/>
    </dgm:pt>
    <dgm:pt modelId="{C3060A1C-6E42-4381-8ADE-1A62A7A6ED92}" type="pres">
      <dgm:prSet presAssocID="{81591D72-A0F7-4C02-8DC8-72941D5CDE12}" presName="accentRepeatNode" presStyleLbl="solidAlignAcc1" presStyleIdx="14" presStyleCnt="18"/>
      <dgm:spPr/>
    </dgm:pt>
    <dgm:pt modelId="{1B377A8F-8CB9-46B8-84A4-9BEC31E905DA}" type="pres">
      <dgm:prSet presAssocID="{3CA8CDCB-9A52-442E-9002-1854F9D4C44C}" presName="image8" presStyleCnt="0"/>
      <dgm:spPr/>
    </dgm:pt>
    <dgm:pt modelId="{23774C81-15CA-4011-9174-A059C0C0A264}" type="pres">
      <dgm:prSet presAssocID="{3CA8CDCB-9A52-442E-9002-1854F9D4C44C}" presName="imageRepeatNode" presStyleLbl="alignAcc1" presStyleIdx="7" presStyleCnt="9"/>
      <dgm:spPr/>
      <dgm:t>
        <a:bodyPr/>
        <a:lstStyle/>
        <a:p>
          <a:endParaRPr lang="en-US"/>
        </a:p>
      </dgm:t>
    </dgm:pt>
    <dgm:pt modelId="{1842F5C4-C610-46D4-89B3-FC9DA0646836}" type="pres">
      <dgm:prSet presAssocID="{3CA8CDCB-9A52-442E-9002-1854F9D4C44C}" presName="imageaccent8" presStyleCnt="0"/>
      <dgm:spPr/>
    </dgm:pt>
    <dgm:pt modelId="{B7C9D0B9-3AF3-4425-BA6D-F67732DA93C1}" type="pres">
      <dgm:prSet presAssocID="{3CA8CDCB-9A52-442E-9002-1854F9D4C44C}" presName="accentRepeatNode" presStyleLbl="solidAlignAcc1" presStyleIdx="15" presStyleCnt="18"/>
      <dgm:spPr/>
    </dgm:pt>
    <dgm:pt modelId="{1231C346-23E3-496A-A440-41B36F7DCD20}" type="pres">
      <dgm:prSet presAssocID="{D78C36A1-7DF8-4B54-A3DF-259E4B086B55}" presName="text9" presStyleCnt="0"/>
      <dgm:spPr/>
    </dgm:pt>
    <dgm:pt modelId="{4183CFD9-943A-4B52-8642-7A0C95C07CB9}" type="pres">
      <dgm:prSet presAssocID="{D78C36A1-7DF8-4B54-A3DF-259E4B086B55}" presName="textRepeatNode" presStyleLbl="alignNode1" presStyleIdx="8" presStyleCnt="9" custScaleX="110623" custScaleY="109894">
        <dgm:presLayoutVars>
          <dgm:chMax val="0"/>
          <dgm:chPref val="0"/>
          <dgm:bulletEnabled val="1"/>
        </dgm:presLayoutVars>
      </dgm:prSet>
      <dgm:spPr/>
      <dgm:t>
        <a:bodyPr/>
        <a:lstStyle/>
        <a:p>
          <a:endParaRPr lang="en-US"/>
        </a:p>
      </dgm:t>
    </dgm:pt>
    <dgm:pt modelId="{D816689A-A96A-42BC-8E86-7EA358F1BCF6}" type="pres">
      <dgm:prSet presAssocID="{D78C36A1-7DF8-4B54-A3DF-259E4B086B55}" presName="textaccent9" presStyleCnt="0"/>
      <dgm:spPr/>
    </dgm:pt>
    <dgm:pt modelId="{D1B5A9CB-20EF-474B-A776-B5376C58D3BB}" type="pres">
      <dgm:prSet presAssocID="{D78C36A1-7DF8-4B54-A3DF-259E4B086B55}" presName="accentRepeatNode" presStyleLbl="solidAlignAcc1" presStyleIdx="16" presStyleCnt="18"/>
      <dgm:spPr/>
    </dgm:pt>
    <dgm:pt modelId="{2BA0E205-3F36-4911-8883-168FD890CDDD}" type="pres">
      <dgm:prSet presAssocID="{1ED79074-B7FF-4591-86CD-E90320A86A94}" presName="image9" presStyleCnt="0"/>
      <dgm:spPr/>
    </dgm:pt>
    <dgm:pt modelId="{3D6223D9-0B3B-4407-B9F6-F923A718239B}" type="pres">
      <dgm:prSet presAssocID="{1ED79074-B7FF-4591-86CD-E90320A86A94}" presName="imageRepeatNode" presStyleLbl="alignAcc1" presStyleIdx="8" presStyleCnt="9"/>
      <dgm:spPr/>
      <dgm:t>
        <a:bodyPr/>
        <a:lstStyle/>
        <a:p>
          <a:endParaRPr lang="en-US"/>
        </a:p>
      </dgm:t>
    </dgm:pt>
    <dgm:pt modelId="{CB739460-0603-42C6-BD92-CA3349785DCB}" type="pres">
      <dgm:prSet presAssocID="{1ED79074-B7FF-4591-86CD-E90320A86A94}" presName="imageaccent9" presStyleCnt="0"/>
      <dgm:spPr/>
    </dgm:pt>
    <dgm:pt modelId="{9D216AF4-995F-4CA3-955F-D5350D3B50CB}" type="pres">
      <dgm:prSet presAssocID="{1ED79074-B7FF-4591-86CD-E90320A86A94}" presName="accentRepeatNode" presStyleLbl="solidAlignAcc1" presStyleIdx="17" presStyleCnt="18"/>
      <dgm:spPr/>
    </dgm:pt>
  </dgm:ptLst>
  <dgm:cxnLst>
    <dgm:cxn modelId="{4D13D420-D747-4722-922D-F7FA7E1AF123}" type="presOf" srcId="{81591D72-A0F7-4C02-8DC8-72941D5CDE12}" destId="{E870B7DF-3B61-4809-8F11-C8E9E91C6043}" srcOrd="0" destOrd="0" presId="urn:microsoft.com/office/officeart/2008/layout/HexagonCluster"/>
    <dgm:cxn modelId="{1813ECB8-2B47-4D03-B4B2-52AD1743E527}" type="presOf" srcId="{80EA798A-0862-4306-85E8-3BE90782489E}" destId="{03A011FF-BD05-4B29-9AFA-08A33BEFD1AA}" srcOrd="0" destOrd="0" presId="urn:microsoft.com/office/officeart/2008/layout/HexagonCluster"/>
    <dgm:cxn modelId="{DBD25776-DE7A-480C-AB52-4E97AD6389DC}" type="presOf" srcId="{350A30E4-CEAF-474E-8F2C-323A69B85022}" destId="{2479D08D-67C9-4173-80EC-16E33DEB9C6F}" srcOrd="0" destOrd="0" presId="urn:microsoft.com/office/officeart/2008/layout/HexagonCluster"/>
    <dgm:cxn modelId="{19C9ED66-7377-4245-8CB7-5A0BE0C58FA4}" srcId="{B32576DD-5729-44BE-9296-5C1C26EA5AB7}" destId="{AB6F93AE-6BFD-46E9-95AC-525E6605ABDE}" srcOrd="4" destOrd="0" parTransId="{C77D75CC-11F6-4AB5-9136-604D3B02BEBD}" sibTransId="{80EA798A-0862-4306-85E8-3BE90782489E}"/>
    <dgm:cxn modelId="{E4283B7A-0DBC-4D44-AFAE-2BEE12778661}" type="presOf" srcId="{AB6F93AE-6BFD-46E9-95AC-525E6605ABDE}" destId="{F25AD8F0-9D04-4208-A53A-F54FBDA11717}" srcOrd="0" destOrd="0" presId="urn:microsoft.com/office/officeart/2008/layout/HexagonCluster"/>
    <dgm:cxn modelId="{13720D6E-4719-4452-8892-B3E4CE9C44BE}" srcId="{B32576DD-5729-44BE-9296-5C1C26EA5AB7}" destId="{D78C36A1-7DF8-4B54-A3DF-259E4B086B55}" srcOrd="8" destOrd="0" parTransId="{1271E6A7-BC24-411D-A71B-7B56A652CB81}" sibTransId="{1ED79074-B7FF-4591-86CD-E90320A86A94}"/>
    <dgm:cxn modelId="{E5EB370F-A052-4542-8E4B-A8A220224E60}" type="presOf" srcId="{04379862-3F96-49C5-9D80-75A756266171}" destId="{2669290C-8770-4B79-AFE1-6E29F82A2AC8}" srcOrd="0" destOrd="0" presId="urn:microsoft.com/office/officeart/2008/layout/HexagonCluster"/>
    <dgm:cxn modelId="{54659AF9-9201-4486-B5E8-16654D59D27B}" srcId="{B32576DD-5729-44BE-9296-5C1C26EA5AB7}" destId="{9999EE2E-F576-4F56-8A06-0BED131C9FBE}" srcOrd="5" destOrd="0" parTransId="{AD989C78-121B-4AB7-B6D6-2367D679F0C9}" sibTransId="{D8AD7DC1-751D-42A3-BA58-374BB8B968D8}"/>
    <dgm:cxn modelId="{26E53F78-1FDA-45F8-A986-1D02441692D4}" srcId="{B32576DD-5729-44BE-9296-5C1C26EA5AB7}" destId="{81591D72-A0F7-4C02-8DC8-72941D5CDE12}" srcOrd="7" destOrd="0" parTransId="{E2324AA2-35EE-4BD9-890E-86342181A8C7}" sibTransId="{3CA8CDCB-9A52-442E-9002-1854F9D4C44C}"/>
    <dgm:cxn modelId="{E953CC40-BFDE-44A5-BB57-B9BB4557F7B6}" type="presOf" srcId="{636FD74E-EF7A-4AE0-A7F9-2EEEED27E961}" destId="{5F06C1D6-5121-4465-AEAD-9609A38B4A44}" srcOrd="0" destOrd="0" presId="urn:microsoft.com/office/officeart/2008/layout/HexagonCluster"/>
    <dgm:cxn modelId="{9B3E7E4F-70A2-4837-8AA7-B37C8D56883C}" type="presOf" srcId="{D8AD7DC1-751D-42A3-BA58-374BB8B968D8}" destId="{99059B98-09C3-4B04-B47C-FD0CF24FA976}" srcOrd="0" destOrd="0" presId="urn:microsoft.com/office/officeart/2008/layout/HexagonCluster"/>
    <dgm:cxn modelId="{65BA53F6-FA66-4C37-AD8E-2BF839E279F2}" srcId="{B32576DD-5729-44BE-9296-5C1C26EA5AB7}" destId="{B3BFD70D-A8E1-4A51-AC99-EEEAD23B2CFB}" srcOrd="6" destOrd="0" parTransId="{C5FC45B0-DCA5-4A74-87BE-14D475B5A459}" sibTransId="{9E8F792E-9E92-4E31-A371-80758D84F498}"/>
    <dgm:cxn modelId="{C18C4C82-13FD-4312-9CC9-FFB667C4646D}" type="presOf" srcId="{E70A3437-66D7-43D2-8352-5BC99CD8FC07}" destId="{E996A247-05FA-47F5-B1DD-D59D044C7DC1}" srcOrd="0" destOrd="0" presId="urn:microsoft.com/office/officeart/2008/layout/HexagonCluster"/>
    <dgm:cxn modelId="{1F885B02-8309-44BF-9D38-B390558CCE6A}" srcId="{B32576DD-5729-44BE-9296-5C1C26EA5AB7}" destId="{349C78A4-5E9C-4599-AC8D-C6645BF4CF07}" srcOrd="2" destOrd="0" parTransId="{16706EB3-394A-4FCA-92C6-DE88D9D21D61}" sibTransId="{04379862-3F96-49C5-9D80-75A756266171}"/>
    <dgm:cxn modelId="{4CCA1636-0935-4223-BF3E-D85F732DF3EC}" srcId="{B32576DD-5729-44BE-9296-5C1C26EA5AB7}" destId="{350A30E4-CEAF-474E-8F2C-323A69B85022}" srcOrd="0" destOrd="0" parTransId="{F50957EC-D7E2-46D7-B92C-92BD8C0100C3}" sibTransId="{E70A3437-66D7-43D2-8352-5BC99CD8FC07}"/>
    <dgm:cxn modelId="{BD14355B-0122-43CB-8E16-FD54E50C0D5C}" type="presOf" srcId="{B3BFD70D-A8E1-4A51-AC99-EEEAD23B2CFB}" destId="{E0100CC8-2402-4D34-90CC-064D2615A590}" srcOrd="0" destOrd="0" presId="urn:microsoft.com/office/officeart/2008/layout/HexagonCluster"/>
    <dgm:cxn modelId="{C55BEA5A-129D-473F-8F07-343C9CF48D08}" type="presOf" srcId="{B32576DD-5729-44BE-9296-5C1C26EA5AB7}" destId="{A00532D1-AD78-4EBA-9C0F-32930B6FBF4A}" srcOrd="0" destOrd="0" presId="urn:microsoft.com/office/officeart/2008/layout/HexagonCluster"/>
    <dgm:cxn modelId="{991B2EC4-8276-480B-B2AD-AFB3C8CAFB1C}" type="presOf" srcId="{9E8F792E-9E92-4E31-A371-80758D84F498}" destId="{E266BC49-4F17-4B34-9D44-DDE0310CDBB2}" srcOrd="0" destOrd="0" presId="urn:microsoft.com/office/officeart/2008/layout/HexagonCluster"/>
    <dgm:cxn modelId="{30F9F128-645C-4743-9D8E-A8FD2173EB3F}" type="presOf" srcId="{D78C36A1-7DF8-4B54-A3DF-259E4B086B55}" destId="{4183CFD9-943A-4B52-8642-7A0C95C07CB9}" srcOrd="0" destOrd="0" presId="urn:microsoft.com/office/officeart/2008/layout/HexagonCluster"/>
    <dgm:cxn modelId="{D830E959-BEF8-410E-80C8-DCE1214C00A0}" srcId="{B32576DD-5729-44BE-9296-5C1C26EA5AB7}" destId="{0539E93C-0AA8-4151-9D6D-273C8E60DEF2}" srcOrd="1" destOrd="0" parTransId="{9C0D1980-5B52-45FA-B6B0-ACD8D80F0CC1}" sibTransId="{A6C01715-3741-43A7-AD54-DCD9E0EAC8D8}"/>
    <dgm:cxn modelId="{8AC0D99B-0B79-4652-A1C9-040C1A894504}" type="presOf" srcId="{9999EE2E-F576-4F56-8A06-0BED131C9FBE}" destId="{8F3C9CE6-C88B-4BD5-B6B0-C7D9104E8FCD}" srcOrd="0" destOrd="0" presId="urn:microsoft.com/office/officeart/2008/layout/HexagonCluster"/>
    <dgm:cxn modelId="{FC53D9BC-FE29-42B9-9DF6-3E22D0BF7B2A}" type="presOf" srcId="{3CA8CDCB-9A52-442E-9002-1854F9D4C44C}" destId="{23774C81-15CA-4011-9174-A059C0C0A264}" srcOrd="0" destOrd="0" presId="urn:microsoft.com/office/officeart/2008/layout/HexagonCluster"/>
    <dgm:cxn modelId="{E1335A4B-6FB2-4940-B567-F48968A4BE79}" type="presOf" srcId="{1ED79074-B7FF-4591-86CD-E90320A86A94}" destId="{3D6223D9-0B3B-4407-B9F6-F923A718239B}" srcOrd="0" destOrd="0" presId="urn:microsoft.com/office/officeart/2008/layout/HexagonCluster"/>
    <dgm:cxn modelId="{CB920919-D56D-4F1E-98C8-86B3D8902083}" type="presOf" srcId="{A6C01715-3741-43A7-AD54-DCD9E0EAC8D8}" destId="{C5353A6F-E874-451D-9129-78FF34F4A65C}" srcOrd="0" destOrd="0" presId="urn:microsoft.com/office/officeart/2008/layout/HexagonCluster"/>
    <dgm:cxn modelId="{CFB2387F-93B8-4A00-B52A-E3C2A986BD6C}" type="presOf" srcId="{1C2DE2B8-FBB6-472C-BF3A-3E15E0B86AEA}" destId="{5F274771-BD51-454D-ADDF-6A684B10C567}" srcOrd="0" destOrd="0" presId="urn:microsoft.com/office/officeart/2008/layout/HexagonCluster"/>
    <dgm:cxn modelId="{3033A64A-F1B1-460A-A301-4A5E567B81BC}" type="presOf" srcId="{0539E93C-0AA8-4151-9D6D-273C8E60DEF2}" destId="{93D03501-789B-4819-A416-4D2A84212204}" srcOrd="0" destOrd="0" presId="urn:microsoft.com/office/officeart/2008/layout/HexagonCluster"/>
    <dgm:cxn modelId="{CA7670D9-5BBF-4DF5-8EAE-0D361650986A}" type="presOf" srcId="{349C78A4-5E9C-4599-AC8D-C6645BF4CF07}" destId="{57696FC1-C874-4A3E-985B-F8CD340CF814}" srcOrd="0" destOrd="0" presId="urn:microsoft.com/office/officeart/2008/layout/HexagonCluster"/>
    <dgm:cxn modelId="{E0B70ABD-7AC6-4EA4-B550-0A566C4647FA}" srcId="{B32576DD-5729-44BE-9296-5C1C26EA5AB7}" destId="{636FD74E-EF7A-4AE0-A7F9-2EEEED27E961}" srcOrd="3" destOrd="0" parTransId="{EBF4AE69-68A9-4C38-912D-20B7B76EA166}" sibTransId="{1C2DE2B8-FBB6-472C-BF3A-3E15E0B86AEA}"/>
    <dgm:cxn modelId="{4A329FB8-BAC9-4BAF-8A66-1C8BFB7AE095}" type="presParOf" srcId="{A00532D1-AD78-4EBA-9C0F-32930B6FBF4A}" destId="{048E00AC-EA9C-41FB-8250-DA21BE9B2495}" srcOrd="0" destOrd="0" presId="urn:microsoft.com/office/officeart/2008/layout/HexagonCluster"/>
    <dgm:cxn modelId="{E97ADFDF-9BAA-4F12-9A19-8F0ADE707ED6}" type="presParOf" srcId="{048E00AC-EA9C-41FB-8250-DA21BE9B2495}" destId="{2479D08D-67C9-4173-80EC-16E33DEB9C6F}" srcOrd="0" destOrd="0" presId="urn:microsoft.com/office/officeart/2008/layout/HexagonCluster"/>
    <dgm:cxn modelId="{93582D4C-6FC3-43B7-B3A9-D24CD99DA4E0}" type="presParOf" srcId="{A00532D1-AD78-4EBA-9C0F-32930B6FBF4A}" destId="{00C693CE-737C-41FE-8A75-0D8E524FB986}" srcOrd="1" destOrd="0" presId="urn:microsoft.com/office/officeart/2008/layout/HexagonCluster"/>
    <dgm:cxn modelId="{3B8D1E6F-11C7-4FA0-BFEA-A7834832024A}" type="presParOf" srcId="{00C693CE-737C-41FE-8A75-0D8E524FB986}" destId="{49CD49DF-7B43-4C2B-AB18-8DFEE4AE0D4D}" srcOrd="0" destOrd="0" presId="urn:microsoft.com/office/officeart/2008/layout/HexagonCluster"/>
    <dgm:cxn modelId="{5B7DE27D-97F4-42C2-B383-F8391DC028D2}" type="presParOf" srcId="{A00532D1-AD78-4EBA-9C0F-32930B6FBF4A}" destId="{AFE18DEF-0364-47FE-A35F-52D99E90FDB7}" srcOrd="2" destOrd="0" presId="urn:microsoft.com/office/officeart/2008/layout/HexagonCluster"/>
    <dgm:cxn modelId="{E4A45BAD-9335-477A-8AA7-95B698C8ADFA}" type="presParOf" srcId="{AFE18DEF-0364-47FE-A35F-52D99E90FDB7}" destId="{E996A247-05FA-47F5-B1DD-D59D044C7DC1}" srcOrd="0" destOrd="0" presId="urn:microsoft.com/office/officeart/2008/layout/HexagonCluster"/>
    <dgm:cxn modelId="{FDBA8569-BB30-40A8-8539-7FD34C42E733}" type="presParOf" srcId="{A00532D1-AD78-4EBA-9C0F-32930B6FBF4A}" destId="{4AE2379E-F52C-403E-B9DB-908DB51F6CF7}" srcOrd="3" destOrd="0" presId="urn:microsoft.com/office/officeart/2008/layout/HexagonCluster"/>
    <dgm:cxn modelId="{A7573B7C-77C3-43A3-973E-88AD19D10723}" type="presParOf" srcId="{4AE2379E-F52C-403E-B9DB-908DB51F6CF7}" destId="{5023AEA4-F1BF-480C-B91A-10C846C3E6AF}" srcOrd="0" destOrd="0" presId="urn:microsoft.com/office/officeart/2008/layout/HexagonCluster"/>
    <dgm:cxn modelId="{57588390-FD50-487D-B4C5-F07F29ED1E6E}" type="presParOf" srcId="{A00532D1-AD78-4EBA-9C0F-32930B6FBF4A}" destId="{41E4AB48-4833-4BF4-ABB5-5A58BAD3C47A}" srcOrd="4" destOrd="0" presId="urn:microsoft.com/office/officeart/2008/layout/HexagonCluster"/>
    <dgm:cxn modelId="{B183C673-5E24-48CC-9A2E-3C260137974A}" type="presParOf" srcId="{41E4AB48-4833-4BF4-ABB5-5A58BAD3C47A}" destId="{93D03501-789B-4819-A416-4D2A84212204}" srcOrd="0" destOrd="0" presId="urn:microsoft.com/office/officeart/2008/layout/HexagonCluster"/>
    <dgm:cxn modelId="{60214FB2-AF3E-4EE1-88BB-DC7C2CC4EDEA}" type="presParOf" srcId="{A00532D1-AD78-4EBA-9C0F-32930B6FBF4A}" destId="{0AA2F890-6DB7-475B-91A4-00BC98AEFD21}" srcOrd="5" destOrd="0" presId="urn:microsoft.com/office/officeart/2008/layout/HexagonCluster"/>
    <dgm:cxn modelId="{F2D4A9A4-917A-425A-A144-616C389F6F1A}" type="presParOf" srcId="{0AA2F890-6DB7-475B-91A4-00BC98AEFD21}" destId="{1D25757C-6866-43C5-A9EB-77D8A644ADA4}" srcOrd="0" destOrd="0" presId="urn:microsoft.com/office/officeart/2008/layout/HexagonCluster"/>
    <dgm:cxn modelId="{C3C2C428-92FA-40F2-AFFD-F761B91F550E}" type="presParOf" srcId="{A00532D1-AD78-4EBA-9C0F-32930B6FBF4A}" destId="{468EB0B6-5D4E-45FA-9574-8BB28A267895}" srcOrd="6" destOrd="0" presId="urn:microsoft.com/office/officeart/2008/layout/HexagonCluster"/>
    <dgm:cxn modelId="{22DBE9BB-8CE3-4476-9CC3-563339C6BCAB}" type="presParOf" srcId="{468EB0B6-5D4E-45FA-9574-8BB28A267895}" destId="{C5353A6F-E874-451D-9129-78FF34F4A65C}" srcOrd="0" destOrd="0" presId="urn:microsoft.com/office/officeart/2008/layout/HexagonCluster"/>
    <dgm:cxn modelId="{4CB77A3A-B07F-4E08-A0BB-58FCB3CC4375}" type="presParOf" srcId="{A00532D1-AD78-4EBA-9C0F-32930B6FBF4A}" destId="{73D0168A-D1F0-45F5-AA65-90160B86B9F2}" srcOrd="7" destOrd="0" presId="urn:microsoft.com/office/officeart/2008/layout/HexagonCluster"/>
    <dgm:cxn modelId="{35DF7FF9-6D25-46E3-8F0E-33DFEE12E333}" type="presParOf" srcId="{73D0168A-D1F0-45F5-AA65-90160B86B9F2}" destId="{65C98F47-D800-49D0-83D6-47199D8E784D}" srcOrd="0" destOrd="0" presId="urn:microsoft.com/office/officeart/2008/layout/HexagonCluster"/>
    <dgm:cxn modelId="{54580080-9817-41D7-AD64-45FFEC35FC3E}" type="presParOf" srcId="{A00532D1-AD78-4EBA-9C0F-32930B6FBF4A}" destId="{3A287168-E0ED-4F79-88D2-862E1DF30CB2}" srcOrd="8" destOrd="0" presId="urn:microsoft.com/office/officeart/2008/layout/HexagonCluster"/>
    <dgm:cxn modelId="{116B09F3-B109-461C-A0B4-B522139E997C}" type="presParOf" srcId="{3A287168-E0ED-4F79-88D2-862E1DF30CB2}" destId="{57696FC1-C874-4A3E-985B-F8CD340CF814}" srcOrd="0" destOrd="0" presId="urn:microsoft.com/office/officeart/2008/layout/HexagonCluster"/>
    <dgm:cxn modelId="{8A66C71D-90E2-454E-B05D-C17B6A1DAF7D}" type="presParOf" srcId="{A00532D1-AD78-4EBA-9C0F-32930B6FBF4A}" destId="{36B989E4-60A8-47FA-A2ED-20D9475C6FB8}" srcOrd="9" destOrd="0" presId="urn:microsoft.com/office/officeart/2008/layout/HexagonCluster"/>
    <dgm:cxn modelId="{32FAAB9A-F699-4180-8DB5-878C7D0674B0}" type="presParOf" srcId="{36B989E4-60A8-47FA-A2ED-20D9475C6FB8}" destId="{05CB5016-81A4-443B-9246-0A466311CDCD}" srcOrd="0" destOrd="0" presId="urn:microsoft.com/office/officeart/2008/layout/HexagonCluster"/>
    <dgm:cxn modelId="{86A9F478-7F9F-4BA6-8A30-68D70E9FE218}" type="presParOf" srcId="{A00532D1-AD78-4EBA-9C0F-32930B6FBF4A}" destId="{95192A8D-6D89-4B81-B25A-ABA1852BC7CA}" srcOrd="10" destOrd="0" presId="urn:microsoft.com/office/officeart/2008/layout/HexagonCluster"/>
    <dgm:cxn modelId="{015147B5-1AC8-4C9C-9B7A-4C771940D49B}" type="presParOf" srcId="{95192A8D-6D89-4B81-B25A-ABA1852BC7CA}" destId="{2669290C-8770-4B79-AFE1-6E29F82A2AC8}" srcOrd="0" destOrd="0" presId="urn:microsoft.com/office/officeart/2008/layout/HexagonCluster"/>
    <dgm:cxn modelId="{CA2618B7-71CB-4D42-B6FC-298E84F8F89F}" type="presParOf" srcId="{A00532D1-AD78-4EBA-9C0F-32930B6FBF4A}" destId="{5B566C60-0F46-4594-90FB-3B06645046DE}" srcOrd="11" destOrd="0" presId="urn:microsoft.com/office/officeart/2008/layout/HexagonCluster"/>
    <dgm:cxn modelId="{249D9E49-9F15-4D9D-AA09-70605FB533C7}" type="presParOf" srcId="{5B566C60-0F46-4594-90FB-3B06645046DE}" destId="{1D644955-5A66-459F-9056-D1EFD71424FE}" srcOrd="0" destOrd="0" presId="urn:microsoft.com/office/officeart/2008/layout/HexagonCluster"/>
    <dgm:cxn modelId="{8FF3A328-6A7D-42FB-BF09-AA34F2FAAA62}" type="presParOf" srcId="{A00532D1-AD78-4EBA-9C0F-32930B6FBF4A}" destId="{32B8A032-EB42-4C70-A792-F337E246260B}" srcOrd="12" destOrd="0" presId="urn:microsoft.com/office/officeart/2008/layout/HexagonCluster"/>
    <dgm:cxn modelId="{4C33E9D5-96A7-493D-B37D-6E05E1C137EF}" type="presParOf" srcId="{32B8A032-EB42-4C70-A792-F337E246260B}" destId="{5F06C1D6-5121-4465-AEAD-9609A38B4A44}" srcOrd="0" destOrd="0" presId="urn:microsoft.com/office/officeart/2008/layout/HexagonCluster"/>
    <dgm:cxn modelId="{9ADC41B2-33E4-447A-963C-A5FE570E68AF}" type="presParOf" srcId="{A00532D1-AD78-4EBA-9C0F-32930B6FBF4A}" destId="{C1F4D4FC-402D-4041-A345-311BD772C690}" srcOrd="13" destOrd="0" presId="urn:microsoft.com/office/officeart/2008/layout/HexagonCluster"/>
    <dgm:cxn modelId="{93B10CE2-1D26-46C3-9C9D-81A014F0B70C}" type="presParOf" srcId="{C1F4D4FC-402D-4041-A345-311BD772C690}" destId="{2E2E125B-B025-42AF-BAB7-7B1D26193BC6}" srcOrd="0" destOrd="0" presId="urn:microsoft.com/office/officeart/2008/layout/HexagonCluster"/>
    <dgm:cxn modelId="{513DE434-9D01-4F48-BFF7-66C81467DB39}" type="presParOf" srcId="{A00532D1-AD78-4EBA-9C0F-32930B6FBF4A}" destId="{E2F1AE9D-8F8D-47DF-9D28-159E3DA1F21C}" srcOrd="14" destOrd="0" presId="urn:microsoft.com/office/officeart/2008/layout/HexagonCluster"/>
    <dgm:cxn modelId="{0F741FDD-12A8-4092-97C2-54041A1119D0}" type="presParOf" srcId="{E2F1AE9D-8F8D-47DF-9D28-159E3DA1F21C}" destId="{5F274771-BD51-454D-ADDF-6A684B10C567}" srcOrd="0" destOrd="0" presId="urn:microsoft.com/office/officeart/2008/layout/HexagonCluster"/>
    <dgm:cxn modelId="{71B7A28E-FB0C-402E-AFDA-C8B2F647BA27}" type="presParOf" srcId="{A00532D1-AD78-4EBA-9C0F-32930B6FBF4A}" destId="{121295B5-8B4A-46A9-A02F-9CCA2DE348F7}" srcOrd="15" destOrd="0" presId="urn:microsoft.com/office/officeart/2008/layout/HexagonCluster"/>
    <dgm:cxn modelId="{407CF19D-692F-4847-8D03-2C2CFB93BC57}" type="presParOf" srcId="{121295B5-8B4A-46A9-A02F-9CCA2DE348F7}" destId="{2E32705E-287F-41B8-ABBC-205753D3E9D6}" srcOrd="0" destOrd="0" presId="urn:microsoft.com/office/officeart/2008/layout/HexagonCluster"/>
    <dgm:cxn modelId="{93D9F19C-DF34-47D6-8CD2-6E87DFCCD3D9}" type="presParOf" srcId="{A00532D1-AD78-4EBA-9C0F-32930B6FBF4A}" destId="{D0914262-50A7-4E11-BAE5-77F144012778}" srcOrd="16" destOrd="0" presId="urn:microsoft.com/office/officeart/2008/layout/HexagonCluster"/>
    <dgm:cxn modelId="{663474C0-B60F-471B-A832-8E684C6B08DE}" type="presParOf" srcId="{D0914262-50A7-4E11-BAE5-77F144012778}" destId="{F25AD8F0-9D04-4208-A53A-F54FBDA11717}" srcOrd="0" destOrd="0" presId="urn:microsoft.com/office/officeart/2008/layout/HexagonCluster"/>
    <dgm:cxn modelId="{613C04DC-61D3-4B32-9093-A09CCD34AEE7}" type="presParOf" srcId="{A00532D1-AD78-4EBA-9C0F-32930B6FBF4A}" destId="{69577911-624E-4D53-A905-48BD81061B46}" srcOrd="17" destOrd="0" presId="urn:microsoft.com/office/officeart/2008/layout/HexagonCluster"/>
    <dgm:cxn modelId="{7EEE68DF-5C04-4AFA-B667-2BDD2BC1127D}" type="presParOf" srcId="{69577911-624E-4D53-A905-48BD81061B46}" destId="{552E3426-60A0-4A82-A63D-695EE65C069E}" srcOrd="0" destOrd="0" presId="urn:microsoft.com/office/officeart/2008/layout/HexagonCluster"/>
    <dgm:cxn modelId="{468A35B4-45AE-48B5-9A67-DACA0B6343F5}" type="presParOf" srcId="{A00532D1-AD78-4EBA-9C0F-32930B6FBF4A}" destId="{F3C730AF-3D98-4833-898F-C9186FB90D35}" srcOrd="18" destOrd="0" presId="urn:microsoft.com/office/officeart/2008/layout/HexagonCluster"/>
    <dgm:cxn modelId="{3B4F0ED8-968B-42AC-9F26-82A5F7AA03D8}" type="presParOf" srcId="{F3C730AF-3D98-4833-898F-C9186FB90D35}" destId="{03A011FF-BD05-4B29-9AFA-08A33BEFD1AA}" srcOrd="0" destOrd="0" presId="urn:microsoft.com/office/officeart/2008/layout/HexagonCluster"/>
    <dgm:cxn modelId="{D85B2FDA-0223-4602-B476-C80EEFEAD826}" type="presParOf" srcId="{A00532D1-AD78-4EBA-9C0F-32930B6FBF4A}" destId="{3C11E557-CE5D-4D98-8DEC-EA2A827D1937}" srcOrd="19" destOrd="0" presId="urn:microsoft.com/office/officeart/2008/layout/HexagonCluster"/>
    <dgm:cxn modelId="{85790358-CB82-424D-89FC-E0271CB0D73E}" type="presParOf" srcId="{3C11E557-CE5D-4D98-8DEC-EA2A827D1937}" destId="{34DF6CA8-C6EC-4080-A682-BC8DF7288A69}" srcOrd="0" destOrd="0" presId="urn:microsoft.com/office/officeart/2008/layout/HexagonCluster"/>
    <dgm:cxn modelId="{1BD67AA6-4314-4683-84A8-4B564C392A78}" type="presParOf" srcId="{A00532D1-AD78-4EBA-9C0F-32930B6FBF4A}" destId="{533B092F-1805-4BB8-8743-5A5540092355}" srcOrd="20" destOrd="0" presId="urn:microsoft.com/office/officeart/2008/layout/HexagonCluster"/>
    <dgm:cxn modelId="{CA8B37A2-F10A-4965-9BD5-E2AA9C89E4D0}" type="presParOf" srcId="{533B092F-1805-4BB8-8743-5A5540092355}" destId="{8F3C9CE6-C88B-4BD5-B6B0-C7D9104E8FCD}" srcOrd="0" destOrd="0" presId="urn:microsoft.com/office/officeart/2008/layout/HexagonCluster"/>
    <dgm:cxn modelId="{E39D7216-7330-47DD-ABC1-92CF99EC6570}" type="presParOf" srcId="{A00532D1-AD78-4EBA-9C0F-32930B6FBF4A}" destId="{D41A033B-70AB-46C5-AEE7-6F6BF8F7F121}" srcOrd="21" destOrd="0" presId="urn:microsoft.com/office/officeart/2008/layout/HexagonCluster"/>
    <dgm:cxn modelId="{5EC6000A-F05D-49BC-8C54-9691EFB3B516}" type="presParOf" srcId="{D41A033B-70AB-46C5-AEE7-6F6BF8F7F121}" destId="{FBF305B9-33D1-492E-8394-B9E063753A13}" srcOrd="0" destOrd="0" presId="urn:microsoft.com/office/officeart/2008/layout/HexagonCluster"/>
    <dgm:cxn modelId="{B871BFB1-79B2-44DD-9951-49B79E3DB44B}" type="presParOf" srcId="{A00532D1-AD78-4EBA-9C0F-32930B6FBF4A}" destId="{60A4E5EF-6E52-47B3-B101-7D2501C3F5B5}" srcOrd="22" destOrd="0" presId="urn:microsoft.com/office/officeart/2008/layout/HexagonCluster"/>
    <dgm:cxn modelId="{F091ACD1-E72C-41DF-94EE-0158814805D1}" type="presParOf" srcId="{60A4E5EF-6E52-47B3-B101-7D2501C3F5B5}" destId="{99059B98-09C3-4B04-B47C-FD0CF24FA976}" srcOrd="0" destOrd="0" presId="urn:microsoft.com/office/officeart/2008/layout/HexagonCluster"/>
    <dgm:cxn modelId="{B14CB845-A00B-402F-9523-E3C0268DCE73}" type="presParOf" srcId="{A00532D1-AD78-4EBA-9C0F-32930B6FBF4A}" destId="{62218406-FC8F-460E-AFFC-9D6C8BBD6F92}" srcOrd="23" destOrd="0" presId="urn:microsoft.com/office/officeart/2008/layout/HexagonCluster"/>
    <dgm:cxn modelId="{0BC63EAD-E40B-4251-B178-064E6CB584C1}" type="presParOf" srcId="{62218406-FC8F-460E-AFFC-9D6C8BBD6F92}" destId="{55465C80-5B20-4D00-B427-5474F5801714}" srcOrd="0" destOrd="0" presId="urn:microsoft.com/office/officeart/2008/layout/HexagonCluster"/>
    <dgm:cxn modelId="{F10F399B-E54E-4DF9-8CD1-AE74CCDB1C4A}" type="presParOf" srcId="{A00532D1-AD78-4EBA-9C0F-32930B6FBF4A}" destId="{4E173327-B526-4C25-96DC-54A3FB41BF36}" srcOrd="24" destOrd="0" presId="urn:microsoft.com/office/officeart/2008/layout/HexagonCluster"/>
    <dgm:cxn modelId="{0A7DCE76-ED04-40A6-A9A4-AED3F437FE3A}" type="presParOf" srcId="{4E173327-B526-4C25-96DC-54A3FB41BF36}" destId="{E0100CC8-2402-4D34-90CC-064D2615A590}" srcOrd="0" destOrd="0" presId="urn:microsoft.com/office/officeart/2008/layout/HexagonCluster"/>
    <dgm:cxn modelId="{72AD923B-958E-4252-913D-3CC2414DC8E7}" type="presParOf" srcId="{A00532D1-AD78-4EBA-9C0F-32930B6FBF4A}" destId="{7DDD931A-9818-4383-A4A3-AF182114FCA8}" srcOrd="25" destOrd="0" presId="urn:microsoft.com/office/officeart/2008/layout/HexagonCluster"/>
    <dgm:cxn modelId="{87D32E54-AA2C-4089-B840-D3F6B7828FE3}" type="presParOf" srcId="{7DDD931A-9818-4383-A4A3-AF182114FCA8}" destId="{9BE6B9D1-F660-4D0E-A104-537345B65F58}" srcOrd="0" destOrd="0" presId="urn:microsoft.com/office/officeart/2008/layout/HexagonCluster"/>
    <dgm:cxn modelId="{9E338B75-BA42-424E-B1E1-90785030E9C2}" type="presParOf" srcId="{A00532D1-AD78-4EBA-9C0F-32930B6FBF4A}" destId="{E62191DA-5C92-4ADB-B25E-B0744945D499}" srcOrd="26" destOrd="0" presId="urn:microsoft.com/office/officeart/2008/layout/HexagonCluster"/>
    <dgm:cxn modelId="{75C1D615-3C80-4074-B31D-FAE6A5AA982B}" type="presParOf" srcId="{E62191DA-5C92-4ADB-B25E-B0744945D499}" destId="{E266BC49-4F17-4B34-9D44-DDE0310CDBB2}" srcOrd="0" destOrd="0" presId="urn:microsoft.com/office/officeart/2008/layout/HexagonCluster"/>
    <dgm:cxn modelId="{91D46D3E-7DB4-410D-80F8-330B0B9543D2}" type="presParOf" srcId="{A00532D1-AD78-4EBA-9C0F-32930B6FBF4A}" destId="{C89578E5-EB0F-44E0-BAB6-8954D125DF5D}" srcOrd="27" destOrd="0" presId="urn:microsoft.com/office/officeart/2008/layout/HexagonCluster"/>
    <dgm:cxn modelId="{9A6B8C96-4D36-4F74-8E80-F987AADE1452}" type="presParOf" srcId="{C89578E5-EB0F-44E0-BAB6-8954D125DF5D}" destId="{BF5E321D-E4A0-4445-9DE5-9A4CFD51846A}" srcOrd="0" destOrd="0" presId="urn:microsoft.com/office/officeart/2008/layout/HexagonCluster"/>
    <dgm:cxn modelId="{B86D9ECA-233A-4A79-AF4B-34D2B7470393}" type="presParOf" srcId="{A00532D1-AD78-4EBA-9C0F-32930B6FBF4A}" destId="{3195546D-E904-4907-A342-CECA61DDFF6B}" srcOrd="28" destOrd="0" presId="urn:microsoft.com/office/officeart/2008/layout/HexagonCluster"/>
    <dgm:cxn modelId="{F57CD2DE-0561-4FB4-829C-7E083D1DDD05}" type="presParOf" srcId="{3195546D-E904-4907-A342-CECA61DDFF6B}" destId="{E870B7DF-3B61-4809-8F11-C8E9E91C6043}" srcOrd="0" destOrd="0" presId="urn:microsoft.com/office/officeart/2008/layout/HexagonCluster"/>
    <dgm:cxn modelId="{B12D8C7F-21E2-457B-BA72-44D5226ADF0F}" type="presParOf" srcId="{A00532D1-AD78-4EBA-9C0F-32930B6FBF4A}" destId="{3D79B960-393D-4176-B5F2-E6B4F40FBCD3}" srcOrd="29" destOrd="0" presId="urn:microsoft.com/office/officeart/2008/layout/HexagonCluster"/>
    <dgm:cxn modelId="{A0DF16E4-D4AD-444B-9B9B-27E3B8F451AC}" type="presParOf" srcId="{3D79B960-393D-4176-B5F2-E6B4F40FBCD3}" destId="{C3060A1C-6E42-4381-8ADE-1A62A7A6ED92}" srcOrd="0" destOrd="0" presId="urn:microsoft.com/office/officeart/2008/layout/HexagonCluster"/>
    <dgm:cxn modelId="{008E2E00-C8FA-4A7E-BACC-FC5CBA38C06B}" type="presParOf" srcId="{A00532D1-AD78-4EBA-9C0F-32930B6FBF4A}" destId="{1B377A8F-8CB9-46B8-84A4-9BEC31E905DA}" srcOrd="30" destOrd="0" presId="urn:microsoft.com/office/officeart/2008/layout/HexagonCluster"/>
    <dgm:cxn modelId="{25A413B7-D7C5-4483-9E86-C4D9D78E6A80}" type="presParOf" srcId="{1B377A8F-8CB9-46B8-84A4-9BEC31E905DA}" destId="{23774C81-15CA-4011-9174-A059C0C0A264}" srcOrd="0" destOrd="0" presId="urn:microsoft.com/office/officeart/2008/layout/HexagonCluster"/>
    <dgm:cxn modelId="{7DC39684-3B42-47CC-9A7E-FA6484678F7B}" type="presParOf" srcId="{A00532D1-AD78-4EBA-9C0F-32930B6FBF4A}" destId="{1842F5C4-C610-46D4-89B3-FC9DA0646836}" srcOrd="31" destOrd="0" presId="urn:microsoft.com/office/officeart/2008/layout/HexagonCluster"/>
    <dgm:cxn modelId="{5449530B-3D20-439F-A12F-7B98CF7D3CC9}" type="presParOf" srcId="{1842F5C4-C610-46D4-89B3-FC9DA0646836}" destId="{B7C9D0B9-3AF3-4425-BA6D-F67732DA93C1}" srcOrd="0" destOrd="0" presId="urn:microsoft.com/office/officeart/2008/layout/HexagonCluster"/>
    <dgm:cxn modelId="{CCFB5B27-A3E4-4635-B142-CD56B9E2C464}" type="presParOf" srcId="{A00532D1-AD78-4EBA-9C0F-32930B6FBF4A}" destId="{1231C346-23E3-496A-A440-41B36F7DCD20}" srcOrd="32" destOrd="0" presId="urn:microsoft.com/office/officeart/2008/layout/HexagonCluster"/>
    <dgm:cxn modelId="{C05BF74D-AC3D-4C15-A1C0-AAEF4EDB1D34}" type="presParOf" srcId="{1231C346-23E3-496A-A440-41B36F7DCD20}" destId="{4183CFD9-943A-4B52-8642-7A0C95C07CB9}" srcOrd="0" destOrd="0" presId="urn:microsoft.com/office/officeart/2008/layout/HexagonCluster"/>
    <dgm:cxn modelId="{217AB8A6-0E11-41D1-9F9A-F9B80E430190}" type="presParOf" srcId="{A00532D1-AD78-4EBA-9C0F-32930B6FBF4A}" destId="{D816689A-A96A-42BC-8E86-7EA358F1BCF6}" srcOrd="33" destOrd="0" presId="urn:microsoft.com/office/officeart/2008/layout/HexagonCluster"/>
    <dgm:cxn modelId="{9FD14540-7ADF-46B0-AFDE-1AEF5C75F8AF}" type="presParOf" srcId="{D816689A-A96A-42BC-8E86-7EA358F1BCF6}" destId="{D1B5A9CB-20EF-474B-A776-B5376C58D3BB}" srcOrd="0" destOrd="0" presId="urn:microsoft.com/office/officeart/2008/layout/HexagonCluster"/>
    <dgm:cxn modelId="{1CDC513B-8D91-4B57-9C29-35A484C26D33}" type="presParOf" srcId="{A00532D1-AD78-4EBA-9C0F-32930B6FBF4A}" destId="{2BA0E205-3F36-4911-8883-168FD890CDDD}" srcOrd="34" destOrd="0" presId="urn:microsoft.com/office/officeart/2008/layout/HexagonCluster"/>
    <dgm:cxn modelId="{09956930-06F9-4B6B-941D-6E8DA1CC7725}" type="presParOf" srcId="{2BA0E205-3F36-4911-8883-168FD890CDDD}" destId="{3D6223D9-0B3B-4407-B9F6-F923A718239B}" srcOrd="0" destOrd="0" presId="urn:microsoft.com/office/officeart/2008/layout/HexagonCluster"/>
    <dgm:cxn modelId="{344D48E3-81E7-4A15-B054-E59AA733BFD9}" type="presParOf" srcId="{A00532D1-AD78-4EBA-9C0F-32930B6FBF4A}" destId="{CB739460-0603-42C6-BD92-CA3349785DCB}" srcOrd="35" destOrd="0" presId="urn:microsoft.com/office/officeart/2008/layout/HexagonCluster"/>
    <dgm:cxn modelId="{7C8CB0B4-17CC-4D7B-8544-B9719324AC15}" type="presParOf" srcId="{CB739460-0603-42C6-BD92-CA3349785DCB}" destId="{9D216AF4-995F-4CA3-955F-D5350D3B50C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A17D1F-1BA7-4202-BAAC-E5FE66FE8DD4}" type="doc">
      <dgm:prSet loTypeId="urn:microsoft.com/office/officeart/2005/8/layout/hChevron3" loCatId="process" qsTypeId="urn:microsoft.com/office/officeart/2005/8/quickstyle/simple4" qsCatId="simple" csTypeId="urn:microsoft.com/office/officeart/2005/8/colors/colorful2" csCatId="colorful" phldr="1"/>
      <dgm:spPr/>
      <dgm:t>
        <a:bodyPr/>
        <a:lstStyle/>
        <a:p>
          <a:endParaRPr lang="en-US"/>
        </a:p>
      </dgm:t>
    </dgm:pt>
    <dgm:pt modelId="{2E992057-07E9-45A1-8078-DDB40F5A90C0}">
      <dgm:prSet phldrT="[Text]"/>
      <dgm:spPr/>
      <dgm:t>
        <a:bodyPr/>
        <a:lstStyle/>
        <a:p>
          <a:r>
            <a:rPr lang="en-US" dirty="0" smtClean="0"/>
            <a:t>Outreach</a:t>
          </a:r>
          <a:endParaRPr lang="en-US" dirty="0"/>
        </a:p>
      </dgm:t>
    </dgm:pt>
    <dgm:pt modelId="{D6755A5F-F1F4-4B9C-8F06-D1F00BC7E8A4}" type="parTrans" cxnId="{6F141245-4693-4BB6-B6B3-7D6E83B71B84}">
      <dgm:prSet/>
      <dgm:spPr/>
      <dgm:t>
        <a:bodyPr/>
        <a:lstStyle/>
        <a:p>
          <a:endParaRPr lang="en-US"/>
        </a:p>
      </dgm:t>
    </dgm:pt>
    <dgm:pt modelId="{8BCB247B-5ACA-457D-B7C5-AAF340A50A96}" type="sibTrans" cxnId="{6F141245-4693-4BB6-B6B3-7D6E83B71B84}">
      <dgm:prSet/>
      <dgm:spPr/>
      <dgm:t>
        <a:bodyPr/>
        <a:lstStyle/>
        <a:p>
          <a:endParaRPr lang="en-US"/>
        </a:p>
      </dgm:t>
    </dgm:pt>
    <dgm:pt modelId="{CF13A921-95B4-429B-B0D0-F48B36791629}">
      <dgm:prSet phldrT="[Text]"/>
      <dgm:spPr/>
      <dgm:t>
        <a:bodyPr/>
        <a:lstStyle/>
        <a:p>
          <a:r>
            <a:rPr lang="en-US" dirty="0" smtClean="0"/>
            <a:t>Engagement in Care</a:t>
          </a:r>
          <a:endParaRPr lang="en-US" dirty="0"/>
        </a:p>
      </dgm:t>
    </dgm:pt>
    <dgm:pt modelId="{24F51948-A7A3-42DC-901A-0AA17404593B}" type="parTrans" cxnId="{639C12D8-A7C3-4039-90A5-E53EF6026C59}">
      <dgm:prSet/>
      <dgm:spPr/>
      <dgm:t>
        <a:bodyPr/>
        <a:lstStyle/>
        <a:p>
          <a:endParaRPr lang="en-US"/>
        </a:p>
      </dgm:t>
    </dgm:pt>
    <dgm:pt modelId="{AA3D837C-83A9-4BD5-AAB6-F1CA910820D2}" type="sibTrans" cxnId="{639C12D8-A7C3-4039-90A5-E53EF6026C59}">
      <dgm:prSet/>
      <dgm:spPr/>
      <dgm:t>
        <a:bodyPr/>
        <a:lstStyle/>
        <a:p>
          <a:endParaRPr lang="en-US"/>
        </a:p>
      </dgm:t>
    </dgm:pt>
    <dgm:pt modelId="{AE2B1059-D466-4CA9-953F-11C2B0246FC2}">
      <dgm:prSet phldrT="[Text]"/>
      <dgm:spPr/>
      <dgm:t>
        <a:bodyPr/>
        <a:lstStyle/>
        <a:p>
          <a:r>
            <a:rPr lang="en-US" dirty="0" smtClean="0"/>
            <a:t>Adherence Counseling</a:t>
          </a:r>
          <a:endParaRPr lang="en-US" dirty="0"/>
        </a:p>
      </dgm:t>
    </dgm:pt>
    <dgm:pt modelId="{A17FE631-A7C9-4472-915F-323A94935B06}" type="parTrans" cxnId="{082BB92C-273A-4E44-933D-C77FAF329748}">
      <dgm:prSet/>
      <dgm:spPr/>
      <dgm:t>
        <a:bodyPr/>
        <a:lstStyle/>
        <a:p>
          <a:endParaRPr lang="en-US"/>
        </a:p>
      </dgm:t>
    </dgm:pt>
    <dgm:pt modelId="{D83A173D-1C9F-4DF9-A985-2E2C518402AE}" type="sibTrans" cxnId="{082BB92C-273A-4E44-933D-C77FAF329748}">
      <dgm:prSet/>
      <dgm:spPr/>
      <dgm:t>
        <a:bodyPr/>
        <a:lstStyle/>
        <a:p>
          <a:endParaRPr lang="en-US"/>
        </a:p>
      </dgm:t>
    </dgm:pt>
    <dgm:pt modelId="{D2DBDA73-B539-4C6C-96FD-D437F97E5302}">
      <dgm:prSet phldrT="[Text]"/>
      <dgm:spPr/>
      <dgm:t>
        <a:bodyPr/>
        <a:lstStyle/>
        <a:p>
          <a:r>
            <a:rPr lang="en-US" dirty="0" smtClean="0"/>
            <a:t>Counseling and Testing</a:t>
          </a:r>
          <a:endParaRPr lang="en-US" dirty="0"/>
        </a:p>
      </dgm:t>
    </dgm:pt>
    <dgm:pt modelId="{2A7CE38B-A714-4EED-AAF5-F242E692EB38}" type="parTrans" cxnId="{18F1A287-4050-4129-8D42-457E77408BE8}">
      <dgm:prSet/>
      <dgm:spPr/>
      <dgm:t>
        <a:bodyPr/>
        <a:lstStyle/>
        <a:p>
          <a:endParaRPr lang="en-US"/>
        </a:p>
      </dgm:t>
    </dgm:pt>
    <dgm:pt modelId="{EB1514C5-AEA1-4B8A-88CC-9DD92C946D4E}" type="sibTrans" cxnId="{18F1A287-4050-4129-8D42-457E77408BE8}">
      <dgm:prSet/>
      <dgm:spPr/>
      <dgm:t>
        <a:bodyPr/>
        <a:lstStyle/>
        <a:p>
          <a:endParaRPr lang="en-US"/>
        </a:p>
      </dgm:t>
    </dgm:pt>
    <dgm:pt modelId="{FBB981E9-696C-47E5-A52F-09443EA5B4D2}">
      <dgm:prSet phldrT="[Text]"/>
      <dgm:spPr/>
      <dgm:t>
        <a:bodyPr/>
        <a:lstStyle/>
        <a:p>
          <a:r>
            <a:rPr lang="en-US" dirty="0" smtClean="0"/>
            <a:t>Case Management</a:t>
          </a:r>
          <a:endParaRPr lang="en-US" dirty="0"/>
        </a:p>
      </dgm:t>
    </dgm:pt>
    <dgm:pt modelId="{B3DF6053-6DC0-446F-A912-5EB081997983}" type="parTrans" cxnId="{3CB85D7C-5B11-45C9-A318-C2DE2D89DDE8}">
      <dgm:prSet/>
      <dgm:spPr/>
      <dgm:t>
        <a:bodyPr/>
        <a:lstStyle/>
        <a:p>
          <a:endParaRPr lang="en-US"/>
        </a:p>
      </dgm:t>
    </dgm:pt>
    <dgm:pt modelId="{5C962BC2-EE6A-4046-B8B6-D4D7D7346FA7}" type="sibTrans" cxnId="{3CB85D7C-5B11-45C9-A318-C2DE2D89DDE8}">
      <dgm:prSet/>
      <dgm:spPr/>
      <dgm:t>
        <a:bodyPr/>
        <a:lstStyle/>
        <a:p>
          <a:endParaRPr lang="en-US"/>
        </a:p>
      </dgm:t>
    </dgm:pt>
    <dgm:pt modelId="{515B21F9-C9A7-43F2-91EF-0081E4B7833C}">
      <dgm:prSet phldrT="[Text]"/>
      <dgm:spPr/>
      <dgm:t>
        <a:bodyPr/>
        <a:lstStyle/>
        <a:p>
          <a:r>
            <a:rPr lang="en-US" dirty="0" smtClean="0"/>
            <a:t>Linkage to Care</a:t>
          </a:r>
          <a:endParaRPr lang="en-US" dirty="0"/>
        </a:p>
      </dgm:t>
    </dgm:pt>
    <dgm:pt modelId="{6A645DAF-2C18-4D5F-87C0-F4CA4FD99128}" type="parTrans" cxnId="{707BA336-3F4C-475B-9101-1A3CBDF322E3}">
      <dgm:prSet/>
      <dgm:spPr/>
      <dgm:t>
        <a:bodyPr/>
        <a:lstStyle/>
        <a:p>
          <a:endParaRPr lang="en-US"/>
        </a:p>
      </dgm:t>
    </dgm:pt>
    <dgm:pt modelId="{1329B300-8146-44B5-985B-45D7A7332825}" type="sibTrans" cxnId="{707BA336-3F4C-475B-9101-1A3CBDF322E3}">
      <dgm:prSet/>
      <dgm:spPr/>
      <dgm:t>
        <a:bodyPr/>
        <a:lstStyle/>
        <a:p>
          <a:endParaRPr lang="en-US"/>
        </a:p>
      </dgm:t>
    </dgm:pt>
    <dgm:pt modelId="{BBD05AC8-DA5F-4AB2-B319-CB846630C8CE}" type="pres">
      <dgm:prSet presAssocID="{A1A17D1F-1BA7-4202-BAAC-E5FE66FE8DD4}" presName="Name0" presStyleCnt="0">
        <dgm:presLayoutVars>
          <dgm:dir/>
          <dgm:resizeHandles val="exact"/>
        </dgm:presLayoutVars>
      </dgm:prSet>
      <dgm:spPr/>
      <dgm:t>
        <a:bodyPr/>
        <a:lstStyle/>
        <a:p>
          <a:endParaRPr lang="en-US"/>
        </a:p>
      </dgm:t>
    </dgm:pt>
    <dgm:pt modelId="{B6B987AB-4EDC-4AE9-A286-3822EFD36F37}" type="pres">
      <dgm:prSet presAssocID="{2E992057-07E9-45A1-8078-DDB40F5A90C0}" presName="parTxOnly" presStyleLbl="node1" presStyleIdx="0" presStyleCnt="6">
        <dgm:presLayoutVars>
          <dgm:bulletEnabled val="1"/>
        </dgm:presLayoutVars>
      </dgm:prSet>
      <dgm:spPr/>
      <dgm:t>
        <a:bodyPr/>
        <a:lstStyle/>
        <a:p>
          <a:endParaRPr lang="en-US"/>
        </a:p>
      </dgm:t>
    </dgm:pt>
    <dgm:pt modelId="{C55B35A4-A525-46A7-93AB-4F78A7802E2A}" type="pres">
      <dgm:prSet presAssocID="{8BCB247B-5ACA-457D-B7C5-AAF340A50A96}" presName="parSpace" presStyleCnt="0"/>
      <dgm:spPr/>
      <dgm:t>
        <a:bodyPr/>
        <a:lstStyle/>
        <a:p>
          <a:endParaRPr lang="en-US"/>
        </a:p>
      </dgm:t>
    </dgm:pt>
    <dgm:pt modelId="{94989103-F50F-404B-B902-5A38CC8A3630}" type="pres">
      <dgm:prSet presAssocID="{D2DBDA73-B539-4C6C-96FD-D437F97E5302}" presName="parTxOnly" presStyleLbl="node1" presStyleIdx="1" presStyleCnt="6">
        <dgm:presLayoutVars>
          <dgm:bulletEnabled val="1"/>
        </dgm:presLayoutVars>
      </dgm:prSet>
      <dgm:spPr/>
      <dgm:t>
        <a:bodyPr/>
        <a:lstStyle/>
        <a:p>
          <a:endParaRPr lang="en-US"/>
        </a:p>
      </dgm:t>
    </dgm:pt>
    <dgm:pt modelId="{7A9BBD57-BF69-4B20-A216-99DE7FD2313C}" type="pres">
      <dgm:prSet presAssocID="{EB1514C5-AEA1-4B8A-88CC-9DD92C946D4E}" presName="parSpace" presStyleCnt="0"/>
      <dgm:spPr/>
      <dgm:t>
        <a:bodyPr/>
        <a:lstStyle/>
        <a:p>
          <a:endParaRPr lang="en-US"/>
        </a:p>
      </dgm:t>
    </dgm:pt>
    <dgm:pt modelId="{DCD87D2F-3739-49F1-9240-4376DE5DACB9}" type="pres">
      <dgm:prSet presAssocID="{515B21F9-C9A7-43F2-91EF-0081E4B7833C}" presName="parTxOnly" presStyleLbl="node1" presStyleIdx="2" presStyleCnt="6">
        <dgm:presLayoutVars>
          <dgm:bulletEnabled val="1"/>
        </dgm:presLayoutVars>
      </dgm:prSet>
      <dgm:spPr/>
      <dgm:t>
        <a:bodyPr/>
        <a:lstStyle/>
        <a:p>
          <a:endParaRPr lang="en-US"/>
        </a:p>
      </dgm:t>
    </dgm:pt>
    <dgm:pt modelId="{C2EE865E-F040-48B0-A08B-AF0E95CB4455}" type="pres">
      <dgm:prSet presAssocID="{1329B300-8146-44B5-985B-45D7A7332825}" presName="parSpace" presStyleCnt="0"/>
      <dgm:spPr/>
      <dgm:t>
        <a:bodyPr/>
        <a:lstStyle/>
        <a:p>
          <a:endParaRPr lang="en-US"/>
        </a:p>
      </dgm:t>
    </dgm:pt>
    <dgm:pt modelId="{7689D78A-2C22-4BFE-B7F8-72D719A4C7FD}" type="pres">
      <dgm:prSet presAssocID="{FBB981E9-696C-47E5-A52F-09443EA5B4D2}" presName="parTxOnly" presStyleLbl="node1" presStyleIdx="3" presStyleCnt="6">
        <dgm:presLayoutVars>
          <dgm:bulletEnabled val="1"/>
        </dgm:presLayoutVars>
      </dgm:prSet>
      <dgm:spPr/>
      <dgm:t>
        <a:bodyPr/>
        <a:lstStyle/>
        <a:p>
          <a:endParaRPr lang="en-US"/>
        </a:p>
      </dgm:t>
    </dgm:pt>
    <dgm:pt modelId="{32FBE98F-5E2E-491F-9333-60A5ABA3CBD4}" type="pres">
      <dgm:prSet presAssocID="{5C962BC2-EE6A-4046-B8B6-D4D7D7346FA7}" presName="parSpace" presStyleCnt="0"/>
      <dgm:spPr/>
      <dgm:t>
        <a:bodyPr/>
        <a:lstStyle/>
        <a:p>
          <a:endParaRPr lang="en-US"/>
        </a:p>
      </dgm:t>
    </dgm:pt>
    <dgm:pt modelId="{23CC5399-1A31-4C7C-BC68-3BC947895987}" type="pres">
      <dgm:prSet presAssocID="{CF13A921-95B4-429B-B0D0-F48B36791629}" presName="parTxOnly" presStyleLbl="node1" presStyleIdx="4" presStyleCnt="6">
        <dgm:presLayoutVars>
          <dgm:bulletEnabled val="1"/>
        </dgm:presLayoutVars>
      </dgm:prSet>
      <dgm:spPr/>
      <dgm:t>
        <a:bodyPr/>
        <a:lstStyle/>
        <a:p>
          <a:endParaRPr lang="en-US"/>
        </a:p>
      </dgm:t>
    </dgm:pt>
    <dgm:pt modelId="{4E7D6DE5-77E9-4D74-B986-ED0F659444E2}" type="pres">
      <dgm:prSet presAssocID="{AA3D837C-83A9-4BD5-AAB6-F1CA910820D2}" presName="parSpace" presStyleCnt="0"/>
      <dgm:spPr/>
      <dgm:t>
        <a:bodyPr/>
        <a:lstStyle/>
        <a:p>
          <a:endParaRPr lang="en-US"/>
        </a:p>
      </dgm:t>
    </dgm:pt>
    <dgm:pt modelId="{06A2BF93-5A67-46A9-903A-B59F9F6A7699}" type="pres">
      <dgm:prSet presAssocID="{AE2B1059-D466-4CA9-953F-11C2B0246FC2}" presName="parTxOnly" presStyleLbl="node1" presStyleIdx="5" presStyleCnt="6">
        <dgm:presLayoutVars>
          <dgm:bulletEnabled val="1"/>
        </dgm:presLayoutVars>
      </dgm:prSet>
      <dgm:spPr/>
      <dgm:t>
        <a:bodyPr/>
        <a:lstStyle/>
        <a:p>
          <a:endParaRPr lang="en-US"/>
        </a:p>
      </dgm:t>
    </dgm:pt>
  </dgm:ptLst>
  <dgm:cxnLst>
    <dgm:cxn modelId="{6F141245-4693-4BB6-B6B3-7D6E83B71B84}" srcId="{A1A17D1F-1BA7-4202-BAAC-E5FE66FE8DD4}" destId="{2E992057-07E9-45A1-8078-DDB40F5A90C0}" srcOrd="0" destOrd="0" parTransId="{D6755A5F-F1F4-4B9C-8F06-D1F00BC7E8A4}" sibTransId="{8BCB247B-5ACA-457D-B7C5-AAF340A50A96}"/>
    <dgm:cxn modelId="{59E69B01-0D53-4365-ACA1-60BFC1C2FDE1}" type="presOf" srcId="{AE2B1059-D466-4CA9-953F-11C2B0246FC2}" destId="{06A2BF93-5A67-46A9-903A-B59F9F6A7699}" srcOrd="0" destOrd="0" presId="urn:microsoft.com/office/officeart/2005/8/layout/hChevron3"/>
    <dgm:cxn modelId="{082BB92C-273A-4E44-933D-C77FAF329748}" srcId="{A1A17D1F-1BA7-4202-BAAC-E5FE66FE8DD4}" destId="{AE2B1059-D466-4CA9-953F-11C2B0246FC2}" srcOrd="5" destOrd="0" parTransId="{A17FE631-A7C9-4472-915F-323A94935B06}" sibTransId="{D83A173D-1C9F-4DF9-A985-2E2C518402AE}"/>
    <dgm:cxn modelId="{18F1A287-4050-4129-8D42-457E77408BE8}" srcId="{A1A17D1F-1BA7-4202-BAAC-E5FE66FE8DD4}" destId="{D2DBDA73-B539-4C6C-96FD-D437F97E5302}" srcOrd="1" destOrd="0" parTransId="{2A7CE38B-A714-4EED-AAF5-F242E692EB38}" sibTransId="{EB1514C5-AEA1-4B8A-88CC-9DD92C946D4E}"/>
    <dgm:cxn modelId="{A869E0C5-053C-427C-9E9B-A7AA3949F1C4}" type="presOf" srcId="{2E992057-07E9-45A1-8078-DDB40F5A90C0}" destId="{B6B987AB-4EDC-4AE9-A286-3822EFD36F37}" srcOrd="0" destOrd="0" presId="urn:microsoft.com/office/officeart/2005/8/layout/hChevron3"/>
    <dgm:cxn modelId="{3CB85D7C-5B11-45C9-A318-C2DE2D89DDE8}" srcId="{A1A17D1F-1BA7-4202-BAAC-E5FE66FE8DD4}" destId="{FBB981E9-696C-47E5-A52F-09443EA5B4D2}" srcOrd="3" destOrd="0" parTransId="{B3DF6053-6DC0-446F-A912-5EB081997983}" sibTransId="{5C962BC2-EE6A-4046-B8B6-D4D7D7346FA7}"/>
    <dgm:cxn modelId="{34FA0522-D42C-47FE-BAB6-16C17ED20B7E}" type="presOf" srcId="{CF13A921-95B4-429B-B0D0-F48B36791629}" destId="{23CC5399-1A31-4C7C-BC68-3BC947895987}" srcOrd="0" destOrd="0" presId="urn:microsoft.com/office/officeart/2005/8/layout/hChevron3"/>
    <dgm:cxn modelId="{6A6164B6-A5F7-47F9-82B5-EC11CEC1A86C}" type="presOf" srcId="{515B21F9-C9A7-43F2-91EF-0081E4B7833C}" destId="{DCD87D2F-3739-49F1-9240-4376DE5DACB9}" srcOrd="0" destOrd="0" presId="urn:microsoft.com/office/officeart/2005/8/layout/hChevron3"/>
    <dgm:cxn modelId="{639C12D8-A7C3-4039-90A5-E53EF6026C59}" srcId="{A1A17D1F-1BA7-4202-BAAC-E5FE66FE8DD4}" destId="{CF13A921-95B4-429B-B0D0-F48B36791629}" srcOrd="4" destOrd="0" parTransId="{24F51948-A7A3-42DC-901A-0AA17404593B}" sibTransId="{AA3D837C-83A9-4BD5-AAB6-F1CA910820D2}"/>
    <dgm:cxn modelId="{707BA336-3F4C-475B-9101-1A3CBDF322E3}" srcId="{A1A17D1F-1BA7-4202-BAAC-E5FE66FE8DD4}" destId="{515B21F9-C9A7-43F2-91EF-0081E4B7833C}" srcOrd="2" destOrd="0" parTransId="{6A645DAF-2C18-4D5F-87C0-F4CA4FD99128}" sibTransId="{1329B300-8146-44B5-985B-45D7A7332825}"/>
    <dgm:cxn modelId="{02477E42-702D-4853-9CA8-4AEFCA306560}" type="presOf" srcId="{D2DBDA73-B539-4C6C-96FD-D437F97E5302}" destId="{94989103-F50F-404B-B902-5A38CC8A3630}" srcOrd="0" destOrd="0" presId="urn:microsoft.com/office/officeart/2005/8/layout/hChevron3"/>
    <dgm:cxn modelId="{43A2EFB9-CB52-4C44-A941-1C89025F85A4}" type="presOf" srcId="{A1A17D1F-1BA7-4202-BAAC-E5FE66FE8DD4}" destId="{BBD05AC8-DA5F-4AB2-B319-CB846630C8CE}" srcOrd="0" destOrd="0" presId="urn:microsoft.com/office/officeart/2005/8/layout/hChevron3"/>
    <dgm:cxn modelId="{64F0BB80-E3F7-49FE-A1BE-F02446B80799}" type="presOf" srcId="{FBB981E9-696C-47E5-A52F-09443EA5B4D2}" destId="{7689D78A-2C22-4BFE-B7F8-72D719A4C7FD}" srcOrd="0" destOrd="0" presId="urn:microsoft.com/office/officeart/2005/8/layout/hChevron3"/>
    <dgm:cxn modelId="{23C79C6D-0534-4B58-A574-3E49B2177B0E}" type="presParOf" srcId="{BBD05AC8-DA5F-4AB2-B319-CB846630C8CE}" destId="{B6B987AB-4EDC-4AE9-A286-3822EFD36F37}" srcOrd="0" destOrd="0" presId="urn:microsoft.com/office/officeart/2005/8/layout/hChevron3"/>
    <dgm:cxn modelId="{7E23D76D-B7B9-4929-92D5-AD242201DC92}" type="presParOf" srcId="{BBD05AC8-DA5F-4AB2-B319-CB846630C8CE}" destId="{C55B35A4-A525-46A7-93AB-4F78A7802E2A}" srcOrd="1" destOrd="0" presId="urn:microsoft.com/office/officeart/2005/8/layout/hChevron3"/>
    <dgm:cxn modelId="{CA158C3F-15DE-4853-B81D-D314B14BF921}" type="presParOf" srcId="{BBD05AC8-DA5F-4AB2-B319-CB846630C8CE}" destId="{94989103-F50F-404B-B902-5A38CC8A3630}" srcOrd="2" destOrd="0" presId="urn:microsoft.com/office/officeart/2005/8/layout/hChevron3"/>
    <dgm:cxn modelId="{AAE71475-1224-42A8-9C11-3066C788F43F}" type="presParOf" srcId="{BBD05AC8-DA5F-4AB2-B319-CB846630C8CE}" destId="{7A9BBD57-BF69-4B20-A216-99DE7FD2313C}" srcOrd="3" destOrd="0" presId="urn:microsoft.com/office/officeart/2005/8/layout/hChevron3"/>
    <dgm:cxn modelId="{1B805E75-3C07-4A8A-A306-9975DAC7BABC}" type="presParOf" srcId="{BBD05AC8-DA5F-4AB2-B319-CB846630C8CE}" destId="{DCD87D2F-3739-49F1-9240-4376DE5DACB9}" srcOrd="4" destOrd="0" presId="urn:microsoft.com/office/officeart/2005/8/layout/hChevron3"/>
    <dgm:cxn modelId="{BFECE47C-89A8-4C0A-AE6D-3FE12367C7F1}" type="presParOf" srcId="{BBD05AC8-DA5F-4AB2-B319-CB846630C8CE}" destId="{C2EE865E-F040-48B0-A08B-AF0E95CB4455}" srcOrd="5" destOrd="0" presId="urn:microsoft.com/office/officeart/2005/8/layout/hChevron3"/>
    <dgm:cxn modelId="{5EF34FFC-BA18-495D-B22F-4647833BF29D}" type="presParOf" srcId="{BBD05AC8-DA5F-4AB2-B319-CB846630C8CE}" destId="{7689D78A-2C22-4BFE-B7F8-72D719A4C7FD}" srcOrd="6" destOrd="0" presId="urn:microsoft.com/office/officeart/2005/8/layout/hChevron3"/>
    <dgm:cxn modelId="{3DB5E0A3-6D9E-49F1-B464-2D80F5748D9A}" type="presParOf" srcId="{BBD05AC8-DA5F-4AB2-B319-CB846630C8CE}" destId="{32FBE98F-5E2E-491F-9333-60A5ABA3CBD4}" srcOrd="7" destOrd="0" presId="urn:microsoft.com/office/officeart/2005/8/layout/hChevron3"/>
    <dgm:cxn modelId="{5079C98C-1A77-40D3-9F11-A11FA5534A5D}" type="presParOf" srcId="{BBD05AC8-DA5F-4AB2-B319-CB846630C8CE}" destId="{23CC5399-1A31-4C7C-BC68-3BC947895987}" srcOrd="8" destOrd="0" presId="urn:microsoft.com/office/officeart/2005/8/layout/hChevron3"/>
    <dgm:cxn modelId="{7C459E9A-C62F-461C-8A20-E47CC15B3A33}" type="presParOf" srcId="{BBD05AC8-DA5F-4AB2-B319-CB846630C8CE}" destId="{4E7D6DE5-77E9-4D74-B986-ED0F659444E2}" srcOrd="9" destOrd="0" presId="urn:microsoft.com/office/officeart/2005/8/layout/hChevron3"/>
    <dgm:cxn modelId="{A19386E6-64B4-46FB-B501-C4A9CB89105B}" type="presParOf" srcId="{BBD05AC8-DA5F-4AB2-B319-CB846630C8CE}" destId="{06A2BF93-5A67-46A9-903A-B59F9F6A7699}"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BC5DFE-97A4-4E46-AA44-45888CE7875A}" type="doc">
      <dgm:prSet loTypeId="urn:microsoft.com/office/officeart/2005/8/layout/cycle5" loCatId="cycle" qsTypeId="urn:microsoft.com/office/officeart/2005/8/quickstyle/simple2" qsCatId="simple" csTypeId="urn:microsoft.com/office/officeart/2005/8/colors/accent2_1" csCatId="accent2" phldr="1"/>
      <dgm:spPr/>
      <dgm:t>
        <a:bodyPr/>
        <a:lstStyle/>
        <a:p>
          <a:endParaRPr lang="en-US"/>
        </a:p>
      </dgm:t>
    </dgm:pt>
    <dgm:pt modelId="{96A65646-D767-472C-81EB-1BCD1CEC9B5D}">
      <dgm:prSet phldrT="[Text]" custT="1"/>
      <dgm:spPr/>
      <dgm:t>
        <a:bodyPr/>
        <a:lstStyle/>
        <a:p>
          <a:r>
            <a:rPr lang="en-US" sz="1900" b="1" dirty="0" smtClean="0"/>
            <a:t>Universal HIV Screening</a:t>
          </a:r>
          <a:endParaRPr lang="en-US" sz="1900" b="1" dirty="0"/>
        </a:p>
      </dgm:t>
    </dgm:pt>
    <dgm:pt modelId="{0751B2E7-B5A1-429F-89E0-3EC0F19F9D7B}" type="parTrans" cxnId="{BCC2441B-658A-4391-B42C-605023F3DA4F}">
      <dgm:prSet/>
      <dgm:spPr/>
      <dgm:t>
        <a:bodyPr/>
        <a:lstStyle/>
        <a:p>
          <a:endParaRPr lang="en-US"/>
        </a:p>
      </dgm:t>
    </dgm:pt>
    <dgm:pt modelId="{B67F4882-7463-441E-ADB8-F8667E597285}" type="sibTrans" cxnId="{BCC2441B-658A-4391-B42C-605023F3DA4F}">
      <dgm:prSet/>
      <dgm:spPr>
        <a:ln w="25400">
          <a:solidFill>
            <a:schemeClr val="accent2"/>
          </a:solidFill>
        </a:ln>
      </dgm:spPr>
      <dgm:t>
        <a:bodyPr/>
        <a:lstStyle/>
        <a:p>
          <a:endParaRPr lang="en-US"/>
        </a:p>
      </dgm:t>
    </dgm:pt>
    <dgm:pt modelId="{1A785889-5216-419B-95E2-AD59D7435F7A}">
      <dgm:prSet phldrT="[Text]" custT="1"/>
      <dgm:spPr/>
      <dgm:t>
        <a:bodyPr/>
        <a:lstStyle/>
        <a:p>
          <a:r>
            <a:rPr lang="en-US" sz="1800" dirty="0" smtClean="0"/>
            <a:t>HIV Negative</a:t>
          </a:r>
          <a:endParaRPr lang="en-US" sz="1800" dirty="0"/>
        </a:p>
      </dgm:t>
    </dgm:pt>
    <dgm:pt modelId="{A38A3C81-19A5-4DA0-BA2C-1EE5188D5569}" type="parTrans" cxnId="{A4B6F67D-09D7-49AD-8C57-F24B20F847CC}">
      <dgm:prSet/>
      <dgm:spPr/>
      <dgm:t>
        <a:bodyPr/>
        <a:lstStyle/>
        <a:p>
          <a:endParaRPr lang="en-US"/>
        </a:p>
      </dgm:t>
    </dgm:pt>
    <dgm:pt modelId="{3C95977D-DFA6-4BFB-B59D-990F98799C25}" type="sibTrans" cxnId="{A4B6F67D-09D7-49AD-8C57-F24B20F847CC}">
      <dgm:prSet/>
      <dgm:spPr>
        <a:ln w="25400">
          <a:solidFill>
            <a:schemeClr val="accent2"/>
          </a:solidFill>
        </a:ln>
      </dgm:spPr>
      <dgm:t>
        <a:bodyPr/>
        <a:lstStyle/>
        <a:p>
          <a:endParaRPr lang="en-US"/>
        </a:p>
      </dgm:t>
    </dgm:pt>
    <dgm:pt modelId="{92331164-949C-4D42-830E-5D8ADBCFD2CC}">
      <dgm:prSet phldrT="[Text]" custT="1"/>
      <dgm:spPr/>
      <dgm:t>
        <a:bodyPr/>
        <a:lstStyle/>
        <a:p>
          <a:r>
            <a:rPr lang="en-US" sz="1900" b="1" dirty="0" smtClean="0"/>
            <a:t>Reduce HIV Incidence</a:t>
          </a:r>
          <a:endParaRPr lang="en-US" sz="1900" b="1" dirty="0"/>
        </a:p>
      </dgm:t>
    </dgm:pt>
    <dgm:pt modelId="{B18284BA-8C07-40D0-8525-CB44C0B21266}" type="parTrans" cxnId="{3ADC9082-B18D-4FDE-863E-408029E083FD}">
      <dgm:prSet/>
      <dgm:spPr/>
      <dgm:t>
        <a:bodyPr/>
        <a:lstStyle/>
        <a:p>
          <a:endParaRPr lang="en-US"/>
        </a:p>
      </dgm:t>
    </dgm:pt>
    <dgm:pt modelId="{B33E524E-AAF0-4941-B3F7-E5053C9DD993}" type="sibTrans" cxnId="{3ADC9082-B18D-4FDE-863E-408029E083FD}">
      <dgm:prSet/>
      <dgm:spPr>
        <a:ln w="25400">
          <a:solidFill>
            <a:schemeClr val="accent2"/>
          </a:solidFill>
          <a:headEnd type="arrow"/>
          <a:tailEnd type="none"/>
        </a:ln>
      </dgm:spPr>
      <dgm:t>
        <a:bodyPr/>
        <a:lstStyle/>
        <a:p>
          <a:endParaRPr lang="en-US"/>
        </a:p>
      </dgm:t>
    </dgm:pt>
    <dgm:pt modelId="{BBBFF1ED-7904-40F7-9494-53EBE1F1A03B}">
      <dgm:prSet phldrT="[Text]" custT="1"/>
      <dgm:spPr/>
      <dgm:t>
        <a:bodyPr/>
        <a:lstStyle/>
        <a:p>
          <a:r>
            <a:rPr lang="en-US" sz="1600" dirty="0" smtClean="0"/>
            <a:t>HIV care / antiretroviral therapy/ Counseling/ Adherence</a:t>
          </a:r>
        </a:p>
      </dgm:t>
    </dgm:pt>
    <dgm:pt modelId="{5B1F79AF-B019-402A-9DAF-18EA5DD3A387}" type="parTrans" cxnId="{C94B2E77-6711-4E3E-AB29-B41B1F7A9E68}">
      <dgm:prSet/>
      <dgm:spPr/>
      <dgm:t>
        <a:bodyPr/>
        <a:lstStyle/>
        <a:p>
          <a:endParaRPr lang="en-US"/>
        </a:p>
      </dgm:t>
    </dgm:pt>
    <dgm:pt modelId="{20093E84-3F5C-480F-915C-E74348D9FB88}" type="sibTrans" cxnId="{C94B2E77-6711-4E3E-AB29-B41B1F7A9E68}">
      <dgm:prSet/>
      <dgm:spPr>
        <a:ln w="25400">
          <a:solidFill>
            <a:schemeClr val="accent2"/>
          </a:solidFill>
          <a:headEnd type="arrow"/>
          <a:tailEnd type="none"/>
        </a:ln>
      </dgm:spPr>
      <dgm:t>
        <a:bodyPr/>
        <a:lstStyle/>
        <a:p>
          <a:endParaRPr lang="en-US"/>
        </a:p>
      </dgm:t>
    </dgm:pt>
    <dgm:pt modelId="{2D680358-288A-48A3-BEF2-1DB9F548F486}">
      <dgm:prSet phldrT="[Text]" custT="1"/>
      <dgm:spPr/>
      <dgm:t>
        <a:bodyPr/>
        <a:lstStyle/>
        <a:p>
          <a:r>
            <a:rPr lang="en-US" sz="1800" dirty="0" smtClean="0"/>
            <a:t>HIV Positive</a:t>
          </a:r>
          <a:endParaRPr lang="en-US" sz="1800" dirty="0"/>
        </a:p>
      </dgm:t>
    </dgm:pt>
    <dgm:pt modelId="{DD83813B-84AF-4453-90F5-3784B26C03CF}" type="parTrans" cxnId="{7C4C74D6-4ACD-4854-8E65-D17525B1BFC0}">
      <dgm:prSet/>
      <dgm:spPr/>
      <dgm:t>
        <a:bodyPr/>
        <a:lstStyle/>
        <a:p>
          <a:endParaRPr lang="en-US"/>
        </a:p>
      </dgm:t>
    </dgm:pt>
    <dgm:pt modelId="{50E09BD1-1A10-4D8B-B1B6-66D089F4FF50}" type="sibTrans" cxnId="{7C4C74D6-4ACD-4854-8E65-D17525B1BFC0}">
      <dgm:prSet/>
      <dgm:spPr>
        <a:ln w="25400">
          <a:solidFill>
            <a:schemeClr val="accent2"/>
          </a:solidFill>
          <a:headEnd type="arrow"/>
          <a:tailEnd type="none"/>
        </a:ln>
      </dgm:spPr>
      <dgm:t>
        <a:bodyPr/>
        <a:lstStyle/>
        <a:p>
          <a:endParaRPr lang="en-US"/>
        </a:p>
      </dgm:t>
    </dgm:pt>
    <dgm:pt modelId="{8D6CC240-7A48-49AF-BDF9-05917350D9AB}">
      <dgm:prSet custT="1"/>
      <dgm:spPr/>
      <dgm:t>
        <a:bodyPr/>
        <a:lstStyle/>
        <a:p>
          <a:pPr>
            <a:lnSpc>
              <a:spcPct val="100000"/>
            </a:lnSpc>
            <a:spcAft>
              <a:spcPts val="0"/>
            </a:spcAft>
          </a:pPr>
          <a:r>
            <a:rPr lang="en-US" sz="1600" dirty="0" smtClean="0"/>
            <a:t>Safer sex </a:t>
          </a:r>
        </a:p>
        <a:p>
          <a:pPr>
            <a:lnSpc>
              <a:spcPct val="100000"/>
            </a:lnSpc>
            <a:spcAft>
              <a:spcPts val="0"/>
            </a:spcAft>
          </a:pPr>
          <a:r>
            <a:rPr lang="en-US" sz="1600" dirty="0" smtClean="0"/>
            <a:t>Address STIs</a:t>
          </a:r>
        </a:p>
        <a:p>
          <a:pPr>
            <a:lnSpc>
              <a:spcPct val="100000"/>
            </a:lnSpc>
            <a:spcAft>
              <a:spcPts val="0"/>
            </a:spcAft>
          </a:pPr>
          <a:r>
            <a:rPr lang="en-US" sz="1600" dirty="0" smtClean="0"/>
            <a:t>PEP or </a:t>
          </a:r>
          <a:r>
            <a:rPr lang="en-US" sz="1600" dirty="0" err="1" smtClean="0"/>
            <a:t>PrEP</a:t>
          </a:r>
          <a:r>
            <a:rPr lang="en-US" sz="1600" dirty="0" smtClean="0"/>
            <a:t> Counseling/</a:t>
          </a:r>
        </a:p>
        <a:p>
          <a:pPr>
            <a:lnSpc>
              <a:spcPct val="100000"/>
            </a:lnSpc>
            <a:spcAft>
              <a:spcPts val="0"/>
            </a:spcAft>
          </a:pPr>
          <a:r>
            <a:rPr lang="en-US" sz="1600" dirty="0" smtClean="0"/>
            <a:t>Adherence</a:t>
          </a:r>
          <a:endParaRPr lang="en-US" sz="1600" dirty="0"/>
        </a:p>
      </dgm:t>
    </dgm:pt>
    <dgm:pt modelId="{6C215F6A-4F58-440F-A39D-9F8D623EF8CA}" type="parTrans" cxnId="{8C443D55-1BB9-4E79-B0B6-2DED0ACA2F22}">
      <dgm:prSet/>
      <dgm:spPr/>
      <dgm:t>
        <a:bodyPr/>
        <a:lstStyle/>
        <a:p>
          <a:endParaRPr lang="en-US"/>
        </a:p>
      </dgm:t>
    </dgm:pt>
    <dgm:pt modelId="{FFE1DFCF-24B5-4192-92E6-2B3187859F35}" type="sibTrans" cxnId="{8C443D55-1BB9-4E79-B0B6-2DED0ACA2F22}">
      <dgm:prSet/>
      <dgm:spPr>
        <a:ln w="25400">
          <a:solidFill>
            <a:schemeClr val="accent2"/>
          </a:solidFill>
        </a:ln>
      </dgm:spPr>
      <dgm:t>
        <a:bodyPr/>
        <a:lstStyle/>
        <a:p>
          <a:endParaRPr lang="en-US"/>
        </a:p>
      </dgm:t>
    </dgm:pt>
    <dgm:pt modelId="{8F6D8BA2-61B6-40EB-A8A4-08D60C06D7D7}" type="pres">
      <dgm:prSet presAssocID="{CCBC5DFE-97A4-4E46-AA44-45888CE7875A}" presName="cycle" presStyleCnt="0">
        <dgm:presLayoutVars>
          <dgm:dir/>
          <dgm:resizeHandles val="exact"/>
        </dgm:presLayoutVars>
      </dgm:prSet>
      <dgm:spPr/>
      <dgm:t>
        <a:bodyPr/>
        <a:lstStyle/>
        <a:p>
          <a:endParaRPr lang="en-US"/>
        </a:p>
      </dgm:t>
    </dgm:pt>
    <dgm:pt modelId="{D3120689-4794-4E6D-9FAF-BE50FAFCBF56}" type="pres">
      <dgm:prSet presAssocID="{96A65646-D767-472C-81EB-1BCD1CEC9B5D}" presName="node" presStyleLbl="node1" presStyleIdx="0" presStyleCnt="6" custScaleX="176911" custScaleY="95187">
        <dgm:presLayoutVars>
          <dgm:bulletEnabled val="1"/>
        </dgm:presLayoutVars>
      </dgm:prSet>
      <dgm:spPr/>
      <dgm:t>
        <a:bodyPr/>
        <a:lstStyle/>
        <a:p>
          <a:endParaRPr lang="en-US"/>
        </a:p>
      </dgm:t>
    </dgm:pt>
    <dgm:pt modelId="{DF9CC065-CD77-473F-9ECE-BE17A2589ABD}" type="pres">
      <dgm:prSet presAssocID="{96A65646-D767-472C-81EB-1BCD1CEC9B5D}" presName="spNode" presStyleCnt="0"/>
      <dgm:spPr/>
    </dgm:pt>
    <dgm:pt modelId="{E0E73C67-3F65-4CC3-B5CA-CB4AABAACC3B}" type="pres">
      <dgm:prSet presAssocID="{B67F4882-7463-441E-ADB8-F8667E597285}" presName="sibTrans" presStyleLbl="sibTrans1D1" presStyleIdx="0" presStyleCnt="6"/>
      <dgm:spPr/>
      <dgm:t>
        <a:bodyPr/>
        <a:lstStyle/>
        <a:p>
          <a:endParaRPr lang="en-US"/>
        </a:p>
      </dgm:t>
    </dgm:pt>
    <dgm:pt modelId="{7A108AC2-1107-4864-B38A-549530F4F368}" type="pres">
      <dgm:prSet presAssocID="{1A785889-5216-419B-95E2-AD59D7435F7A}" presName="node" presStyleLbl="node1" presStyleIdx="1" presStyleCnt="6" custRadScaleRad="120939" custRadScaleInc="44726">
        <dgm:presLayoutVars>
          <dgm:bulletEnabled val="1"/>
        </dgm:presLayoutVars>
      </dgm:prSet>
      <dgm:spPr/>
      <dgm:t>
        <a:bodyPr/>
        <a:lstStyle/>
        <a:p>
          <a:endParaRPr lang="en-US"/>
        </a:p>
      </dgm:t>
    </dgm:pt>
    <dgm:pt modelId="{F27F17A7-AD2E-4DB3-9832-3F5196A13C2E}" type="pres">
      <dgm:prSet presAssocID="{1A785889-5216-419B-95E2-AD59D7435F7A}" presName="spNode" presStyleCnt="0"/>
      <dgm:spPr/>
    </dgm:pt>
    <dgm:pt modelId="{10C041DD-2958-4239-9644-72F87E960CB3}" type="pres">
      <dgm:prSet presAssocID="{3C95977D-DFA6-4BFB-B59D-990F98799C25}" presName="sibTrans" presStyleLbl="sibTrans1D1" presStyleIdx="1" presStyleCnt="6"/>
      <dgm:spPr/>
      <dgm:t>
        <a:bodyPr/>
        <a:lstStyle/>
        <a:p>
          <a:endParaRPr lang="en-US"/>
        </a:p>
      </dgm:t>
    </dgm:pt>
    <dgm:pt modelId="{2542320C-8E91-4397-8F2D-4A2926C5A9C9}" type="pres">
      <dgm:prSet presAssocID="{8D6CC240-7A48-49AF-BDF9-05917350D9AB}" presName="node" presStyleLbl="node1" presStyleIdx="2" presStyleCnt="6" custScaleX="151189" custScaleY="164325" custRadScaleRad="121000" custRadScaleInc="-28516">
        <dgm:presLayoutVars>
          <dgm:bulletEnabled val="1"/>
        </dgm:presLayoutVars>
      </dgm:prSet>
      <dgm:spPr/>
      <dgm:t>
        <a:bodyPr/>
        <a:lstStyle/>
        <a:p>
          <a:endParaRPr lang="en-US"/>
        </a:p>
      </dgm:t>
    </dgm:pt>
    <dgm:pt modelId="{D2D3ECAA-CA0F-4703-A291-D0C4457B3D6D}" type="pres">
      <dgm:prSet presAssocID="{8D6CC240-7A48-49AF-BDF9-05917350D9AB}" presName="spNode" presStyleCnt="0"/>
      <dgm:spPr/>
    </dgm:pt>
    <dgm:pt modelId="{C294116B-D2D6-4D82-8C46-86F4A5ACE6A1}" type="pres">
      <dgm:prSet presAssocID="{FFE1DFCF-24B5-4192-92E6-2B3187859F35}" presName="sibTrans" presStyleLbl="sibTrans1D1" presStyleIdx="2" presStyleCnt="6"/>
      <dgm:spPr/>
      <dgm:t>
        <a:bodyPr/>
        <a:lstStyle/>
        <a:p>
          <a:endParaRPr lang="en-US"/>
        </a:p>
      </dgm:t>
    </dgm:pt>
    <dgm:pt modelId="{1FD907A2-5537-471D-B186-30606CE9C959}" type="pres">
      <dgm:prSet presAssocID="{92331164-949C-4D42-830E-5D8ADBCFD2CC}" presName="node" presStyleLbl="node1" presStyleIdx="3" presStyleCnt="6" custScaleX="152797">
        <dgm:presLayoutVars>
          <dgm:bulletEnabled val="1"/>
        </dgm:presLayoutVars>
      </dgm:prSet>
      <dgm:spPr/>
      <dgm:t>
        <a:bodyPr/>
        <a:lstStyle/>
        <a:p>
          <a:endParaRPr lang="en-US"/>
        </a:p>
      </dgm:t>
    </dgm:pt>
    <dgm:pt modelId="{78A327B4-274F-4908-8579-567AC0FBABCE}" type="pres">
      <dgm:prSet presAssocID="{92331164-949C-4D42-830E-5D8ADBCFD2CC}" presName="spNode" presStyleCnt="0"/>
      <dgm:spPr/>
    </dgm:pt>
    <dgm:pt modelId="{A74CC74D-2348-436E-A07E-DB2FCE02A468}" type="pres">
      <dgm:prSet presAssocID="{B33E524E-AAF0-4941-B3F7-E5053C9DD993}" presName="sibTrans" presStyleLbl="sibTrans1D1" presStyleIdx="3" presStyleCnt="6"/>
      <dgm:spPr/>
      <dgm:t>
        <a:bodyPr/>
        <a:lstStyle/>
        <a:p>
          <a:endParaRPr lang="en-US"/>
        </a:p>
      </dgm:t>
    </dgm:pt>
    <dgm:pt modelId="{C54E2642-B385-40DB-A342-714D55FC59BB}" type="pres">
      <dgm:prSet presAssocID="{BBBFF1ED-7904-40F7-9494-53EBE1F1A03B}" presName="node" presStyleLbl="node1" presStyleIdx="4" presStyleCnt="6" custScaleX="144402" custScaleY="160040" custRadScaleRad="120233" custRadScaleInc="23264">
        <dgm:presLayoutVars>
          <dgm:bulletEnabled val="1"/>
        </dgm:presLayoutVars>
      </dgm:prSet>
      <dgm:spPr/>
      <dgm:t>
        <a:bodyPr/>
        <a:lstStyle/>
        <a:p>
          <a:endParaRPr lang="en-US"/>
        </a:p>
      </dgm:t>
    </dgm:pt>
    <dgm:pt modelId="{74EFF130-1D18-4AFA-8587-5D7874973573}" type="pres">
      <dgm:prSet presAssocID="{BBBFF1ED-7904-40F7-9494-53EBE1F1A03B}" presName="spNode" presStyleCnt="0"/>
      <dgm:spPr/>
    </dgm:pt>
    <dgm:pt modelId="{5DE98DF7-A1C3-4AC4-8FE7-6B972BFC2323}" type="pres">
      <dgm:prSet presAssocID="{20093E84-3F5C-480F-915C-E74348D9FB88}" presName="sibTrans" presStyleLbl="sibTrans1D1" presStyleIdx="4" presStyleCnt="6"/>
      <dgm:spPr/>
      <dgm:t>
        <a:bodyPr/>
        <a:lstStyle/>
        <a:p>
          <a:endParaRPr lang="en-US"/>
        </a:p>
      </dgm:t>
    </dgm:pt>
    <dgm:pt modelId="{1C08C202-0841-4C1A-8538-9DDAC7DFB5BC}" type="pres">
      <dgm:prSet presAssocID="{2D680358-288A-48A3-BEF2-1DB9F548F486}" presName="node" presStyleLbl="node1" presStyleIdx="5" presStyleCnt="6" custRadScaleRad="120561" custRadScaleInc="-54449">
        <dgm:presLayoutVars>
          <dgm:bulletEnabled val="1"/>
        </dgm:presLayoutVars>
      </dgm:prSet>
      <dgm:spPr/>
      <dgm:t>
        <a:bodyPr/>
        <a:lstStyle/>
        <a:p>
          <a:endParaRPr lang="en-US"/>
        </a:p>
      </dgm:t>
    </dgm:pt>
    <dgm:pt modelId="{0DB73495-23EC-45B9-BBB8-AC1D943A3572}" type="pres">
      <dgm:prSet presAssocID="{2D680358-288A-48A3-BEF2-1DB9F548F486}" presName="spNode" presStyleCnt="0"/>
      <dgm:spPr/>
    </dgm:pt>
    <dgm:pt modelId="{0BC2C98C-7677-4A78-A065-E020003D2A5D}" type="pres">
      <dgm:prSet presAssocID="{50E09BD1-1A10-4D8B-B1B6-66D089F4FF50}" presName="sibTrans" presStyleLbl="sibTrans1D1" presStyleIdx="5" presStyleCnt="6"/>
      <dgm:spPr/>
      <dgm:t>
        <a:bodyPr/>
        <a:lstStyle/>
        <a:p>
          <a:endParaRPr lang="en-US"/>
        </a:p>
      </dgm:t>
    </dgm:pt>
  </dgm:ptLst>
  <dgm:cxnLst>
    <dgm:cxn modelId="{3ADC9082-B18D-4FDE-863E-408029E083FD}" srcId="{CCBC5DFE-97A4-4E46-AA44-45888CE7875A}" destId="{92331164-949C-4D42-830E-5D8ADBCFD2CC}" srcOrd="3" destOrd="0" parTransId="{B18284BA-8C07-40D0-8525-CB44C0B21266}" sibTransId="{B33E524E-AAF0-4941-B3F7-E5053C9DD993}"/>
    <dgm:cxn modelId="{9ED7EDC1-E00B-4131-9008-6A3EE3A48578}" type="presOf" srcId="{1A785889-5216-419B-95E2-AD59D7435F7A}" destId="{7A108AC2-1107-4864-B38A-549530F4F368}" srcOrd="0" destOrd="0" presId="urn:microsoft.com/office/officeart/2005/8/layout/cycle5"/>
    <dgm:cxn modelId="{3A68B3EE-A078-463D-B92F-0B61335A10A1}" type="presOf" srcId="{92331164-949C-4D42-830E-5D8ADBCFD2CC}" destId="{1FD907A2-5537-471D-B186-30606CE9C959}" srcOrd="0" destOrd="0" presId="urn:microsoft.com/office/officeart/2005/8/layout/cycle5"/>
    <dgm:cxn modelId="{E65AACC3-93FE-4C3B-9640-07657C0CE5B3}" type="presOf" srcId="{2D680358-288A-48A3-BEF2-1DB9F548F486}" destId="{1C08C202-0841-4C1A-8538-9DDAC7DFB5BC}" srcOrd="0" destOrd="0" presId="urn:microsoft.com/office/officeart/2005/8/layout/cycle5"/>
    <dgm:cxn modelId="{C94B2E77-6711-4E3E-AB29-B41B1F7A9E68}" srcId="{CCBC5DFE-97A4-4E46-AA44-45888CE7875A}" destId="{BBBFF1ED-7904-40F7-9494-53EBE1F1A03B}" srcOrd="4" destOrd="0" parTransId="{5B1F79AF-B019-402A-9DAF-18EA5DD3A387}" sibTransId="{20093E84-3F5C-480F-915C-E74348D9FB88}"/>
    <dgm:cxn modelId="{06CD466F-72CD-4373-98C6-18359044D264}" type="presOf" srcId="{3C95977D-DFA6-4BFB-B59D-990F98799C25}" destId="{10C041DD-2958-4239-9644-72F87E960CB3}" srcOrd="0" destOrd="0" presId="urn:microsoft.com/office/officeart/2005/8/layout/cycle5"/>
    <dgm:cxn modelId="{D7AF845D-A8B2-4B40-AE26-F290F40DA528}" type="presOf" srcId="{BBBFF1ED-7904-40F7-9494-53EBE1F1A03B}" destId="{C54E2642-B385-40DB-A342-714D55FC59BB}" srcOrd="0" destOrd="0" presId="urn:microsoft.com/office/officeart/2005/8/layout/cycle5"/>
    <dgm:cxn modelId="{F488B164-CE0E-4241-A8C7-333396016EEB}" type="presOf" srcId="{96A65646-D767-472C-81EB-1BCD1CEC9B5D}" destId="{D3120689-4794-4E6D-9FAF-BE50FAFCBF56}" srcOrd="0" destOrd="0" presId="urn:microsoft.com/office/officeart/2005/8/layout/cycle5"/>
    <dgm:cxn modelId="{70EC9D44-0197-4880-9C9A-E4E6358909CF}" type="presOf" srcId="{50E09BD1-1A10-4D8B-B1B6-66D089F4FF50}" destId="{0BC2C98C-7677-4A78-A065-E020003D2A5D}" srcOrd="0" destOrd="0" presId="urn:microsoft.com/office/officeart/2005/8/layout/cycle5"/>
    <dgm:cxn modelId="{8C443D55-1BB9-4E79-B0B6-2DED0ACA2F22}" srcId="{CCBC5DFE-97A4-4E46-AA44-45888CE7875A}" destId="{8D6CC240-7A48-49AF-BDF9-05917350D9AB}" srcOrd="2" destOrd="0" parTransId="{6C215F6A-4F58-440F-A39D-9F8D623EF8CA}" sibTransId="{FFE1DFCF-24B5-4192-92E6-2B3187859F35}"/>
    <dgm:cxn modelId="{2EBF8A71-2015-424B-82BC-BC5016EF122D}" type="presOf" srcId="{20093E84-3F5C-480F-915C-E74348D9FB88}" destId="{5DE98DF7-A1C3-4AC4-8FE7-6B972BFC2323}" srcOrd="0" destOrd="0" presId="urn:microsoft.com/office/officeart/2005/8/layout/cycle5"/>
    <dgm:cxn modelId="{3205BC2F-C38C-4A01-A9B9-2DA40C190CA6}" type="presOf" srcId="{B67F4882-7463-441E-ADB8-F8667E597285}" destId="{E0E73C67-3F65-4CC3-B5CA-CB4AABAACC3B}" srcOrd="0" destOrd="0" presId="urn:microsoft.com/office/officeart/2005/8/layout/cycle5"/>
    <dgm:cxn modelId="{BCC2441B-658A-4391-B42C-605023F3DA4F}" srcId="{CCBC5DFE-97A4-4E46-AA44-45888CE7875A}" destId="{96A65646-D767-472C-81EB-1BCD1CEC9B5D}" srcOrd="0" destOrd="0" parTransId="{0751B2E7-B5A1-429F-89E0-3EC0F19F9D7B}" sibTransId="{B67F4882-7463-441E-ADB8-F8667E597285}"/>
    <dgm:cxn modelId="{CC041FF0-6284-452D-8931-9EC1749DAD8E}" type="presOf" srcId="{FFE1DFCF-24B5-4192-92E6-2B3187859F35}" destId="{C294116B-D2D6-4D82-8C46-86F4A5ACE6A1}" srcOrd="0" destOrd="0" presId="urn:microsoft.com/office/officeart/2005/8/layout/cycle5"/>
    <dgm:cxn modelId="{7C4C74D6-4ACD-4854-8E65-D17525B1BFC0}" srcId="{CCBC5DFE-97A4-4E46-AA44-45888CE7875A}" destId="{2D680358-288A-48A3-BEF2-1DB9F548F486}" srcOrd="5" destOrd="0" parTransId="{DD83813B-84AF-4453-90F5-3784B26C03CF}" sibTransId="{50E09BD1-1A10-4D8B-B1B6-66D089F4FF50}"/>
    <dgm:cxn modelId="{E32CC3FD-8032-4790-80E8-6CD69135C582}" type="presOf" srcId="{CCBC5DFE-97A4-4E46-AA44-45888CE7875A}" destId="{8F6D8BA2-61B6-40EB-A8A4-08D60C06D7D7}" srcOrd="0" destOrd="0" presId="urn:microsoft.com/office/officeart/2005/8/layout/cycle5"/>
    <dgm:cxn modelId="{1D381224-9E46-4034-BB05-812199D82557}" type="presOf" srcId="{B33E524E-AAF0-4941-B3F7-E5053C9DD993}" destId="{A74CC74D-2348-436E-A07E-DB2FCE02A468}" srcOrd="0" destOrd="0" presId="urn:microsoft.com/office/officeart/2005/8/layout/cycle5"/>
    <dgm:cxn modelId="{F426AECE-F06A-4FB5-9B98-B8C7FACF6436}" type="presOf" srcId="{8D6CC240-7A48-49AF-BDF9-05917350D9AB}" destId="{2542320C-8E91-4397-8F2D-4A2926C5A9C9}" srcOrd="0" destOrd="0" presId="urn:microsoft.com/office/officeart/2005/8/layout/cycle5"/>
    <dgm:cxn modelId="{A4B6F67D-09D7-49AD-8C57-F24B20F847CC}" srcId="{CCBC5DFE-97A4-4E46-AA44-45888CE7875A}" destId="{1A785889-5216-419B-95E2-AD59D7435F7A}" srcOrd="1" destOrd="0" parTransId="{A38A3C81-19A5-4DA0-BA2C-1EE5188D5569}" sibTransId="{3C95977D-DFA6-4BFB-B59D-990F98799C25}"/>
    <dgm:cxn modelId="{B04BD057-49A4-46DD-9450-0E618B1F3A81}" type="presParOf" srcId="{8F6D8BA2-61B6-40EB-A8A4-08D60C06D7D7}" destId="{D3120689-4794-4E6D-9FAF-BE50FAFCBF56}" srcOrd="0" destOrd="0" presId="urn:microsoft.com/office/officeart/2005/8/layout/cycle5"/>
    <dgm:cxn modelId="{75082BEC-675A-4C09-A73F-9594B1FF35BE}" type="presParOf" srcId="{8F6D8BA2-61B6-40EB-A8A4-08D60C06D7D7}" destId="{DF9CC065-CD77-473F-9ECE-BE17A2589ABD}" srcOrd="1" destOrd="0" presId="urn:microsoft.com/office/officeart/2005/8/layout/cycle5"/>
    <dgm:cxn modelId="{231F0B55-2610-4587-B675-2B5070445CF6}" type="presParOf" srcId="{8F6D8BA2-61B6-40EB-A8A4-08D60C06D7D7}" destId="{E0E73C67-3F65-4CC3-B5CA-CB4AABAACC3B}" srcOrd="2" destOrd="0" presId="urn:microsoft.com/office/officeart/2005/8/layout/cycle5"/>
    <dgm:cxn modelId="{F129622F-9404-4B30-A868-8D48AE6B2C7C}" type="presParOf" srcId="{8F6D8BA2-61B6-40EB-A8A4-08D60C06D7D7}" destId="{7A108AC2-1107-4864-B38A-549530F4F368}" srcOrd="3" destOrd="0" presId="urn:microsoft.com/office/officeart/2005/8/layout/cycle5"/>
    <dgm:cxn modelId="{02D31191-E52F-467C-A481-BC224B97882A}" type="presParOf" srcId="{8F6D8BA2-61B6-40EB-A8A4-08D60C06D7D7}" destId="{F27F17A7-AD2E-4DB3-9832-3F5196A13C2E}" srcOrd="4" destOrd="0" presId="urn:microsoft.com/office/officeart/2005/8/layout/cycle5"/>
    <dgm:cxn modelId="{CAAA3B42-2B52-4A06-967B-FCA102428715}" type="presParOf" srcId="{8F6D8BA2-61B6-40EB-A8A4-08D60C06D7D7}" destId="{10C041DD-2958-4239-9644-72F87E960CB3}" srcOrd="5" destOrd="0" presId="urn:microsoft.com/office/officeart/2005/8/layout/cycle5"/>
    <dgm:cxn modelId="{CE05D6FA-5D89-42AA-911F-A8CEA1809C17}" type="presParOf" srcId="{8F6D8BA2-61B6-40EB-A8A4-08D60C06D7D7}" destId="{2542320C-8E91-4397-8F2D-4A2926C5A9C9}" srcOrd="6" destOrd="0" presId="urn:microsoft.com/office/officeart/2005/8/layout/cycle5"/>
    <dgm:cxn modelId="{8DE374FD-DB9B-423A-B537-9AE5D3DF8826}" type="presParOf" srcId="{8F6D8BA2-61B6-40EB-A8A4-08D60C06D7D7}" destId="{D2D3ECAA-CA0F-4703-A291-D0C4457B3D6D}" srcOrd="7" destOrd="0" presId="urn:microsoft.com/office/officeart/2005/8/layout/cycle5"/>
    <dgm:cxn modelId="{17CE9CAC-0DD3-4494-9F4D-A2F78CDE63C6}" type="presParOf" srcId="{8F6D8BA2-61B6-40EB-A8A4-08D60C06D7D7}" destId="{C294116B-D2D6-4D82-8C46-86F4A5ACE6A1}" srcOrd="8" destOrd="0" presId="urn:microsoft.com/office/officeart/2005/8/layout/cycle5"/>
    <dgm:cxn modelId="{3D1D096E-0DD6-4B28-BF13-D9BFC9D907B9}" type="presParOf" srcId="{8F6D8BA2-61B6-40EB-A8A4-08D60C06D7D7}" destId="{1FD907A2-5537-471D-B186-30606CE9C959}" srcOrd="9" destOrd="0" presId="urn:microsoft.com/office/officeart/2005/8/layout/cycle5"/>
    <dgm:cxn modelId="{65EFAABF-8C2D-49EF-AB2F-8B0EC2F93D3E}" type="presParOf" srcId="{8F6D8BA2-61B6-40EB-A8A4-08D60C06D7D7}" destId="{78A327B4-274F-4908-8579-567AC0FBABCE}" srcOrd="10" destOrd="0" presId="urn:microsoft.com/office/officeart/2005/8/layout/cycle5"/>
    <dgm:cxn modelId="{06AD035E-F192-4195-B841-B869AF5996D5}" type="presParOf" srcId="{8F6D8BA2-61B6-40EB-A8A4-08D60C06D7D7}" destId="{A74CC74D-2348-436E-A07E-DB2FCE02A468}" srcOrd="11" destOrd="0" presId="urn:microsoft.com/office/officeart/2005/8/layout/cycle5"/>
    <dgm:cxn modelId="{7C4C335A-6B40-458F-A762-8B2AD5455FA1}" type="presParOf" srcId="{8F6D8BA2-61B6-40EB-A8A4-08D60C06D7D7}" destId="{C54E2642-B385-40DB-A342-714D55FC59BB}" srcOrd="12" destOrd="0" presId="urn:microsoft.com/office/officeart/2005/8/layout/cycle5"/>
    <dgm:cxn modelId="{A41D6E9D-BE63-4D5F-BE6E-CC0CE6CFF4E3}" type="presParOf" srcId="{8F6D8BA2-61B6-40EB-A8A4-08D60C06D7D7}" destId="{74EFF130-1D18-4AFA-8587-5D7874973573}" srcOrd="13" destOrd="0" presId="urn:microsoft.com/office/officeart/2005/8/layout/cycle5"/>
    <dgm:cxn modelId="{31555BA8-E56E-4220-8DCE-ACE0AF47FE43}" type="presParOf" srcId="{8F6D8BA2-61B6-40EB-A8A4-08D60C06D7D7}" destId="{5DE98DF7-A1C3-4AC4-8FE7-6B972BFC2323}" srcOrd="14" destOrd="0" presId="urn:microsoft.com/office/officeart/2005/8/layout/cycle5"/>
    <dgm:cxn modelId="{F96FE50E-CD57-46CA-84A8-37DCB527266E}" type="presParOf" srcId="{8F6D8BA2-61B6-40EB-A8A4-08D60C06D7D7}" destId="{1C08C202-0841-4C1A-8538-9DDAC7DFB5BC}" srcOrd="15" destOrd="0" presId="urn:microsoft.com/office/officeart/2005/8/layout/cycle5"/>
    <dgm:cxn modelId="{391D0D00-8EA2-4DA7-A43F-BBFD5D72F5FE}" type="presParOf" srcId="{8F6D8BA2-61B6-40EB-A8A4-08D60C06D7D7}" destId="{0DB73495-23EC-45B9-BBB8-AC1D943A3572}" srcOrd="16" destOrd="0" presId="urn:microsoft.com/office/officeart/2005/8/layout/cycle5"/>
    <dgm:cxn modelId="{4968F1EA-4532-40EC-B75E-1DB0CF505159}" type="presParOf" srcId="{8F6D8BA2-61B6-40EB-A8A4-08D60C06D7D7}" destId="{0BC2C98C-7677-4A78-A065-E020003D2A5D}"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BC5DFE-97A4-4E46-AA44-45888CE7875A}" type="doc">
      <dgm:prSet loTypeId="urn:microsoft.com/office/officeart/2005/8/layout/cycle5" loCatId="cycle" qsTypeId="urn:microsoft.com/office/officeart/2005/8/quickstyle/simple2" qsCatId="simple" csTypeId="urn:microsoft.com/office/officeart/2005/8/colors/accent2_1" csCatId="accent2" phldr="1"/>
      <dgm:spPr/>
      <dgm:t>
        <a:bodyPr/>
        <a:lstStyle/>
        <a:p>
          <a:endParaRPr lang="en-US"/>
        </a:p>
      </dgm:t>
    </dgm:pt>
    <dgm:pt modelId="{96A65646-D767-472C-81EB-1BCD1CEC9B5D}">
      <dgm:prSet phldrT="[Text]" custT="1"/>
      <dgm:spPr/>
      <dgm:t>
        <a:bodyPr/>
        <a:lstStyle/>
        <a:p>
          <a:r>
            <a:rPr lang="en-US" sz="1900" b="1" dirty="0" smtClean="0"/>
            <a:t>Universal HIV Screening</a:t>
          </a:r>
          <a:endParaRPr lang="en-US" sz="1900" b="1" dirty="0"/>
        </a:p>
      </dgm:t>
    </dgm:pt>
    <dgm:pt modelId="{0751B2E7-B5A1-429F-89E0-3EC0F19F9D7B}" type="parTrans" cxnId="{BCC2441B-658A-4391-B42C-605023F3DA4F}">
      <dgm:prSet/>
      <dgm:spPr/>
      <dgm:t>
        <a:bodyPr/>
        <a:lstStyle/>
        <a:p>
          <a:endParaRPr lang="en-US"/>
        </a:p>
      </dgm:t>
    </dgm:pt>
    <dgm:pt modelId="{B67F4882-7463-441E-ADB8-F8667E597285}" type="sibTrans" cxnId="{BCC2441B-658A-4391-B42C-605023F3DA4F}">
      <dgm:prSet/>
      <dgm:spPr>
        <a:ln w="25400">
          <a:solidFill>
            <a:schemeClr val="accent2"/>
          </a:solidFill>
        </a:ln>
      </dgm:spPr>
      <dgm:t>
        <a:bodyPr/>
        <a:lstStyle/>
        <a:p>
          <a:endParaRPr lang="en-US"/>
        </a:p>
      </dgm:t>
    </dgm:pt>
    <dgm:pt modelId="{1A785889-5216-419B-95E2-AD59D7435F7A}">
      <dgm:prSet phldrT="[Text]" custT="1"/>
      <dgm:spPr/>
      <dgm:t>
        <a:bodyPr/>
        <a:lstStyle/>
        <a:p>
          <a:r>
            <a:rPr lang="en-US" sz="1800" dirty="0" smtClean="0"/>
            <a:t>HIV Negative</a:t>
          </a:r>
          <a:endParaRPr lang="en-US" sz="1800" dirty="0"/>
        </a:p>
      </dgm:t>
    </dgm:pt>
    <dgm:pt modelId="{A38A3C81-19A5-4DA0-BA2C-1EE5188D5569}" type="parTrans" cxnId="{A4B6F67D-09D7-49AD-8C57-F24B20F847CC}">
      <dgm:prSet/>
      <dgm:spPr/>
      <dgm:t>
        <a:bodyPr/>
        <a:lstStyle/>
        <a:p>
          <a:endParaRPr lang="en-US"/>
        </a:p>
      </dgm:t>
    </dgm:pt>
    <dgm:pt modelId="{3C95977D-DFA6-4BFB-B59D-990F98799C25}" type="sibTrans" cxnId="{A4B6F67D-09D7-49AD-8C57-F24B20F847CC}">
      <dgm:prSet/>
      <dgm:spPr>
        <a:ln w="25400">
          <a:solidFill>
            <a:schemeClr val="accent2"/>
          </a:solidFill>
        </a:ln>
      </dgm:spPr>
      <dgm:t>
        <a:bodyPr/>
        <a:lstStyle/>
        <a:p>
          <a:endParaRPr lang="en-US"/>
        </a:p>
      </dgm:t>
    </dgm:pt>
    <dgm:pt modelId="{92331164-949C-4D42-830E-5D8ADBCFD2CC}">
      <dgm:prSet phldrT="[Text]" custT="1"/>
      <dgm:spPr/>
      <dgm:t>
        <a:bodyPr/>
        <a:lstStyle/>
        <a:p>
          <a:r>
            <a:rPr lang="en-US" sz="1900" b="1" dirty="0" smtClean="0"/>
            <a:t>Reduce HIV Incidence</a:t>
          </a:r>
          <a:endParaRPr lang="en-US" sz="1900" b="1" dirty="0"/>
        </a:p>
      </dgm:t>
    </dgm:pt>
    <dgm:pt modelId="{B18284BA-8C07-40D0-8525-CB44C0B21266}" type="parTrans" cxnId="{3ADC9082-B18D-4FDE-863E-408029E083FD}">
      <dgm:prSet/>
      <dgm:spPr/>
      <dgm:t>
        <a:bodyPr/>
        <a:lstStyle/>
        <a:p>
          <a:endParaRPr lang="en-US"/>
        </a:p>
      </dgm:t>
    </dgm:pt>
    <dgm:pt modelId="{B33E524E-AAF0-4941-B3F7-E5053C9DD993}" type="sibTrans" cxnId="{3ADC9082-B18D-4FDE-863E-408029E083FD}">
      <dgm:prSet/>
      <dgm:spPr>
        <a:ln w="25400">
          <a:solidFill>
            <a:schemeClr val="accent2"/>
          </a:solidFill>
          <a:headEnd type="arrow"/>
          <a:tailEnd type="none"/>
        </a:ln>
      </dgm:spPr>
      <dgm:t>
        <a:bodyPr/>
        <a:lstStyle/>
        <a:p>
          <a:endParaRPr lang="en-US"/>
        </a:p>
      </dgm:t>
    </dgm:pt>
    <dgm:pt modelId="{BBBFF1ED-7904-40F7-9494-53EBE1F1A03B}">
      <dgm:prSet phldrT="[Text]" custT="1"/>
      <dgm:spPr/>
      <dgm:t>
        <a:bodyPr/>
        <a:lstStyle/>
        <a:p>
          <a:r>
            <a:rPr lang="en-US" sz="1600" dirty="0" smtClean="0"/>
            <a:t>HIV care / antiretroviral therapy/ Counseling/ Adherence</a:t>
          </a:r>
        </a:p>
      </dgm:t>
    </dgm:pt>
    <dgm:pt modelId="{5B1F79AF-B019-402A-9DAF-18EA5DD3A387}" type="parTrans" cxnId="{C94B2E77-6711-4E3E-AB29-B41B1F7A9E68}">
      <dgm:prSet/>
      <dgm:spPr/>
      <dgm:t>
        <a:bodyPr/>
        <a:lstStyle/>
        <a:p>
          <a:endParaRPr lang="en-US"/>
        </a:p>
      </dgm:t>
    </dgm:pt>
    <dgm:pt modelId="{20093E84-3F5C-480F-915C-E74348D9FB88}" type="sibTrans" cxnId="{C94B2E77-6711-4E3E-AB29-B41B1F7A9E68}">
      <dgm:prSet/>
      <dgm:spPr>
        <a:ln w="25400">
          <a:solidFill>
            <a:schemeClr val="accent2"/>
          </a:solidFill>
          <a:headEnd type="arrow"/>
          <a:tailEnd type="none"/>
        </a:ln>
      </dgm:spPr>
      <dgm:t>
        <a:bodyPr/>
        <a:lstStyle/>
        <a:p>
          <a:endParaRPr lang="en-US"/>
        </a:p>
      </dgm:t>
    </dgm:pt>
    <dgm:pt modelId="{2D680358-288A-48A3-BEF2-1DB9F548F486}">
      <dgm:prSet phldrT="[Text]" custT="1"/>
      <dgm:spPr/>
      <dgm:t>
        <a:bodyPr/>
        <a:lstStyle/>
        <a:p>
          <a:r>
            <a:rPr lang="en-US" sz="1800" dirty="0" smtClean="0"/>
            <a:t>HIV Positive</a:t>
          </a:r>
          <a:endParaRPr lang="en-US" sz="1800" dirty="0"/>
        </a:p>
      </dgm:t>
    </dgm:pt>
    <dgm:pt modelId="{DD83813B-84AF-4453-90F5-3784B26C03CF}" type="parTrans" cxnId="{7C4C74D6-4ACD-4854-8E65-D17525B1BFC0}">
      <dgm:prSet/>
      <dgm:spPr/>
      <dgm:t>
        <a:bodyPr/>
        <a:lstStyle/>
        <a:p>
          <a:endParaRPr lang="en-US"/>
        </a:p>
      </dgm:t>
    </dgm:pt>
    <dgm:pt modelId="{50E09BD1-1A10-4D8B-B1B6-66D089F4FF50}" type="sibTrans" cxnId="{7C4C74D6-4ACD-4854-8E65-D17525B1BFC0}">
      <dgm:prSet/>
      <dgm:spPr>
        <a:ln w="25400">
          <a:solidFill>
            <a:schemeClr val="accent2"/>
          </a:solidFill>
          <a:headEnd type="arrow"/>
          <a:tailEnd type="none"/>
        </a:ln>
      </dgm:spPr>
      <dgm:t>
        <a:bodyPr/>
        <a:lstStyle/>
        <a:p>
          <a:endParaRPr lang="en-US"/>
        </a:p>
      </dgm:t>
    </dgm:pt>
    <dgm:pt modelId="{8D6CC240-7A48-49AF-BDF9-05917350D9AB}">
      <dgm:prSet custT="1"/>
      <dgm:spPr/>
      <dgm:t>
        <a:bodyPr/>
        <a:lstStyle/>
        <a:p>
          <a:pPr>
            <a:lnSpc>
              <a:spcPct val="100000"/>
            </a:lnSpc>
            <a:spcAft>
              <a:spcPts val="0"/>
            </a:spcAft>
          </a:pPr>
          <a:r>
            <a:rPr lang="en-US" sz="1600" dirty="0" smtClean="0"/>
            <a:t>Safer sex </a:t>
          </a:r>
        </a:p>
        <a:p>
          <a:pPr>
            <a:lnSpc>
              <a:spcPct val="100000"/>
            </a:lnSpc>
            <a:spcAft>
              <a:spcPts val="0"/>
            </a:spcAft>
          </a:pPr>
          <a:r>
            <a:rPr lang="en-US" sz="1600" dirty="0" smtClean="0"/>
            <a:t>Address STIs</a:t>
          </a:r>
        </a:p>
        <a:p>
          <a:pPr>
            <a:lnSpc>
              <a:spcPct val="100000"/>
            </a:lnSpc>
            <a:spcAft>
              <a:spcPts val="0"/>
            </a:spcAft>
          </a:pPr>
          <a:r>
            <a:rPr lang="en-US" sz="1600" dirty="0" smtClean="0"/>
            <a:t>PEP or </a:t>
          </a:r>
          <a:r>
            <a:rPr lang="en-US" sz="1600" dirty="0" err="1" smtClean="0"/>
            <a:t>PrEP</a:t>
          </a:r>
          <a:r>
            <a:rPr lang="en-US" sz="1600" dirty="0" smtClean="0"/>
            <a:t> Counseling/</a:t>
          </a:r>
        </a:p>
        <a:p>
          <a:pPr>
            <a:lnSpc>
              <a:spcPct val="100000"/>
            </a:lnSpc>
            <a:spcAft>
              <a:spcPts val="0"/>
            </a:spcAft>
          </a:pPr>
          <a:r>
            <a:rPr lang="en-US" sz="1600" dirty="0" smtClean="0"/>
            <a:t>Adherence</a:t>
          </a:r>
          <a:endParaRPr lang="en-US" sz="1600" dirty="0"/>
        </a:p>
      </dgm:t>
    </dgm:pt>
    <dgm:pt modelId="{6C215F6A-4F58-440F-A39D-9F8D623EF8CA}" type="parTrans" cxnId="{8C443D55-1BB9-4E79-B0B6-2DED0ACA2F22}">
      <dgm:prSet/>
      <dgm:spPr/>
      <dgm:t>
        <a:bodyPr/>
        <a:lstStyle/>
        <a:p>
          <a:endParaRPr lang="en-US"/>
        </a:p>
      </dgm:t>
    </dgm:pt>
    <dgm:pt modelId="{FFE1DFCF-24B5-4192-92E6-2B3187859F35}" type="sibTrans" cxnId="{8C443D55-1BB9-4E79-B0B6-2DED0ACA2F22}">
      <dgm:prSet/>
      <dgm:spPr>
        <a:ln w="25400">
          <a:solidFill>
            <a:schemeClr val="accent2"/>
          </a:solidFill>
        </a:ln>
      </dgm:spPr>
      <dgm:t>
        <a:bodyPr/>
        <a:lstStyle/>
        <a:p>
          <a:endParaRPr lang="en-US"/>
        </a:p>
      </dgm:t>
    </dgm:pt>
    <dgm:pt modelId="{8F6D8BA2-61B6-40EB-A8A4-08D60C06D7D7}" type="pres">
      <dgm:prSet presAssocID="{CCBC5DFE-97A4-4E46-AA44-45888CE7875A}" presName="cycle" presStyleCnt="0">
        <dgm:presLayoutVars>
          <dgm:dir/>
          <dgm:resizeHandles val="exact"/>
        </dgm:presLayoutVars>
      </dgm:prSet>
      <dgm:spPr/>
      <dgm:t>
        <a:bodyPr/>
        <a:lstStyle/>
        <a:p>
          <a:endParaRPr lang="en-US"/>
        </a:p>
      </dgm:t>
    </dgm:pt>
    <dgm:pt modelId="{D3120689-4794-4E6D-9FAF-BE50FAFCBF56}" type="pres">
      <dgm:prSet presAssocID="{96A65646-D767-472C-81EB-1BCD1CEC9B5D}" presName="node" presStyleLbl="node1" presStyleIdx="0" presStyleCnt="6" custScaleX="176911" custScaleY="95187">
        <dgm:presLayoutVars>
          <dgm:bulletEnabled val="1"/>
        </dgm:presLayoutVars>
      </dgm:prSet>
      <dgm:spPr/>
      <dgm:t>
        <a:bodyPr/>
        <a:lstStyle/>
        <a:p>
          <a:endParaRPr lang="en-US"/>
        </a:p>
      </dgm:t>
    </dgm:pt>
    <dgm:pt modelId="{DF9CC065-CD77-473F-9ECE-BE17A2589ABD}" type="pres">
      <dgm:prSet presAssocID="{96A65646-D767-472C-81EB-1BCD1CEC9B5D}" presName="spNode" presStyleCnt="0"/>
      <dgm:spPr/>
    </dgm:pt>
    <dgm:pt modelId="{E0E73C67-3F65-4CC3-B5CA-CB4AABAACC3B}" type="pres">
      <dgm:prSet presAssocID="{B67F4882-7463-441E-ADB8-F8667E597285}" presName="sibTrans" presStyleLbl="sibTrans1D1" presStyleIdx="0" presStyleCnt="6"/>
      <dgm:spPr/>
      <dgm:t>
        <a:bodyPr/>
        <a:lstStyle/>
        <a:p>
          <a:endParaRPr lang="en-US"/>
        </a:p>
      </dgm:t>
    </dgm:pt>
    <dgm:pt modelId="{7A108AC2-1107-4864-B38A-549530F4F368}" type="pres">
      <dgm:prSet presAssocID="{1A785889-5216-419B-95E2-AD59D7435F7A}" presName="node" presStyleLbl="node1" presStyleIdx="1" presStyleCnt="6" custRadScaleRad="120939" custRadScaleInc="44726">
        <dgm:presLayoutVars>
          <dgm:bulletEnabled val="1"/>
        </dgm:presLayoutVars>
      </dgm:prSet>
      <dgm:spPr/>
      <dgm:t>
        <a:bodyPr/>
        <a:lstStyle/>
        <a:p>
          <a:endParaRPr lang="en-US"/>
        </a:p>
      </dgm:t>
    </dgm:pt>
    <dgm:pt modelId="{F27F17A7-AD2E-4DB3-9832-3F5196A13C2E}" type="pres">
      <dgm:prSet presAssocID="{1A785889-5216-419B-95E2-AD59D7435F7A}" presName="spNode" presStyleCnt="0"/>
      <dgm:spPr/>
    </dgm:pt>
    <dgm:pt modelId="{10C041DD-2958-4239-9644-72F87E960CB3}" type="pres">
      <dgm:prSet presAssocID="{3C95977D-DFA6-4BFB-B59D-990F98799C25}" presName="sibTrans" presStyleLbl="sibTrans1D1" presStyleIdx="1" presStyleCnt="6"/>
      <dgm:spPr/>
      <dgm:t>
        <a:bodyPr/>
        <a:lstStyle/>
        <a:p>
          <a:endParaRPr lang="en-US"/>
        </a:p>
      </dgm:t>
    </dgm:pt>
    <dgm:pt modelId="{2542320C-8E91-4397-8F2D-4A2926C5A9C9}" type="pres">
      <dgm:prSet presAssocID="{8D6CC240-7A48-49AF-BDF9-05917350D9AB}" presName="node" presStyleLbl="node1" presStyleIdx="2" presStyleCnt="6" custScaleX="151189" custScaleY="164325" custRadScaleRad="121000" custRadScaleInc="-28516">
        <dgm:presLayoutVars>
          <dgm:bulletEnabled val="1"/>
        </dgm:presLayoutVars>
      </dgm:prSet>
      <dgm:spPr/>
      <dgm:t>
        <a:bodyPr/>
        <a:lstStyle/>
        <a:p>
          <a:endParaRPr lang="en-US"/>
        </a:p>
      </dgm:t>
    </dgm:pt>
    <dgm:pt modelId="{D2D3ECAA-CA0F-4703-A291-D0C4457B3D6D}" type="pres">
      <dgm:prSet presAssocID="{8D6CC240-7A48-49AF-BDF9-05917350D9AB}" presName="spNode" presStyleCnt="0"/>
      <dgm:spPr/>
    </dgm:pt>
    <dgm:pt modelId="{C294116B-D2D6-4D82-8C46-86F4A5ACE6A1}" type="pres">
      <dgm:prSet presAssocID="{FFE1DFCF-24B5-4192-92E6-2B3187859F35}" presName="sibTrans" presStyleLbl="sibTrans1D1" presStyleIdx="2" presStyleCnt="6"/>
      <dgm:spPr/>
      <dgm:t>
        <a:bodyPr/>
        <a:lstStyle/>
        <a:p>
          <a:endParaRPr lang="en-US"/>
        </a:p>
      </dgm:t>
    </dgm:pt>
    <dgm:pt modelId="{1FD907A2-5537-471D-B186-30606CE9C959}" type="pres">
      <dgm:prSet presAssocID="{92331164-949C-4D42-830E-5D8ADBCFD2CC}" presName="node" presStyleLbl="node1" presStyleIdx="3" presStyleCnt="6" custScaleX="152797">
        <dgm:presLayoutVars>
          <dgm:bulletEnabled val="1"/>
        </dgm:presLayoutVars>
      </dgm:prSet>
      <dgm:spPr/>
      <dgm:t>
        <a:bodyPr/>
        <a:lstStyle/>
        <a:p>
          <a:endParaRPr lang="en-US"/>
        </a:p>
      </dgm:t>
    </dgm:pt>
    <dgm:pt modelId="{78A327B4-274F-4908-8579-567AC0FBABCE}" type="pres">
      <dgm:prSet presAssocID="{92331164-949C-4D42-830E-5D8ADBCFD2CC}" presName="spNode" presStyleCnt="0"/>
      <dgm:spPr/>
    </dgm:pt>
    <dgm:pt modelId="{A74CC74D-2348-436E-A07E-DB2FCE02A468}" type="pres">
      <dgm:prSet presAssocID="{B33E524E-AAF0-4941-B3F7-E5053C9DD993}" presName="sibTrans" presStyleLbl="sibTrans1D1" presStyleIdx="3" presStyleCnt="6"/>
      <dgm:spPr/>
      <dgm:t>
        <a:bodyPr/>
        <a:lstStyle/>
        <a:p>
          <a:endParaRPr lang="en-US"/>
        </a:p>
      </dgm:t>
    </dgm:pt>
    <dgm:pt modelId="{C54E2642-B385-40DB-A342-714D55FC59BB}" type="pres">
      <dgm:prSet presAssocID="{BBBFF1ED-7904-40F7-9494-53EBE1F1A03B}" presName="node" presStyleLbl="node1" presStyleIdx="4" presStyleCnt="6" custScaleX="144402" custScaleY="145046" custRadScaleRad="120233" custRadScaleInc="23264">
        <dgm:presLayoutVars>
          <dgm:bulletEnabled val="1"/>
        </dgm:presLayoutVars>
      </dgm:prSet>
      <dgm:spPr/>
      <dgm:t>
        <a:bodyPr/>
        <a:lstStyle/>
        <a:p>
          <a:endParaRPr lang="en-US"/>
        </a:p>
      </dgm:t>
    </dgm:pt>
    <dgm:pt modelId="{74EFF130-1D18-4AFA-8587-5D7874973573}" type="pres">
      <dgm:prSet presAssocID="{BBBFF1ED-7904-40F7-9494-53EBE1F1A03B}" presName="spNode" presStyleCnt="0"/>
      <dgm:spPr/>
    </dgm:pt>
    <dgm:pt modelId="{5DE98DF7-A1C3-4AC4-8FE7-6B972BFC2323}" type="pres">
      <dgm:prSet presAssocID="{20093E84-3F5C-480F-915C-E74348D9FB88}" presName="sibTrans" presStyleLbl="sibTrans1D1" presStyleIdx="4" presStyleCnt="6"/>
      <dgm:spPr/>
      <dgm:t>
        <a:bodyPr/>
        <a:lstStyle/>
        <a:p>
          <a:endParaRPr lang="en-US"/>
        </a:p>
      </dgm:t>
    </dgm:pt>
    <dgm:pt modelId="{1C08C202-0841-4C1A-8538-9DDAC7DFB5BC}" type="pres">
      <dgm:prSet presAssocID="{2D680358-288A-48A3-BEF2-1DB9F548F486}" presName="node" presStyleLbl="node1" presStyleIdx="5" presStyleCnt="6" custRadScaleRad="120561" custRadScaleInc="-54449">
        <dgm:presLayoutVars>
          <dgm:bulletEnabled val="1"/>
        </dgm:presLayoutVars>
      </dgm:prSet>
      <dgm:spPr/>
      <dgm:t>
        <a:bodyPr/>
        <a:lstStyle/>
        <a:p>
          <a:endParaRPr lang="en-US"/>
        </a:p>
      </dgm:t>
    </dgm:pt>
    <dgm:pt modelId="{0DB73495-23EC-45B9-BBB8-AC1D943A3572}" type="pres">
      <dgm:prSet presAssocID="{2D680358-288A-48A3-BEF2-1DB9F548F486}" presName="spNode" presStyleCnt="0"/>
      <dgm:spPr/>
    </dgm:pt>
    <dgm:pt modelId="{0BC2C98C-7677-4A78-A065-E020003D2A5D}" type="pres">
      <dgm:prSet presAssocID="{50E09BD1-1A10-4D8B-B1B6-66D089F4FF50}" presName="sibTrans" presStyleLbl="sibTrans1D1" presStyleIdx="5" presStyleCnt="6"/>
      <dgm:spPr/>
      <dgm:t>
        <a:bodyPr/>
        <a:lstStyle/>
        <a:p>
          <a:endParaRPr lang="en-US"/>
        </a:p>
      </dgm:t>
    </dgm:pt>
  </dgm:ptLst>
  <dgm:cxnLst>
    <dgm:cxn modelId="{5CBCC62C-902C-4996-BFFE-B7B77D12243C}" type="presOf" srcId="{B33E524E-AAF0-4941-B3F7-E5053C9DD993}" destId="{A74CC74D-2348-436E-A07E-DB2FCE02A468}" srcOrd="0" destOrd="0" presId="urn:microsoft.com/office/officeart/2005/8/layout/cycle5"/>
    <dgm:cxn modelId="{079CE036-9573-4B31-AE94-DDC4CD65C152}" type="presOf" srcId="{BBBFF1ED-7904-40F7-9494-53EBE1F1A03B}" destId="{C54E2642-B385-40DB-A342-714D55FC59BB}" srcOrd="0" destOrd="0" presId="urn:microsoft.com/office/officeart/2005/8/layout/cycle5"/>
    <dgm:cxn modelId="{3639C364-CF6F-4A49-A6C1-4519D794738D}" type="presOf" srcId="{B67F4882-7463-441E-ADB8-F8667E597285}" destId="{E0E73C67-3F65-4CC3-B5CA-CB4AABAACC3B}" srcOrd="0" destOrd="0" presId="urn:microsoft.com/office/officeart/2005/8/layout/cycle5"/>
    <dgm:cxn modelId="{BA0E31BA-C790-430D-A39C-31B60FDECB6B}" type="presOf" srcId="{FFE1DFCF-24B5-4192-92E6-2B3187859F35}" destId="{C294116B-D2D6-4D82-8C46-86F4A5ACE6A1}" srcOrd="0" destOrd="0" presId="urn:microsoft.com/office/officeart/2005/8/layout/cycle5"/>
    <dgm:cxn modelId="{85C01A8B-165C-46A9-AC6C-4C5C63D6FF79}" type="presOf" srcId="{92331164-949C-4D42-830E-5D8ADBCFD2CC}" destId="{1FD907A2-5537-471D-B186-30606CE9C959}" srcOrd="0" destOrd="0" presId="urn:microsoft.com/office/officeart/2005/8/layout/cycle5"/>
    <dgm:cxn modelId="{C94B2E77-6711-4E3E-AB29-B41B1F7A9E68}" srcId="{CCBC5DFE-97A4-4E46-AA44-45888CE7875A}" destId="{BBBFF1ED-7904-40F7-9494-53EBE1F1A03B}" srcOrd="4" destOrd="0" parTransId="{5B1F79AF-B019-402A-9DAF-18EA5DD3A387}" sibTransId="{20093E84-3F5C-480F-915C-E74348D9FB88}"/>
    <dgm:cxn modelId="{8185D4EF-FB58-4369-8B1F-027AD98330BD}" type="presOf" srcId="{CCBC5DFE-97A4-4E46-AA44-45888CE7875A}" destId="{8F6D8BA2-61B6-40EB-A8A4-08D60C06D7D7}" srcOrd="0" destOrd="0" presId="urn:microsoft.com/office/officeart/2005/8/layout/cycle5"/>
    <dgm:cxn modelId="{3ADC9082-B18D-4FDE-863E-408029E083FD}" srcId="{CCBC5DFE-97A4-4E46-AA44-45888CE7875A}" destId="{92331164-949C-4D42-830E-5D8ADBCFD2CC}" srcOrd="3" destOrd="0" parTransId="{B18284BA-8C07-40D0-8525-CB44C0B21266}" sibTransId="{B33E524E-AAF0-4941-B3F7-E5053C9DD993}"/>
    <dgm:cxn modelId="{7F9EABD0-A21C-4D44-8D8A-AC50AF1DF6B2}" type="presOf" srcId="{50E09BD1-1A10-4D8B-B1B6-66D089F4FF50}" destId="{0BC2C98C-7677-4A78-A065-E020003D2A5D}" srcOrd="0" destOrd="0" presId="urn:microsoft.com/office/officeart/2005/8/layout/cycle5"/>
    <dgm:cxn modelId="{8C443D55-1BB9-4E79-B0B6-2DED0ACA2F22}" srcId="{CCBC5DFE-97A4-4E46-AA44-45888CE7875A}" destId="{8D6CC240-7A48-49AF-BDF9-05917350D9AB}" srcOrd="2" destOrd="0" parTransId="{6C215F6A-4F58-440F-A39D-9F8D623EF8CA}" sibTransId="{FFE1DFCF-24B5-4192-92E6-2B3187859F35}"/>
    <dgm:cxn modelId="{BCC2441B-658A-4391-B42C-605023F3DA4F}" srcId="{CCBC5DFE-97A4-4E46-AA44-45888CE7875A}" destId="{96A65646-D767-472C-81EB-1BCD1CEC9B5D}" srcOrd="0" destOrd="0" parTransId="{0751B2E7-B5A1-429F-89E0-3EC0F19F9D7B}" sibTransId="{B67F4882-7463-441E-ADB8-F8667E597285}"/>
    <dgm:cxn modelId="{2B68EA95-18DC-4D42-95BF-0977DC747CAD}" type="presOf" srcId="{96A65646-D767-472C-81EB-1BCD1CEC9B5D}" destId="{D3120689-4794-4E6D-9FAF-BE50FAFCBF56}" srcOrd="0" destOrd="0" presId="urn:microsoft.com/office/officeart/2005/8/layout/cycle5"/>
    <dgm:cxn modelId="{312E8493-5C5F-4A98-9F24-6AEF8A8ACA7F}" type="presOf" srcId="{2D680358-288A-48A3-BEF2-1DB9F548F486}" destId="{1C08C202-0841-4C1A-8538-9DDAC7DFB5BC}" srcOrd="0" destOrd="0" presId="urn:microsoft.com/office/officeart/2005/8/layout/cycle5"/>
    <dgm:cxn modelId="{4437C794-2779-45D1-9A72-725BBF004DFB}" type="presOf" srcId="{3C95977D-DFA6-4BFB-B59D-990F98799C25}" destId="{10C041DD-2958-4239-9644-72F87E960CB3}" srcOrd="0" destOrd="0" presId="urn:microsoft.com/office/officeart/2005/8/layout/cycle5"/>
    <dgm:cxn modelId="{843C72D7-B219-4ACE-B375-EFAB5A260122}" type="presOf" srcId="{20093E84-3F5C-480F-915C-E74348D9FB88}" destId="{5DE98DF7-A1C3-4AC4-8FE7-6B972BFC2323}" srcOrd="0" destOrd="0" presId="urn:microsoft.com/office/officeart/2005/8/layout/cycle5"/>
    <dgm:cxn modelId="{5F8C4933-F21D-4C19-A4C6-6A60C0BAC020}" type="presOf" srcId="{8D6CC240-7A48-49AF-BDF9-05917350D9AB}" destId="{2542320C-8E91-4397-8F2D-4A2926C5A9C9}" srcOrd="0" destOrd="0" presId="urn:microsoft.com/office/officeart/2005/8/layout/cycle5"/>
    <dgm:cxn modelId="{58A85B68-0057-451A-B1E7-7845E5EF100E}" type="presOf" srcId="{1A785889-5216-419B-95E2-AD59D7435F7A}" destId="{7A108AC2-1107-4864-B38A-549530F4F368}" srcOrd="0" destOrd="0" presId="urn:microsoft.com/office/officeart/2005/8/layout/cycle5"/>
    <dgm:cxn modelId="{7C4C74D6-4ACD-4854-8E65-D17525B1BFC0}" srcId="{CCBC5DFE-97A4-4E46-AA44-45888CE7875A}" destId="{2D680358-288A-48A3-BEF2-1DB9F548F486}" srcOrd="5" destOrd="0" parTransId="{DD83813B-84AF-4453-90F5-3784B26C03CF}" sibTransId="{50E09BD1-1A10-4D8B-B1B6-66D089F4FF50}"/>
    <dgm:cxn modelId="{A4B6F67D-09D7-49AD-8C57-F24B20F847CC}" srcId="{CCBC5DFE-97A4-4E46-AA44-45888CE7875A}" destId="{1A785889-5216-419B-95E2-AD59D7435F7A}" srcOrd="1" destOrd="0" parTransId="{A38A3C81-19A5-4DA0-BA2C-1EE5188D5569}" sibTransId="{3C95977D-DFA6-4BFB-B59D-990F98799C25}"/>
    <dgm:cxn modelId="{349C1CA5-22B1-443A-A6B8-FC633B278847}" type="presParOf" srcId="{8F6D8BA2-61B6-40EB-A8A4-08D60C06D7D7}" destId="{D3120689-4794-4E6D-9FAF-BE50FAFCBF56}" srcOrd="0" destOrd="0" presId="urn:microsoft.com/office/officeart/2005/8/layout/cycle5"/>
    <dgm:cxn modelId="{1F78F6F6-4734-40F1-A06A-CAE63B6541D8}" type="presParOf" srcId="{8F6D8BA2-61B6-40EB-A8A4-08D60C06D7D7}" destId="{DF9CC065-CD77-473F-9ECE-BE17A2589ABD}" srcOrd="1" destOrd="0" presId="urn:microsoft.com/office/officeart/2005/8/layout/cycle5"/>
    <dgm:cxn modelId="{8591F4DC-03CB-4201-8606-3128FFE157F1}" type="presParOf" srcId="{8F6D8BA2-61B6-40EB-A8A4-08D60C06D7D7}" destId="{E0E73C67-3F65-4CC3-B5CA-CB4AABAACC3B}" srcOrd="2" destOrd="0" presId="urn:microsoft.com/office/officeart/2005/8/layout/cycle5"/>
    <dgm:cxn modelId="{3524FC7D-254E-4C28-8600-8CDDBDF7EC6E}" type="presParOf" srcId="{8F6D8BA2-61B6-40EB-A8A4-08D60C06D7D7}" destId="{7A108AC2-1107-4864-B38A-549530F4F368}" srcOrd="3" destOrd="0" presId="urn:microsoft.com/office/officeart/2005/8/layout/cycle5"/>
    <dgm:cxn modelId="{7FBE09DC-567C-464E-98A6-76674D253125}" type="presParOf" srcId="{8F6D8BA2-61B6-40EB-A8A4-08D60C06D7D7}" destId="{F27F17A7-AD2E-4DB3-9832-3F5196A13C2E}" srcOrd="4" destOrd="0" presId="urn:microsoft.com/office/officeart/2005/8/layout/cycle5"/>
    <dgm:cxn modelId="{5C7B0AE2-FFAF-4A8E-8799-212E7061D41D}" type="presParOf" srcId="{8F6D8BA2-61B6-40EB-A8A4-08D60C06D7D7}" destId="{10C041DD-2958-4239-9644-72F87E960CB3}" srcOrd="5" destOrd="0" presId="urn:microsoft.com/office/officeart/2005/8/layout/cycle5"/>
    <dgm:cxn modelId="{DCD50C7C-A4B3-4438-9EDB-508168A73AA6}" type="presParOf" srcId="{8F6D8BA2-61B6-40EB-A8A4-08D60C06D7D7}" destId="{2542320C-8E91-4397-8F2D-4A2926C5A9C9}" srcOrd="6" destOrd="0" presId="urn:microsoft.com/office/officeart/2005/8/layout/cycle5"/>
    <dgm:cxn modelId="{44C11160-4C1A-4BF5-AD7D-5FE9E72D25F3}" type="presParOf" srcId="{8F6D8BA2-61B6-40EB-A8A4-08D60C06D7D7}" destId="{D2D3ECAA-CA0F-4703-A291-D0C4457B3D6D}" srcOrd="7" destOrd="0" presId="urn:microsoft.com/office/officeart/2005/8/layout/cycle5"/>
    <dgm:cxn modelId="{47DB0719-9A03-4B16-B27D-FD6D4BC96DDA}" type="presParOf" srcId="{8F6D8BA2-61B6-40EB-A8A4-08D60C06D7D7}" destId="{C294116B-D2D6-4D82-8C46-86F4A5ACE6A1}" srcOrd="8" destOrd="0" presId="urn:microsoft.com/office/officeart/2005/8/layout/cycle5"/>
    <dgm:cxn modelId="{C226AA29-450E-4664-B57C-D5E1A3817049}" type="presParOf" srcId="{8F6D8BA2-61B6-40EB-A8A4-08D60C06D7D7}" destId="{1FD907A2-5537-471D-B186-30606CE9C959}" srcOrd="9" destOrd="0" presId="urn:microsoft.com/office/officeart/2005/8/layout/cycle5"/>
    <dgm:cxn modelId="{A0075926-1A60-4AAC-B571-51E44792C698}" type="presParOf" srcId="{8F6D8BA2-61B6-40EB-A8A4-08D60C06D7D7}" destId="{78A327B4-274F-4908-8579-567AC0FBABCE}" srcOrd="10" destOrd="0" presId="urn:microsoft.com/office/officeart/2005/8/layout/cycle5"/>
    <dgm:cxn modelId="{67EA6393-ECEC-4EEE-A740-6693CC548EBB}" type="presParOf" srcId="{8F6D8BA2-61B6-40EB-A8A4-08D60C06D7D7}" destId="{A74CC74D-2348-436E-A07E-DB2FCE02A468}" srcOrd="11" destOrd="0" presId="urn:microsoft.com/office/officeart/2005/8/layout/cycle5"/>
    <dgm:cxn modelId="{F41DD280-115C-4027-A34D-E59C801F5ED3}" type="presParOf" srcId="{8F6D8BA2-61B6-40EB-A8A4-08D60C06D7D7}" destId="{C54E2642-B385-40DB-A342-714D55FC59BB}" srcOrd="12" destOrd="0" presId="urn:microsoft.com/office/officeart/2005/8/layout/cycle5"/>
    <dgm:cxn modelId="{26BEEC30-3688-43BF-A6E2-5DE3A518CEAF}" type="presParOf" srcId="{8F6D8BA2-61B6-40EB-A8A4-08D60C06D7D7}" destId="{74EFF130-1D18-4AFA-8587-5D7874973573}" srcOrd="13" destOrd="0" presId="urn:microsoft.com/office/officeart/2005/8/layout/cycle5"/>
    <dgm:cxn modelId="{565D5F6E-C849-4A7D-AF9C-2C7C61A3A2E3}" type="presParOf" srcId="{8F6D8BA2-61B6-40EB-A8A4-08D60C06D7D7}" destId="{5DE98DF7-A1C3-4AC4-8FE7-6B972BFC2323}" srcOrd="14" destOrd="0" presId="urn:microsoft.com/office/officeart/2005/8/layout/cycle5"/>
    <dgm:cxn modelId="{0331882C-CAA4-4633-9C5D-A080061CC409}" type="presParOf" srcId="{8F6D8BA2-61B6-40EB-A8A4-08D60C06D7D7}" destId="{1C08C202-0841-4C1A-8538-9DDAC7DFB5BC}" srcOrd="15" destOrd="0" presId="urn:microsoft.com/office/officeart/2005/8/layout/cycle5"/>
    <dgm:cxn modelId="{B463EFD7-5041-445C-8E11-19072036074A}" type="presParOf" srcId="{8F6D8BA2-61B6-40EB-A8A4-08D60C06D7D7}" destId="{0DB73495-23EC-45B9-BBB8-AC1D943A3572}" srcOrd="16" destOrd="0" presId="urn:microsoft.com/office/officeart/2005/8/layout/cycle5"/>
    <dgm:cxn modelId="{D1F0B991-EFE8-4728-A00C-43A777B6B7C1}" type="presParOf" srcId="{8F6D8BA2-61B6-40EB-A8A4-08D60C06D7D7}" destId="{0BC2C98C-7677-4A78-A065-E020003D2A5D}"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BC5DFE-97A4-4E46-AA44-45888CE7875A}" type="doc">
      <dgm:prSet loTypeId="urn:microsoft.com/office/officeart/2005/8/layout/cycle5" loCatId="cycle" qsTypeId="urn:microsoft.com/office/officeart/2005/8/quickstyle/simple2" qsCatId="simple" csTypeId="urn:microsoft.com/office/officeart/2005/8/colors/accent2_1" csCatId="accent2" phldr="1"/>
      <dgm:spPr/>
      <dgm:t>
        <a:bodyPr/>
        <a:lstStyle/>
        <a:p>
          <a:endParaRPr lang="en-US"/>
        </a:p>
      </dgm:t>
    </dgm:pt>
    <dgm:pt modelId="{96A65646-D767-472C-81EB-1BCD1CEC9B5D}">
      <dgm:prSet phldrT="[Text]" custT="1"/>
      <dgm:spPr/>
      <dgm:t>
        <a:bodyPr/>
        <a:lstStyle/>
        <a:p>
          <a:r>
            <a:rPr lang="en-US" sz="1900" b="1" dirty="0" smtClean="0"/>
            <a:t>Universal HIV Screening</a:t>
          </a:r>
          <a:endParaRPr lang="en-US" sz="1900" b="1" dirty="0"/>
        </a:p>
      </dgm:t>
    </dgm:pt>
    <dgm:pt modelId="{0751B2E7-B5A1-429F-89E0-3EC0F19F9D7B}" type="parTrans" cxnId="{BCC2441B-658A-4391-B42C-605023F3DA4F}">
      <dgm:prSet/>
      <dgm:spPr/>
      <dgm:t>
        <a:bodyPr/>
        <a:lstStyle/>
        <a:p>
          <a:endParaRPr lang="en-US"/>
        </a:p>
      </dgm:t>
    </dgm:pt>
    <dgm:pt modelId="{B67F4882-7463-441E-ADB8-F8667E597285}" type="sibTrans" cxnId="{BCC2441B-658A-4391-B42C-605023F3DA4F}">
      <dgm:prSet/>
      <dgm:spPr>
        <a:ln w="25400">
          <a:solidFill>
            <a:schemeClr val="accent2"/>
          </a:solidFill>
        </a:ln>
      </dgm:spPr>
      <dgm:t>
        <a:bodyPr/>
        <a:lstStyle/>
        <a:p>
          <a:endParaRPr lang="en-US"/>
        </a:p>
      </dgm:t>
    </dgm:pt>
    <dgm:pt modelId="{1A785889-5216-419B-95E2-AD59D7435F7A}">
      <dgm:prSet phldrT="[Text]" custT="1"/>
      <dgm:spPr/>
      <dgm:t>
        <a:bodyPr/>
        <a:lstStyle/>
        <a:p>
          <a:r>
            <a:rPr lang="en-US" sz="1800" dirty="0" smtClean="0"/>
            <a:t>HIV Negative</a:t>
          </a:r>
          <a:endParaRPr lang="en-US" sz="1800" dirty="0"/>
        </a:p>
      </dgm:t>
    </dgm:pt>
    <dgm:pt modelId="{A38A3C81-19A5-4DA0-BA2C-1EE5188D5569}" type="parTrans" cxnId="{A4B6F67D-09D7-49AD-8C57-F24B20F847CC}">
      <dgm:prSet/>
      <dgm:spPr/>
      <dgm:t>
        <a:bodyPr/>
        <a:lstStyle/>
        <a:p>
          <a:endParaRPr lang="en-US"/>
        </a:p>
      </dgm:t>
    </dgm:pt>
    <dgm:pt modelId="{3C95977D-DFA6-4BFB-B59D-990F98799C25}" type="sibTrans" cxnId="{A4B6F67D-09D7-49AD-8C57-F24B20F847CC}">
      <dgm:prSet/>
      <dgm:spPr>
        <a:ln w="25400">
          <a:solidFill>
            <a:schemeClr val="accent2"/>
          </a:solidFill>
        </a:ln>
      </dgm:spPr>
      <dgm:t>
        <a:bodyPr/>
        <a:lstStyle/>
        <a:p>
          <a:endParaRPr lang="en-US"/>
        </a:p>
      </dgm:t>
    </dgm:pt>
    <dgm:pt modelId="{92331164-949C-4D42-830E-5D8ADBCFD2CC}">
      <dgm:prSet phldrT="[Text]" custT="1"/>
      <dgm:spPr/>
      <dgm:t>
        <a:bodyPr/>
        <a:lstStyle/>
        <a:p>
          <a:r>
            <a:rPr lang="en-US" sz="1900" b="1" dirty="0" smtClean="0"/>
            <a:t>Reduce HIV Incidence</a:t>
          </a:r>
          <a:endParaRPr lang="en-US" sz="1900" b="1" dirty="0"/>
        </a:p>
      </dgm:t>
    </dgm:pt>
    <dgm:pt modelId="{B18284BA-8C07-40D0-8525-CB44C0B21266}" type="parTrans" cxnId="{3ADC9082-B18D-4FDE-863E-408029E083FD}">
      <dgm:prSet/>
      <dgm:spPr/>
      <dgm:t>
        <a:bodyPr/>
        <a:lstStyle/>
        <a:p>
          <a:endParaRPr lang="en-US"/>
        </a:p>
      </dgm:t>
    </dgm:pt>
    <dgm:pt modelId="{B33E524E-AAF0-4941-B3F7-E5053C9DD993}" type="sibTrans" cxnId="{3ADC9082-B18D-4FDE-863E-408029E083FD}">
      <dgm:prSet/>
      <dgm:spPr>
        <a:ln w="25400">
          <a:solidFill>
            <a:schemeClr val="accent2"/>
          </a:solidFill>
          <a:headEnd type="arrow"/>
          <a:tailEnd type="none"/>
        </a:ln>
      </dgm:spPr>
      <dgm:t>
        <a:bodyPr/>
        <a:lstStyle/>
        <a:p>
          <a:endParaRPr lang="en-US"/>
        </a:p>
      </dgm:t>
    </dgm:pt>
    <dgm:pt modelId="{BBBFF1ED-7904-40F7-9494-53EBE1F1A03B}">
      <dgm:prSet phldrT="[Text]" custT="1"/>
      <dgm:spPr/>
      <dgm:t>
        <a:bodyPr/>
        <a:lstStyle/>
        <a:p>
          <a:r>
            <a:rPr lang="en-US" sz="1600" dirty="0" smtClean="0"/>
            <a:t>HIV care / antiretroviral therapy/ Counseling/ Adherence</a:t>
          </a:r>
        </a:p>
      </dgm:t>
    </dgm:pt>
    <dgm:pt modelId="{5B1F79AF-B019-402A-9DAF-18EA5DD3A387}" type="parTrans" cxnId="{C94B2E77-6711-4E3E-AB29-B41B1F7A9E68}">
      <dgm:prSet/>
      <dgm:spPr/>
      <dgm:t>
        <a:bodyPr/>
        <a:lstStyle/>
        <a:p>
          <a:endParaRPr lang="en-US"/>
        </a:p>
      </dgm:t>
    </dgm:pt>
    <dgm:pt modelId="{20093E84-3F5C-480F-915C-E74348D9FB88}" type="sibTrans" cxnId="{C94B2E77-6711-4E3E-AB29-B41B1F7A9E68}">
      <dgm:prSet/>
      <dgm:spPr>
        <a:ln w="25400">
          <a:solidFill>
            <a:schemeClr val="accent2"/>
          </a:solidFill>
          <a:headEnd type="arrow"/>
          <a:tailEnd type="none"/>
        </a:ln>
      </dgm:spPr>
      <dgm:t>
        <a:bodyPr/>
        <a:lstStyle/>
        <a:p>
          <a:endParaRPr lang="en-US"/>
        </a:p>
      </dgm:t>
    </dgm:pt>
    <dgm:pt modelId="{2D680358-288A-48A3-BEF2-1DB9F548F486}">
      <dgm:prSet phldrT="[Text]" custT="1"/>
      <dgm:spPr/>
      <dgm:t>
        <a:bodyPr/>
        <a:lstStyle/>
        <a:p>
          <a:r>
            <a:rPr lang="en-US" sz="1800" dirty="0" smtClean="0"/>
            <a:t>HIV Positive</a:t>
          </a:r>
          <a:endParaRPr lang="en-US" sz="1800" dirty="0"/>
        </a:p>
      </dgm:t>
    </dgm:pt>
    <dgm:pt modelId="{DD83813B-84AF-4453-90F5-3784B26C03CF}" type="parTrans" cxnId="{7C4C74D6-4ACD-4854-8E65-D17525B1BFC0}">
      <dgm:prSet/>
      <dgm:spPr/>
      <dgm:t>
        <a:bodyPr/>
        <a:lstStyle/>
        <a:p>
          <a:endParaRPr lang="en-US"/>
        </a:p>
      </dgm:t>
    </dgm:pt>
    <dgm:pt modelId="{50E09BD1-1A10-4D8B-B1B6-66D089F4FF50}" type="sibTrans" cxnId="{7C4C74D6-4ACD-4854-8E65-D17525B1BFC0}">
      <dgm:prSet/>
      <dgm:spPr>
        <a:ln w="25400">
          <a:solidFill>
            <a:schemeClr val="accent2"/>
          </a:solidFill>
          <a:headEnd type="arrow"/>
          <a:tailEnd type="none"/>
        </a:ln>
      </dgm:spPr>
      <dgm:t>
        <a:bodyPr/>
        <a:lstStyle/>
        <a:p>
          <a:endParaRPr lang="en-US"/>
        </a:p>
      </dgm:t>
    </dgm:pt>
    <dgm:pt modelId="{8D6CC240-7A48-49AF-BDF9-05917350D9AB}">
      <dgm:prSet custT="1"/>
      <dgm:spPr/>
      <dgm:t>
        <a:bodyPr/>
        <a:lstStyle/>
        <a:p>
          <a:pPr>
            <a:lnSpc>
              <a:spcPct val="100000"/>
            </a:lnSpc>
            <a:spcAft>
              <a:spcPts val="0"/>
            </a:spcAft>
          </a:pPr>
          <a:r>
            <a:rPr lang="en-US" sz="1600" dirty="0" smtClean="0"/>
            <a:t>Safer sex </a:t>
          </a:r>
        </a:p>
        <a:p>
          <a:pPr>
            <a:lnSpc>
              <a:spcPct val="100000"/>
            </a:lnSpc>
            <a:spcAft>
              <a:spcPts val="0"/>
            </a:spcAft>
          </a:pPr>
          <a:r>
            <a:rPr lang="en-US" sz="1600" dirty="0" smtClean="0"/>
            <a:t>Address STIs</a:t>
          </a:r>
        </a:p>
        <a:p>
          <a:pPr>
            <a:lnSpc>
              <a:spcPct val="100000"/>
            </a:lnSpc>
            <a:spcAft>
              <a:spcPts val="0"/>
            </a:spcAft>
          </a:pPr>
          <a:r>
            <a:rPr lang="en-US" sz="1600" dirty="0" smtClean="0"/>
            <a:t>PEP or </a:t>
          </a:r>
          <a:r>
            <a:rPr lang="en-US" sz="1600" dirty="0" err="1" smtClean="0"/>
            <a:t>PrEP</a:t>
          </a:r>
          <a:r>
            <a:rPr lang="en-US" sz="1600" dirty="0" smtClean="0"/>
            <a:t> Counseling/</a:t>
          </a:r>
        </a:p>
        <a:p>
          <a:pPr>
            <a:lnSpc>
              <a:spcPct val="100000"/>
            </a:lnSpc>
            <a:spcAft>
              <a:spcPts val="0"/>
            </a:spcAft>
          </a:pPr>
          <a:r>
            <a:rPr lang="en-US" sz="1600" dirty="0" smtClean="0"/>
            <a:t>Adherence</a:t>
          </a:r>
          <a:endParaRPr lang="en-US" sz="1600" dirty="0"/>
        </a:p>
      </dgm:t>
    </dgm:pt>
    <dgm:pt modelId="{6C215F6A-4F58-440F-A39D-9F8D623EF8CA}" type="parTrans" cxnId="{8C443D55-1BB9-4E79-B0B6-2DED0ACA2F22}">
      <dgm:prSet/>
      <dgm:spPr/>
      <dgm:t>
        <a:bodyPr/>
        <a:lstStyle/>
        <a:p>
          <a:endParaRPr lang="en-US"/>
        </a:p>
      </dgm:t>
    </dgm:pt>
    <dgm:pt modelId="{FFE1DFCF-24B5-4192-92E6-2B3187859F35}" type="sibTrans" cxnId="{8C443D55-1BB9-4E79-B0B6-2DED0ACA2F22}">
      <dgm:prSet/>
      <dgm:spPr>
        <a:ln w="25400">
          <a:solidFill>
            <a:schemeClr val="accent2"/>
          </a:solidFill>
        </a:ln>
      </dgm:spPr>
      <dgm:t>
        <a:bodyPr/>
        <a:lstStyle/>
        <a:p>
          <a:endParaRPr lang="en-US"/>
        </a:p>
      </dgm:t>
    </dgm:pt>
    <dgm:pt modelId="{8F6D8BA2-61B6-40EB-A8A4-08D60C06D7D7}" type="pres">
      <dgm:prSet presAssocID="{CCBC5DFE-97A4-4E46-AA44-45888CE7875A}" presName="cycle" presStyleCnt="0">
        <dgm:presLayoutVars>
          <dgm:dir/>
          <dgm:resizeHandles val="exact"/>
        </dgm:presLayoutVars>
      </dgm:prSet>
      <dgm:spPr/>
      <dgm:t>
        <a:bodyPr/>
        <a:lstStyle/>
        <a:p>
          <a:endParaRPr lang="en-US"/>
        </a:p>
      </dgm:t>
    </dgm:pt>
    <dgm:pt modelId="{D3120689-4794-4E6D-9FAF-BE50FAFCBF56}" type="pres">
      <dgm:prSet presAssocID="{96A65646-D767-472C-81EB-1BCD1CEC9B5D}" presName="node" presStyleLbl="node1" presStyleIdx="0" presStyleCnt="6" custScaleX="176911" custScaleY="95187">
        <dgm:presLayoutVars>
          <dgm:bulletEnabled val="1"/>
        </dgm:presLayoutVars>
      </dgm:prSet>
      <dgm:spPr/>
      <dgm:t>
        <a:bodyPr/>
        <a:lstStyle/>
        <a:p>
          <a:endParaRPr lang="en-US"/>
        </a:p>
      </dgm:t>
    </dgm:pt>
    <dgm:pt modelId="{DF9CC065-CD77-473F-9ECE-BE17A2589ABD}" type="pres">
      <dgm:prSet presAssocID="{96A65646-D767-472C-81EB-1BCD1CEC9B5D}" presName="spNode" presStyleCnt="0"/>
      <dgm:spPr/>
    </dgm:pt>
    <dgm:pt modelId="{E0E73C67-3F65-4CC3-B5CA-CB4AABAACC3B}" type="pres">
      <dgm:prSet presAssocID="{B67F4882-7463-441E-ADB8-F8667E597285}" presName="sibTrans" presStyleLbl="sibTrans1D1" presStyleIdx="0" presStyleCnt="6"/>
      <dgm:spPr/>
      <dgm:t>
        <a:bodyPr/>
        <a:lstStyle/>
        <a:p>
          <a:endParaRPr lang="en-US"/>
        </a:p>
      </dgm:t>
    </dgm:pt>
    <dgm:pt modelId="{7A108AC2-1107-4864-B38A-549530F4F368}" type="pres">
      <dgm:prSet presAssocID="{1A785889-5216-419B-95E2-AD59D7435F7A}" presName="node" presStyleLbl="node1" presStyleIdx="1" presStyleCnt="6" custRadScaleRad="120939" custRadScaleInc="44726">
        <dgm:presLayoutVars>
          <dgm:bulletEnabled val="1"/>
        </dgm:presLayoutVars>
      </dgm:prSet>
      <dgm:spPr/>
      <dgm:t>
        <a:bodyPr/>
        <a:lstStyle/>
        <a:p>
          <a:endParaRPr lang="en-US"/>
        </a:p>
      </dgm:t>
    </dgm:pt>
    <dgm:pt modelId="{F27F17A7-AD2E-4DB3-9832-3F5196A13C2E}" type="pres">
      <dgm:prSet presAssocID="{1A785889-5216-419B-95E2-AD59D7435F7A}" presName="spNode" presStyleCnt="0"/>
      <dgm:spPr/>
    </dgm:pt>
    <dgm:pt modelId="{10C041DD-2958-4239-9644-72F87E960CB3}" type="pres">
      <dgm:prSet presAssocID="{3C95977D-DFA6-4BFB-B59D-990F98799C25}" presName="sibTrans" presStyleLbl="sibTrans1D1" presStyleIdx="1" presStyleCnt="6"/>
      <dgm:spPr/>
      <dgm:t>
        <a:bodyPr/>
        <a:lstStyle/>
        <a:p>
          <a:endParaRPr lang="en-US"/>
        </a:p>
      </dgm:t>
    </dgm:pt>
    <dgm:pt modelId="{2542320C-8E91-4397-8F2D-4A2926C5A9C9}" type="pres">
      <dgm:prSet presAssocID="{8D6CC240-7A48-49AF-BDF9-05917350D9AB}" presName="node" presStyleLbl="node1" presStyleIdx="2" presStyleCnt="6" custScaleX="151189" custScaleY="164325" custRadScaleRad="121000" custRadScaleInc="-28516">
        <dgm:presLayoutVars>
          <dgm:bulletEnabled val="1"/>
        </dgm:presLayoutVars>
      </dgm:prSet>
      <dgm:spPr/>
      <dgm:t>
        <a:bodyPr/>
        <a:lstStyle/>
        <a:p>
          <a:endParaRPr lang="en-US"/>
        </a:p>
      </dgm:t>
    </dgm:pt>
    <dgm:pt modelId="{D2D3ECAA-CA0F-4703-A291-D0C4457B3D6D}" type="pres">
      <dgm:prSet presAssocID="{8D6CC240-7A48-49AF-BDF9-05917350D9AB}" presName="spNode" presStyleCnt="0"/>
      <dgm:spPr/>
    </dgm:pt>
    <dgm:pt modelId="{C294116B-D2D6-4D82-8C46-86F4A5ACE6A1}" type="pres">
      <dgm:prSet presAssocID="{FFE1DFCF-24B5-4192-92E6-2B3187859F35}" presName="sibTrans" presStyleLbl="sibTrans1D1" presStyleIdx="2" presStyleCnt="6"/>
      <dgm:spPr/>
      <dgm:t>
        <a:bodyPr/>
        <a:lstStyle/>
        <a:p>
          <a:endParaRPr lang="en-US"/>
        </a:p>
      </dgm:t>
    </dgm:pt>
    <dgm:pt modelId="{1FD907A2-5537-471D-B186-30606CE9C959}" type="pres">
      <dgm:prSet presAssocID="{92331164-949C-4D42-830E-5D8ADBCFD2CC}" presName="node" presStyleLbl="node1" presStyleIdx="3" presStyleCnt="6" custScaleX="152797">
        <dgm:presLayoutVars>
          <dgm:bulletEnabled val="1"/>
        </dgm:presLayoutVars>
      </dgm:prSet>
      <dgm:spPr/>
      <dgm:t>
        <a:bodyPr/>
        <a:lstStyle/>
        <a:p>
          <a:endParaRPr lang="en-US"/>
        </a:p>
      </dgm:t>
    </dgm:pt>
    <dgm:pt modelId="{78A327B4-274F-4908-8579-567AC0FBABCE}" type="pres">
      <dgm:prSet presAssocID="{92331164-949C-4D42-830E-5D8ADBCFD2CC}" presName="spNode" presStyleCnt="0"/>
      <dgm:spPr/>
    </dgm:pt>
    <dgm:pt modelId="{A74CC74D-2348-436E-A07E-DB2FCE02A468}" type="pres">
      <dgm:prSet presAssocID="{B33E524E-AAF0-4941-B3F7-E5053C9DD993}" presName="sibTrans" presStyleLbl="sibTrans1D1" presStyleIdx="3" presStyleCnt="6"/>
      <dgm:spPr/>
      <dgm:t>
        <a:bodyPr/>
        <a:lstStyle/>
        <a:p>
          <a:endParaRPr lang="en-US"/>
        </a:p>
      </dgm:t>
    </dgm:pt>
    <dgm:pt modelId="{C54E2642-B385-40DB-A342-714D55FC59BB}" type="pres">
      <dgm:prSet presAssocID="{BBBFF1ED-7904-40F7-9494-53EBE1F1A03B}" presName="node" presStyleLbl="node1" presStyleIdx="4" presStyleCnt="6" custScaleX="144402" custScaleY="160040" custRadScaleRad="120233" custRadScaleInc="23264">
        <dgm:presLayoutVars>
          <dgm:bulletEnabled val="1"/>
        </dgm:presLayoutVars>
      </dgm:prSet>
      <dgm:spPr/>
      <dgm:t>
        <a:bodyPr/>
        <a:lstStyle/>
        <a:p>
          <a:endParaRPr lang="en-US"/>
        </a:p>
      </dgm:t>
    </dgm:pt>
    <dgm:pt modelId="{74EFF130-1D18-4AFA-8587-5D7874973573}" type="pres">
      <dgm:prSet presAssocID="{BBBFF1ED-7904-40F7-9494-53EBE1F1A03B}" presName="spNode" presStyleCnt="0"/>
      <dgm:spPr/>
    </dgm:pt>
    <dgm:pt modelId="{5DE98DF7-A1C3-4AC4-8FE7-6B972BFC2323}" type="pres">
      <dgm:prSet presAssocID="{20093E84-3F5C-480F-915C-E74348D9FB88}" presName="sibTrans" presStyleLbl="sibTrans1D1" presStyleIdx="4" presStyleCnt="6"/>
      <dgm:spPr/>
      <dgm:t>
        <a:bodyPr/>
        <a:lstStyle/>
        <a:p>
          <a:endParaRPr lang="en-US"/>
        </a:p>
      </dgm:t>
    </dgm:pt>
    <dgm:pt modelId="{1C08C202-0841-4C1A-8538-9DDAC7DFB5BC}" type="pres">
      <dgm:prSet presAssocID="{2D680358-288A-48A3-BEF2-1DB9F548F486}" presName="node" presStyleLbl="node1" presStyleIdx="5" presStyleCnt="6" custRadScaleRad="120561" custRadScaleInc="-54449">
        <dgm:presLayoutVars>
          <dgm:bulletEnabled val="1"/>
        </dgm:presLayoutVars>
      </dgm:prSet>
      <dgm:spPr/>
      <dgm:t>
        <a:bodyPr/>
        <a:lstStyle/>
        <a:p>
          <a:endParaRPr lang="en-US"/>
        </a:p>
      </dgm:t>
    </dgm:pt>
    <dgm:pt modelId="{0DB73495-23EC-45B9-BBB8-AC1D943A3572}" type="pres">
      <dgm:prSet presAssocID="{2D680358-288A-48A3-BEF2-1DB9F548F486}" presName="spNode" presStyleCnt="0"/>
      <dgm:spPr/>
    </dgm:pt>
    <dgm:pt modelId="{0BC2C98C-7677-4A78-A065-E020003D2A5D}" type="pres">
      <dgm:prSet presAssocID="{50E09BD1-1A10-4D8B-B1B6-66D089F4FF50}" presName="sibTrans" presStyleLbl="sibTrans1D1" presStyleIdx="5" presStyleCnt="6"/>
      <dgm:spPr/>
      <dgm:t>
        <a:bodyPr/>
        <a:lstStyle/>
        <a:p>
          <a:endParaRPr lang="en-US"/>
        </a:p>
      </dgm:t>
    </dgm:pt>
  </dgm:ptLst>
  <dgm:cxnLst>
    <dgm:cxn modelId="{3ADC9082-B18D-4FDE-863E-408029E083FD}" srcId="{CCBC5DFE-97A4-4E46-AA44-45888CE7875A}" destId="{92331164-949C-4D42-830E-5D8ADBCFD2CC}" srcOrd="3" destOrd="0" parTransId="{B18284BA-8C07-40D0-8525-CB44C0B21266}" sibTransId="{B33E524E-AAF0-4941-B3F7-E5053C9DD993}"/>
    <dgm:cxn modelId="{DA02B5A5-7626-4583-8390-2917E6BF7A4E}" type="presOf" srcId="{1A785889-5216-419B-95E2-AD59D7435F7A}" destId="{7A108AC2-1107-4864-B38A-549530F4F368}" srcOrd="0" destOrd="0" presId="urn:microsoft.com/office/officeart/2005/8/layout/cycle5"/>
    <dgm:cxn modelId="{4F9875AF-D635-424A-8114-B7D636CA0660}" type="presOf" srcId="{8D6CC240-7A48-49AF-BDF9-05917350D9AB}" destId="{2542320C-8E91-4397-8F2D-4A2926C5A9C9}" srcOrd="0" destOrd="0" presId="urn:microsoft.com/office/officeart/2005/8/layout/cycle5"/>
    <dgm:cxn modelId="{F6EC13FC-331E-486D-BBAF-7D62A91C324E}" type="presOf" srcId="{B33E524E-AAF0-4941-B3F7-E5053C9DD993}" destId="{A74CC74D-2348-436E-A07E-DB2FCE02A468}" srcOrd="0" destOrd="0" presId="urn:microsoft.com/office/officeart/2005/8/layout/cycle5"/>
    <dgm:cxn modelId="{C94B2E77-6711-4E3E-AB29-B41B1F7A9E68}" srcId="{CCBC5DFE-97A4-4E46-AA44-45888CE7875A}" destId="{BBBFF1ED-7904-40F7-9494-53EBE1F1A03B}" srcOrd="4" destOrd="0" parTransId="{5B1F79AF-B019-402A-9DAF-18EA5DD3A387}" sibTransId="{20093E84-3F5C-480F-915C-E74348D9FB88}"/>
    <dgm:cxn modelId="{F5975A2A-002E-435F-BE04-46CBD64BC692}" type="presOf" srcId="{BBBFF1ED-7904-40F7-9494-53EBE1F1A03B}" destId="{C54E2642-B385-40DB-A342-714D55FC59BB}" srcOrd="0" destOrd="0" presId="urn:microsoft.com/office/officeart/2005/8/layout/cycle5"/>
    <dgm:cxn modelId="{391BE9B6-FD9A-408E-ADE9-0FDF50B0660F}" type="presOf" srcId="{20093E84-3F5C-480F-915C-E74348D9FB88}" destId="{5DE98DF7-A1C3-4AC4-8FE7-6B972BFC2323}" srcOrd="0" destOrd="0" presId="urn:microsoft.com/office/officeart/2005/8/layout/cycle5"/>
    <dgm:cxn modelId="{8C443D55-1BB9-4E79-B0B6-2DED0ACA2F22}" srcId="{CCBC5DFE-97A4-4E46-AA44-45888CE7875A}" destId="{8D6CC240-7A48-49AF-BDF9-05917350D9AB}" srcOrd="2" destOrd="0" parTransId="{6C215F6A-4F58-440F-A39D-9F8D623EF8CA}" sibTransId="{FFE1DFCF-24B5-4192-92E6-2B3187859F35}"/>
    <dgm:cxn modelId="{BCC2441B-658A-4391-B42C-605023F3DA4F}" srcId="{CCBC5DFE-97A4-4E46-AA44-45888CE7875A}" destId="{96A65646-D767-472C-81EB-1BCD1CEC9B5D}" srcOrd="0" destOrd="0" parTransId="{0751B2E7-B5A1-429F-89E0-3EC0F19F9D7B}" sibTransId="{B67F4882-7463-441E-ADB8-F8667E597285}"/>
    <dgm:cxn modelId="{7C4C74D6-4ACD-4854-8E65-D17525B1BFC0}" srcId="{CCBC5DFE-97A4-4E46-AA44-45888CE7875A}" destId="{2D680358-288A-48A3-BEF2-1DB9F548F486}" srcOrd="5" destOrd="0" parTransId="{DD83813B-84AF-4453-90F5-3784B26C03CF}" sibTransId="{50E09BD1-1A10-4D8B-B1B6-66D089F4FF50}"/>
    <dgm:cxn modelId="{B1C2FE0D-8725-4EFB-8A24-15BADEC8B430}" type="presOf" srcId="{2D680358-288A-48A3-BEF2-1DB9F548F486}" destId="{1C08C202-0841-4C1A-8538-9DDAC7DFB5BC}" srcOrd="0" destOrd="0" presId="urn:microsoft.com/office/officeart/2005/8/layout/cycle5"/>
    <dgm:cxn modelId="{0B3D3CFC-723C-4CF1-8B4C-439C18E202AC}" type="presOf" srcId="{B67F4882-7463-441E-ADB8-F8667E597285}" destId="{E0E73C67-3F65-4CC3-B5CA-CB4AABAACC3B}" srcOrd="0" destOrd="0" presId="urn:microsoft.com/office/officeart/2005/8/layout/cycle5"/>
    <dgm:cxn modelId="{A6A8C2D9-DBAD-4B27-B1A0-178CE09E6EA4}" type="presOf" srcId="{CCBC5DFE-97A4-4E46-AA44-45888CE7875A}" destId="{8F6D8BA2-61B6-40EB-A8A4-08D60C06D7D7}" srcOrd="0" destOrd="0" presId="urn:microsoft.com/office/officeart/2005/8/layout/cycle5"/>
    <dgm:cxn modelId="{DCDD990D-EE98-4311-A929-62EEED950429}" type="presOf" srcId="{3C95977D-DFA6-4BFB-B59D-990F98799C25}" destId="{10C041DD-2958-4239-9644-72F87E960CB3}" srcOrd="0" destOrd="0" presId="urn:microsoft.com/office/officeart/2005/8/layout/cycle5"/>
    <dgm:cxn modelId="{BB14B634-F3A2-45B2-9123-6BDD1111C0A8}" type="presOf" srcId="{96A65646-D767-472C-81EB-1BCD1CEC9B5D}" destId="{D3120689-4794-4E6D-9FAF-BE50FAFCBF56}" srcOrd="0" destOrd="0" presId="urn:microsoft.com/office/officeart/2005/8/layout/cycle5"/>
    <dgm:cxn modelId="{49B8ADE6-E3A9-447A-9488-30016591DE29}" type="presOf" srcId="{92331164-949C-4D42-830E-5D8ADBCFD2CC}" destId="{1FD907A2-5537-471D-B186-30606CE9C959}" srcOrd="0" destOrd="0" presId="urn:microsoft.com/office/officeart/2005/8/layout/cycle5"/>
    <dgm:cxn modelId="{A4B6F67D-09D7-49AD-8C57-F24B20F847CC}" srcId="{CCBC5DFE-97A4-4E46-AA44-45888CE7875A}" destId="{1A785889-5216-419B-95E2-AD59D7435F7A}" srcOrd="1" destOrd="0" parTransId="{A38A3C81-19A5-4DA0-BA2C-1EE5188D5569}" sibTransId="{3C95977D-DFA6-4BFB-B59D-990F98799C25}"/>
    <dgm:cxn modelId="{B0E2312A-7719-4EA7-97C0-AC7C29F10DFB}" type="presOf" srcId="{50E09BD1-1A10-4D8B-B1B6-66D089F4FF50}" destId="{0BC2C98C-7677-4A78-A065-E020003D2A5D}" srcOrd="0" destOrd="0" presId="urn:microsoft.com/office/officeart/2005/8/layout/cycle5"/>
    <dgm:cxn modelId="{AA6B6C1D-F44F-4DDB-81F0-4248F030C7F4}" type="presOf" srcId="{FFE1DFCF-24B5-4192-92E6-2B3187859F35}" destId="{C294116B-D2D6-4D82-8C46-86F4A5ACE6A1}" srcOrd="0" destOrd="0" presId="urn:microsoft.com/office/officeart/2005/8/layout/cycle5"/>
    <dgm:cxn modelId="{6E131A01-42ED-491B-9810-6BBA59199F5E}" type="presParOf" srcId="{8F6D8BA2-61B6-40EB-A8A4-08D60C06D7D7}" destId="{D3120689-4794-4E6D-9FAF-BE50FAFCBF56}" srcOrd="0" destOrd="0" presId="urn:microsoft.com/office/officeart/2005/8/layout/cycle5"/>
    <dgm:cxn modelId="{9D5C1F72-6CA2-47D4-A9B8-CCE6CF75E924}" type="presParOf" srcId="{8F6D8BA2-61B6-40EB-A8A4-08D60C06D7D7}" destId="{DF9CC065-CD77-473F-9ECE-BE17A2589ABD}" srcOrd="1" destOrd="0" presId="urn:microsoft.com/office/officeart/2005/8/layout/cycle5"/>
    <dgm:cxn modelId="{93A7734C-FFED-4BF5-9F4B-041915FE19F3}" type="presParOf" srcId="{8F6D8BA2-61B6-40EB-A8A4-08D60C06D7D7}" destId="{E0E73C67-3F65-4CC3-B5CA-CB4AABAACC3B}" srcOrd="2" destOrd="0" presId="urn:microsoft.com/office/officeart/2005/8/layout/cycle5"/>
    <dgm:cxn modelId="{A4BD213B-4EDF-491C-97D8-95404429A56A}" type="presParOf" srcId="{8F6D8BA2-61B6-40EB-A8A4-08D60C06D7D7}" destId="{7A108AC2-1107-4864-B38A-549530F4F368}" srcOrd="3" destOrd="0" presId="urn:microsoft.com/office/officeart/2005/8/layout/cycle5"/>
    <dgm:cxn modelId="{3AC853F2-8473-49B6-BA32-607FB2E0A0FE}" type="presParOf" srcId="{8F6D8BA2-61B6-40EB-A8A4-08D60C06D7D7}" destId="{F27F17A7-AD2E-4DB3-9832-3F5196A13C2E}" srcOrd="4" destOrd="0" presId="urn:microsoft.com/office/officeart/2005/8/layout/cycle5"/>
    <dgm:cxn modelId="{38E0D9DB-A8E0-4644-AD18-1E31DAD57375}" type="presParOf" srcId="{8F6D8BA2-61B6-40EB-A8A4-08D60C06D7D7}" destId="{10C041DD-2958-4239-9644-72F87E960CB3}" srcOrd="5" destOrd="0" presId="urn:microsoft.com/office/officeart/2005/8/layout/cycle5"/>
    <dgm:cxn modelId="{01549BEC-9BFE-499E-BFE5-99723DDC63B9}" type="presParOf" srcId="{8F6D8BA2-61B6-40EB-A8A4-08D60C06D7D7}" destId="{2542320C-8E91-4397-8F2D-4A2926C5A9C9}" srcOrd="6" destOrd="0" presId="urn:microsoft.com/office/officeart/2005/8/layout/cycle5"/>
    <dgm:cxn modelId="{99CA39C5-CC2F-4D60-9DA0-8B3BD4961491}" type="presParOf" srcId="{8F6D8BA2-61B6-40EB-A8A4-08D60C06D7D7}" destId="{D2D3ECAA-CA0F-4703-A291-D0C4457B3D6D}" srcOrd="7" destOrd="0" presId="urn:microsoft.com/office/officeart/2005/8/layout/cycle5"/>
    <dgm:cxn modelId="{40BF63F2-820B-4E33-B423-37606AB6B0C0}" type="presParOf" srcId="{8F6D8BA2-61B6-40EB-A8A4-08D60C06D7D7}" destId="{C294116B-D2D6-4D82-8C46-86F4A5ACE6A1}" srcOrd="8" destOrd="0" presId="urn:microsoft.com/office/officeart/2005/8/layout/cycle5"/>
    <dgm:cxn modelId="{E226A28E-93B7-4EBF-9725-12C08EA8F418}" type="presParOf" srcId="{8F6D8BA2-61B6-40EB-A8A4-08D60C06D7D7}" destId="{1FD907A2-5537-471D-B186-30606CE9C959}" srcOrd="9" destOrd="0" presId="urn:microsoft.com/office/officeart/2005/8/layout/cycle5"/>
    <dgm:cxn modelId="{25443B3A-DBA6-4CB1-9818-576953412B48}" type="presParOf" srcId="{8F6D8BA2-61B6-40EB-A8A4-08D60C06D7D7}" destId="{78A327B4-274F-4908-8579-567AC0FBABCE}" srcOrd="10" destOrd="0" presId="urn:microsoft.com/office/officeart/2005/8/layout/cycle5"/>
    <dgm:cxn modelId="{40A02D5B-5329-474C-8EE0-AF94D71B0F97}" type="presParOf" srcId="{8F6D8BA2-61B6-40EB-A8A4-08D60C06D7D7}" destId="{A74CC74D-2348-436E-A07E-DB2FCE02A468}" srcOrd="11" destOrd="0" presId="urn:microsoft.com/office/officeart/2005/8/layout/cycle5"/>
    <dgm:cxn modelId="{FF1C57E3-EBA4-467F-A893-2DBAA5FBBEDF}" type="presParOf" srcId="{8F6D8BA2-61B6-40EB-A8A4-08D60C06D7D7}" destId="{C54E2642-B385-40DB-A342-714D55FC59BB}" srcOrd="12" destOrd="0" presId="urn:microsoft.com/office/officeart/2005/8/layout/cycle5"/>
    <dgm:cxn modelId="{C13865B9-C5E2-4EE8-A441-FE4F8AA67126}" type="presParOf" srcId="{8F6D8BA2-61B6-40EB-A8A4-08D60C06D7D7}" destId="{74EFF130-1D18-4AFA-8587-5D7874973573}" srcOrd="13" destOrd="0" presId="urn:microsoft.com/office/officeart/2005/8/layout/cycle5"/>
    <dgm:cxn modelId="{8FBA466C-7C7D-4808-9ED3-BFD9B9CED208}" type="presParOf" srcId="{8F6D8BA2-61B6-40EB-A8A4-08D60C06D7D7}" destId="{5DE98DF7-A1C3-4AC4-8FE7-6B972BFC2323}" srcOrd="14" destOrd="0" presId="urn:microsoft.com/office/officeart/2005/8/layout/cycle5"/>
    <dgm:cxn modelId="{3E7325B1-AF13-4A72-833B-7B108C08F574}" type="presParOf" srcId="{8F6D8BA2-61B6-40EB-A8A4-08D60C06D7D7}" destId="{1C08C202-0841-4C1A-8538-9DDAC7DFB5BC}" srcOrd="15" destOrd="0" presId="urn:microsoft.com/office/officeart/2005/8/layout/cycle5"/>
    <dgm:cxn modelId="{C2B1B85E-DFF2-46FF-BD18-7D02B6C6CD3E}" type="presParOf" srcId="{8F6D8BA2-61B6-40EB-A8A4-08D60C06D7D7}" destId="{0DB73495-23EC-45B9-BBB8-AC1D943A3572}" srcOrd="16" destOrd="0" presId="urn:microsoft.com/office/officeart/2005/8/layout/cycle5"/>
    <dgm:cxn modelId="{D3BC75AA-5965-44C8-A25B-81693A3D3D26}" type="presParOf" srcId="{8F6D8BA2-61B6-40EB-A8A4-08D60C06D7D7}" destId="{0BC2C98C-7677-4A78-A065-E020003D2A5D}"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BC5DFE-97A4-4E46-AA44-45888CE7875A}" type="doc">
      <dgm:prSet loTypeId="urn:microsoft.com/office/officeart/2005/8/layout/cycle5" loCatId="cycle" qsTypeId="urn:microsoft.com/office/officeart/2005/8/quickstyle/simple2" qsCatId="simple" csTypeId="urn:microsoft.com/office/officeart/2005/8/colors/accent2_1" csCatId="accent2" phldr="1"/>
      <dgm:spPr/>
      <dgm:t>
        <a:bodyPr/>
        <a:lstStyle/>
        <a:p>
          <a:endParaRPr lang="en-US"/>
        </a:p>
      </dgm:t>
    </dgm:pt>
    <dgm:pt modelId="{96A65646-D767-472C-81EB-1BCD1CEC9B5D}">
      <dgm:prSet phldrT="[Text]" custT="1"/>
      <dgm:spPr/>
      <dgm:t>
        <a:bodyPr/>
        <a:lstStyle/>
        <a:p>
          <a:r>
            <a:rPr lang="en-US" sz="1900" b="1" dirty="0" smtClean="0"/>
            <a:t>Universal HIV Screening</a:t>
          </a:r>
          <a:endParaRPr lang="en-US" sz="1900" b="1" dirty="0"/>
        </a:p>
      </dgm:t>
    </dgm:pt>
    <dgm:pt modelId="{0751B2E7-B5A1-429F-89E0-3EC0F19F9D7B}" type="parTrans" cxnId="{BCC2441B-658A-4391-B42C-605023F3DA4F}">
      <dgm:prSet/>
      <dgm:spPr/>
      <dgm:t>
        <a:bodyPr/>
        <a:lstStyle/>
        <a:p>
          <a:endParaRPr lang="en-US"/>
        </a:p>
      </dgm:t>
    </dgm:pt>
    <dgm:pt modelId="{B67F4882-7463-441E-ADB8-F8667E597285}" type="sibTrans" cxnId="{BCC2441B-658A-4391-B42C-605023F3DA4F}">
      <dgm:prSet/>
      <dgm:spPr>
        <a:ln w="25400">
          <a:solidFill>
            <a:schemeClr val="accent2"/>
          </a:solidFill>
        </a:ln>
      </dgm:spPr>
      <dgm:t>
        <a:bodyPr/>
        <a:lstStyle/>
        <a:p>
          <a:endParaRPr lang="en-US"/>
        </a:p>
      </dgm:t>
    </dgm:pt>
    <dgm:pt modelId="{1A785889-5216-419B-95E2-AD59D7435F7A}">
      <dgm:prSet phldrT="[Text]" custT="1"/>
      <dgm:spPr/>
      <dgm:t>
        <a:bodyPr/>
        <a:lstStyle/>
        <a:p>
          <a:r>
            <a:rPr lang="en-US" sz="1800" dirty="0" smtClean="0"/>
            <a:t>HIV Negative</a:t>
          </a:r>
          <a:endParaRPr lang="en-US" sz="1800" dirty="0"/>
        </a:p>
      </dgm:t>
    </dgm:pt>
    <dgm:pt modelId="{A38A3C81-19A5-4DA0-BA2C-1EE5188D5569}" type="parTrans" cxnId="{A4B6F67D-09D7-49AD-8C57-F24B20F847CC}">
      <dgm:prSet/>
      <dgm:spPr/>
      <dgm:t>
        <a:bodyPr/>
        <a:lstStyle/>
        <a:p>
          <a:endParaRPr lang="en-US"/>
        </a:p>
      </dgm:t>
    </dgm:pt>
    <dgm:pt modelId="{3C95977D-DFA6-4BFB-B59D-990F98799C25}" type="sibTrans" cxnId="{A4B6F67D-09D7-49AD-8C57-F24B20F847CC}">
      <dgm:prSet/>
      <dgm:spPr>
        <a:ln w="25400">
          <a:solidFill>
            <a:schemeClr val="accent2"/>
          </a:solidFill>
        </a:ln>
      </dgm:spPr>
      <dgm:t>
        <a:bodyPr/>
        <a:lstStyle/>
        <a:p>
          <a:endParaRPr lang="en-US"/>
        </a:p>
      </dgm:t>
    </dgm:pt>
    <dgm:pt modelId="{92331164-949C-4D42-830E-5D8ADBCFD2CC}">
      <dgm:prSet phldrT="[Text]" custT="1"/>
      <dgm:spPr/>
      <dgm:t>
        <a:bodyPr/>
        <a:lstStyle/>
        <a:p>
          <a:r>
            <a:rPr lang="en-US" sz="1900" b="1" dirty="0" smtClean="0"/>
            <a:t>Reduce HIV Incidence</a:t>
          </a:r>
          <a:endParaRPr lang="en-US" sz="1900" b="1" dirty="0"/>
        </a:p>
      </dgm:t>
    </dgm:pt>
    <dgm:pt modelId="{B18284BA-8C07-40D0-8525-CB44C0B21266}" type="parTrans" cxnId="{3ADC9082-B18D-4FDE-863E-408029E083FD}">
      <dgm:prSet/>
      <dgm:spPr/>
      <dgm:t>
        <a:bodyPr/>
        <a:lstStyle/>
        <a:p>
          <a:endParaRPr lang="en-US"/>
        </a:p>
      </dgm:t>
    </dgm:pt>
    <dgm:pt modelId="{B33E524E-AAF0-4941-B3F7-E5053C9DD993}" type="sibTrans" cxnId="{3ADC9082-B18D-4FDE-863E-408029E083FD}">
      <dgm:prSet/>
      <dgm:spPr>
        <a:ln w="25400">
          <a:solidFill>
            <a:schemeClr val="accent2"/>
          </a:solidFill>
          <a:headEnd type="arrow"/>
          <a:tailEnd type="none"/>
        </a:ln>
      </dgm:spPr>
      <dgm:t>
        <a:bodyPr/>
        <a:lstStyle/>
        <a:p>
          <a:endParaRPr lang="en-US"/>
        </a:p>
      </dgm:t>
    </dgm:pt>
    <dgm:pt modelId="{BBBFF1ED-7904-40F7-9494-53EBE1F1A03B}">
      <dgm:prSet phldrT="[Text]" custT="1"/>
      <dgm:spPr/>
      <dgm:t>
        <a:bodyPr/>
        <a:lstStyle/>
        <a:p>
          <a:r>
            <a:rPr lang="en-US" sz="1600" dirty="0" smtClean="0"/>
            <a:t>HIV care / antiretroviral therapy/ Counseling/ Adherence</a:t>
          </a:r>
        </a:p>
      </dgm:t>
    </dgm:pt>
    <dgm:pt modelId="{5B1F79AF-B019-402A-9DAF-18EA5DD3A387}" type="parTrans" cxnId="{C94B2E77-6711-4E3E-AB29-B41B1F7A9E68}">
      <dgm:prSet/>
      <dgm:spPr/>
      <dgm:t>
        <a:bodyPr/>
        <a:lstStyle/>
        <a:p>
          <a:endParaRPr lang="en-US"/>
        </a:p>
      </dgm:t>
    </dgm:pt>
    <dgm:pt modelId="{20093E84-3F5C-480F-915C-E74348D9FB88}" type="sibTrans" cxnId="{C94B2E77-6711-4E3E-AB29-B41B1F7A9E68}">
      <dgm:prSet/>
      <dgm:spPr>
        <a:ln w="25400">
          <a:solidFill>
            <a:schemeClr val="accent2"/>
          </a:solidFill>
          <a:headEnd type="arrow"/>
          <a:tailEnd type="none"/>
        </a:ln>
      </dgm:spPr>
      <dgm:t>
        <a:bodyPr/>
        <a:lstStyle/>
        <a:p>
          <a:endParaRPr lang="en-US"/>
        </a:p>
      </dgm:t>
    </dgm:pt>
    <dgm:pt modelId="{2D680358-288A-48A3-BEF2-1DB9F548F486}">
      <dgm:prSet phldrT="[Text]" custT="1"/>
      <dgm:spPr/>
      <dgm:t>
        <a:bodyPr/>
        <a:lstStyle/>
        <a:p>
          <a:r>
            <a:rPr lang="en-US" sz="1800" dirty="0" smtClean="0"/>
            <a:t>HIV Positive</a:t>
          </a:r>
          <a:endParaRPr lang="en-US" sz="1800" dirty="0"/>
        </a:p>
      </dgm:t>
    </dgm:pt>
    <dgm:pt modelId="{DD83813B-84AF-4453-90F5-3784B26C03CF}" type="parTrans" cxnId="{7C4C74D6-4ACD-4854-8E65-D17525B1BFC0}">
      <dgm:prSet/>
      <dgm:spPr/>
      <dgm:t>
        <a:bodyPr/>
        <a:lstStyle/>
        <a:p>
          <a:endParaRPr lang="en-US"/>
        </a:p>
      </dgm:t>
    </dgm:pt>
    <dgm:pt modelId="{50E09BD1-1A10-4D8B-B1B6-66D089F4FF50}" type="sibTrans" cxnId="{7C4C74D6-4ACD-4854-8E65-D17525B1BFC0}">
      <dgm:prSet/>
      <dgm:spPr>
        <a:ln w="25400">
          <a:solidFill>
            <a:schemeClr val="accent2"/>
          </a:solidFill>
          <a:headEnd type="arrow"/>
          <a:tailEnd type="none"/>
        </a:ln>
      </dgm:spPr>
      <dgm:t>
        <a:bodyPr/>
        <a:lstStyle/>
        <a:p>
          <a:endParaRPr lang="en-US"/>
        </a:p>
      </dgm:t>
    </dgm:pt>
    <dgm:pt modelId="{8D6CC240-7A48-49AF-BDF9-05917350D9AB}">
      <dgm:prSet custT="1"/>
      <dgm:spPr/>
      <dgm:t>
        <a:bodyPr/>
        <a:lstStyle/>
        <a:p>
          <a:pPr>
            <a:lnSpc>
              <a:spcPct val="100000"/>
            </a:lnSpc>
            <a:spcAft>
              <a:spcPts val="0"/>
            </a:spcAft>
          </a:pPr>
          <a:r>
            <a:rPr lang="en-US" sz="1600" dirty="0" smtClean="0"/>
            <a:t>Safer sex </a:t>
          </a:r>
        </a:p>
        <a:p>
          <a:pPr>
            <a:lnSpc>
              <a:spcPct val="100000"/>
            </a:lnSpc>
            <a:spcAft>
              <a:spcPts val="0"/>
            </a:spcAft>
          </a:pPr>
          <a:r>
            <a:rPr lang="en-US" sz="1600" dirty="0" smtClean="0"/>
            <a:t>Address STIs</a:t>
          </a:r>
        </a:p>
        <a:p>
          <a:pPr>
            <a:lnSpc>
              <a:spcPct val="100000"/>
            </a:lnSpc>
            <a:spcAft>
              <a:spcPts val="0"/>
            </a:spcAft>
          </a:pPr>
          <a:r>
            <a:rPr lang="en-US" sz="1600" dirty="0" smtClean="0"/>
            <a:t>PEP or </a:t>
          </a:r>
          <a:r>
            <a:rPr lang="en-US" sz="1600" dirty="0" err="1" smtClean="0"/>
            <a:t>PrEP</a:t>
          </a:r>
          <a:r>
            <a:rPr lang="en-US" sz="1600" dirty="0" smtClean="0"/>
            <a:t> Counseling/</a:t>
          </a:r>
        </a:p>
        <a:p>
          <a:pPr>
            <a:lnSpc>
              <a:spcPct val="100000"/>
            </a:lnSpc>
            <a:spcAft>
              <a:spcPts val="0"/>
            </a:spcAft>
          </a:pPr>
          <a:r>
            <a:rPr lang="en-US" sz="1600" dirty="0" smtClean="0"/>
            <a:t>Adherence</a:t>
          </a:r>
          <a:endParaRPr lang="en-US" sz="1600" dirty="0"/>
        </a:p>
      </dgm:t>
    </dgm:pt>
    <dgm:pt modelId="{6C215F6A-4F58-440F-A39D-9F8D623EF8CA}" type="parTrans" cxnId="{8C443D55-1BB9-4E79-B0B6-2DED0ACA2F22}">
      <dgm:prSet/>
      <dgm:spPr/>
      <dgm:t>
        <a:bodyPr/>
        <a:lstStyle/>
        <a:p>
          <a:endParaRPr lang="en-US"/>
        </a:p>
      </dgm:t>
    </dgm:pt>
    <dgm:pt modelId="{FFE1DFCF-24B5-4192-92E6-2B3187859F35}" type="sibTrans" cxnId="{8C443D55-1BB9-4E79-B0B6-2DED0ACA2F22}">
      <dgm:prSet/>
      <dgm:spPr>
        <a:ln w="25400">
          <a:solidFill>
            <a:schemeClr val="accent2"/>
          </a:solidFill>
        </a:ln>
      </dgm:spPr>
      <dgm:t>
        <a:bodyPr/>
        <a:lstStyle/>
        <a:p>
          <a:endParaRPr lang="en-US"/>
        </a:p>
      </dgm:t>
    </dgm:pt>
    <dgm:pt modelId="{8F6D8BA2-61B6-40EB-A8A4-08D60C06D7D7}" type="pres">
      <dgm:prSet presAssocID="{CCBC5DFE-97A4-4E46-AA44-45888CE7875A}" presName="cycle" presStyleCnt="0">
        <dgm:presLayoutVars>
          <dgm:dir/>
          <dgm:resizeHandles val="exact"/>
        </dgm:presLayoutVars>
      </dgm:prSet>
      <dgm:spPr/>
      <dgm:t>
        <a:bodyPr/>
        <a:lstStyle/>
        <a:p>
          <a:endParaRPr lang="en-US"/>
        </a:p>
      </dgm:t>
    </dgm:pt>
    <dgm:pt modelId="{D3120689-4794-4E6D-9FAF-BE50FAFCBF56}" type="pres">
      <dgm:prSet presAssocID="{96A65646-D767-472C-81EB-1BCD1CEC9B5D}" presName="node" presStyleLbl="node1" presStyleIdx="0" presStyleCnt="6" custScaleX="176911" custScaleY="95187">
        <dgm:presLayoutVars>
          <dgm:bulletEnabled val="1"/>
        </dgm:presLayoutVars>
      </dgm:prSet>
      <dgm:spPr/>
      <dgm:t>
        <a:bodyPr/>
        <a:lstStyle/>
        <a:p>
          <a:endParaRPr lang="en-US"/>
        </a:p>
      </dgm:t>
    </dgm:pt>
    <dgm:pt modelId="{DF9CC065-CD77-473F-9ECE-BE17A2589ABD}" type="pres">
      <dgm:prSet presAssocID="{96A65646-D767-472C-81EB-1BCD1CEC9B5D}" presName="spNode" presStyleCnt="0"/>
      <dgm:spPr/>
    </dgm:pt>
    <dgm:pt modelId="{E0E73C67-3F65-4CC3-B5CA-CB4AABAACC3B}" type="pres">
      <dgm:prSet presAssocID="{B67F4882-7463-441E-ADB8-F8667E597285}" presName="sibTrans" presStyleLbl="sibTrans1D1" presStyleIdx="0" presStyleCnt="6"/>
      <dgm:spPr/>
      <dgm:t>
        <a:bodyPr/>
        <a:lstStyle/>
        <a:p>
          <a:endParaRPr lang="en-US"/>
        </a:p>
      </dgm:t>
    </dgm:pt>
    <dgm:pt modelId="{7A108AC2-1107-4864-B38A-549530F4F368}" type="pres">
      <dgm:prSet presAssocID="{1A785889-5216-419B-95E2-AD59D7435F7A}" presName="node" presStyleLbl="node1" presStyleIdx="1" presStyleCnt="6" custRadScaleRad="120939" custRadScaleInc="44726">
        <dgm:presLayoutVars>
          <dgm:bulletEnabled val="1"/>
        </dgm:presLayoutVars>
      </dgm:prSet>
      <dgm:spPr/>
      <dgm:t>
        <a:bodyPr/>
        <a:lstStyle/>
        <a:p>
          <a:endParaRPr lang="en-US"/>
        </a:p>
      </dgm:t>
    </dgm:pt>
    <dgm:pt modelId="{F27F17A7-AD2E-4DB3-9832-3F5196A13C2E}" type="pres">
      <dgm:prSet presAssocID="{1A785889-5216-419B-95E2-AD59D7435F7A}" presName="spNode" presStyleCnt="0"/>
      <dgm:spPr/>
    </dgm:pt>
    <dgm:pt modelId="{10C041DD-2958-4239-9644-72F87E960CB3}" type="pres">
      <dgm:prSet presAssocID="{3C95977D-DFA6-4BFB-B59D-990F98799C25}" presName="sibTrans" presStyleLbl="sibTrans1D1" presStyleIdx="1" presStyleCnt="6"/>
      <dgm:spPr/>
      <dgm:t>
        <a:bodyPr/>
        <a:lstStyle/>
        <a:p>
          <a:endParaRPr lang="en-US"/>
        </a:p>
      </dgm:t>
    </dgm:pt>
    <dgm:pt modelId="{2542320C-8E91-4397-8F2D-4A2926C5A9C9}" type="pres">
      <dgm:prSet presAssocID="{8D6CC240-7A48-49AF-BDF9-05917350D9AB}" presName="node" presStyleLbl="node1" presStyleIdx="2" presStyleCnt="6" custScaleX="151189" custScaleY="164325" custRadScaleRad="121000" custRadScaleInc="-28516">
        <dgm:presLayoutVars>
          <dgm:bulletEnabled val="1"/>
        </dgm:presLayoutVars>
      </dgm:prSet>
      <dgm:spPr/>
      <dgm:t>
        <a:bodyPr/>
        <a:lstStyle/>
        <a:p>
          <a:endParaRPr lang="en-US"/>
        </a:p>
      </dgm:t>
    </dgm:pt>
    <dgm:pt modelId="{D2D3ECAA-CA0F-4703-A291-D0C4457B3D6D}" type="pres">
      <dgm:prSet presAssocID="{8D6CC240-7A48-49AF-BDF9-05917350D9AB}" presName="spNode" presStyleCnt="0"/>
      <dgm:spPr/>
    </dgm:pt>
    <dgm:pt modelId="{C294116B-D2D6-4D82-8C46-86F4A5ACE6A1}" type="pres">
      <dgm:prSet presAssocID="{FFE1DFCF-24B5-4192-92E6-2B3187859F35}" presName="sibTrans" presStyleLbl="sibTrans1D1" presStyleIdx="2" presStyleCnt="6"/>
      <dgm:spPr/>
      <dgm:t>
        <a:bodyPr/>
        <a:lstStyle/>
        <a:p>
          <a:endParaRPr lang="en-US"/>
        </a:p>
      </dgm:t>
    </dgm:pt>
    <dgm:pt modelId="{1FD907A2-5537-471D-B186-30606CE9C959}" type="pres">
      <dgm:prSet presAssocID="{92331164-949C-4D42-830E-5D8ADBCFD2CC}" presName="node" presStyleLbl="node1" presStyleIdx="3" presStyleCnt="6" custScaleX="152797">
        <dgm:presLayoutVars>
          <dgm:bulletEnabled val="1"/>
        </dgm:presLayoutVars>
      </dgm:prSet>
      <dgm:spPr/>
      <dgm:t>
        <a:bodyPr/>
        <a:lstStyle/>
        <a:p>
          <a:endParaRPr lang="en-US"/>
        </a:p>
      </dgm:t>
    </dgm:pt>
    <dgm:pt modelId="{78A327B4-274F-4908-8579-567AC0FBABCE}" type="pres">
      <dgm:prSet presAssocID="{92331164-949C-4D42-830E-5D8ADBCFD2CC}" presName="spNode" presStyleCnt="0"/>
      <dgm:spPr/>
    </dgm:pt>
    <dgm:pt modelId="{A74CC74D-2348-436E-A07E-DB2FCE02A468}" type="pres">
      <dgm:prSet presAssocID="{B33E524E-AAF0-4941-B3F7-E5053C9DD993}" presName="sibTrans" presStyleLbl="sibTrans1D1" presStyleIdx="3" presStyleCnt="6"/>
      <dgm:spPr/>
      <dgm:t>
        <a:bodyPr/>
        <a:lstStyle/>
        <a:p>
          <a:endParaRPr lang="en-US"/>
        </a:p>
      </dgm:t>
    </dgm:pt>
    <dgm:pt modelId="{C54E2642-B385-40DB-A342-714D55FC59BB}" type="pres">
      <dgm:prSet presAssocID="{BBBFF1ED-7904-40F7-9494-53EBE1F1A03B}" presName="node" presStyleLbl="node1" presStyleIdx="4" presStyleCnt="6" custScaleX="144402" custScaleY="154580" custRadScaleRad="120233" custRadScaleInc="23264">
        <dgm:presLayoutVars>
          <dgm:bulletEnabled val="1"/>
        </dgm:presLayoutVars>
      </dgm:prSet>
      <dgm:spPr/>
      <dgm:t>
        <a:bodyPr/>
        <a:lstStyle/>
        <a:p>
          <a:endParaRPr lang="en-US"/>
        </a:p>
      </dgm:t>
    </dgm:pt>
    <dgm:pt modelId="{74EFF130-1D18-4AFA-8587-5D7874973573}" type="pres">
      <dgm:prSet presAssocID="{BBBFF1ED-7904-40F7-9494-53EBE1F1A03B}" presName="spNode" presStyleCnt="0"/>
      <dgm:spPr/>
    </dgm:pt>
    <dgm:pt modelId="{5DE98DF7-A1C3-4AC4-8FE7-6B972BFC2323}" type="pres">
      <dgm:prSet presAssocID="{20093E84-3F5C-480F-915C-E74348D9FB88}" presName="sibTrans" presStyleLbl="sibTrans1D1" presStyleIdx="4" presStyleCnt="6"/>
      <dgm:spPr/>
      <dgm:t>
        <a:bodyPr/>
        <a:lstStyle/>
        <a:p>
          <a:endParaRPr lang="en-US"/>
        </a:p>
      </dgm:t>
    </dgm:pt>
    <dgm:pt modelId="{1C08C202-0841-4C1A-8538-9DDAC7DFB5BC}" type="pres">
      <dgm:prSet presAssocID="{2D680358-288A-48A3-BEF2-1DB9F548F486}" presName="node" presStyleLbl="node1" presStyleIdx="5" presStyleCnt="6" custRadScaleRad="120561" custRadScaleInc="-54449">
        <dgm:presLayoutVars>
          <dgm:bulletEnabled val="1"/>
        </dgm:presLayoutVars>
      </dgm:prSet>
      <dgm:spPr/>
      <dgm:t>
        <a:bodyPr/>
        <a:lstStyle/>
        <a:p>
          <a:endParaRPr lang="en-US"/>
        </a:p>
      </dgm:t>
    </dgm:pt>
    <dgm:pt modelId="{0DB73495-23EC-45B9-BBB8-AC1D943A3572}" type="pres">
      <dgm:prSet presAssocID="{2D680358-288A-48A3-BEF2-1DB9F548F486}" presName="spNode" presStyleCnt="0"/>
      <dgm:spPr/>
    </dgm:pt>
    <dgm:pt modelId="{0BC2C98C-7677-4A78-A065-E020003D2A5D}" type="pres">
      <dgm:prSet presAssocID="{50E09BD1-1A10-4D8B-B1B6-66D089F4FF50}" presName="sibTrans" presStyleLbl="sibTrans1D1" presStyleIdx="5" presStyleCnt="6"/>
      <dgm:spPr/>
      <dgm:t>
        <a:bodyPr/>
        <a:lstStyle/>
        <a:p>
          <a:endParaRPr lang="en-US"/>
        </a:p>
      </dgm:t>
    </dgm:pt>
  </dgm:ptLst>
  <dgm:cxnLst>
    <dgm:cxn modelId="{3ADC9082-B18D-4FDE-863E-408029E083FD}" srcId="{CCBC5DFE-97A4-4E46-AA44-45888CE7875A}" destId="{92331164-949C-4D42-830E-5D8ADBCFD2CC}" srcOrd="3" destOrd="0" parTransId="{B18284BA-8C07-40D0-8525-CB44C0B21266}" sibTransId="{B33E524E-AAF0-4941-B3F7-E5053C9DD993}"/>
    <dgm:cxn modelId="{C0B57AC5-7B19-49AD-908A-9272953384F6}" type="presOf" srcId="{2D680358-288A-48A3-BEF2-1DB9F548F486}" destId="{1C08C202-0841-4C1A-8538-9DDAC7DFB5BC}" srcOrd="0" destOrd="0" presId="urn:microsoft.com/office/officeart/2005/8/layout/cycle5"/>
    <dgm:cxn modelId="{02AC0B2D-C55F-4CA5-ABE1-994A641D6886}" type="presOf" srcId="{FFE1DFCF-24B5-4192-92E6-2B3187859F35}" destId="{C294116B-D2D6-4D82-8C46-86F4A5ACE6A1}" srcOrd="0" destOrd="0" presId="urn:microsoft.com/office/officeart/2005/8/layout/cycle5"/>
    <dgm:cxn modelId="{FE8D1915-7B19-4A4A-AA6C-2018E5B61B5F}" type="presOf" srcId="{B67F4882-7463-441E-ADB8-F8667E597285}" destId="{E0E73C67-3F65-4CC3-B5CA-CB4AABAACC3B}" srcOrd="0" destOrd="0" presId="urn:microsoft.com/office/officeart/2005/8/layout/cycle5"/>
    <dgm:cxn modelId="{4EA5C23B-C2BC-4A31-9C9A-30C0749BDBA7}" type="presOf" srcId="{CCBC5DFE-97A4-4E46-AA44-45888CE7875A}" destId="{8F6D8BA2-61B6-40EB-A8A4-08D60C06D7D7}" srcOrd="0" destOrd="0" presId="urn:microsoft.com/office/officeart/2005/8/layout/cycle5"/>
    <dgm:cxn modelId="{C94B2E77-6711-4E3E-AB29-B41B1F7A9E68}" srcId="{CCBC5DFE-97A4-4E46-AA44-45888CE7875A}" destId="{BBBFF1ED-7904-40F7-9494-53EBE1F1A03B}" srcOrd="4" destOrd="0" parTransId="{5B1F79AF-B019-402A-9DAF-18EA5DD3A387}" sibTransId="{20093E84-3F5C-480F-915C-E74348D9FB88}"/>
    <dgm:cxn modelId="{7606BE14-7C05-4D63-A7E2-C9AC2ADD329F}" type="presOf" srcId="{8D6CC240-7A48-49AF-BDF9-05917350D9AB}" destId="{2542320C-8E91-4397-8F2D-4A2926C5A9C9}" srcOrd="0" destOrd="0" presId="urn:microsoft.com/office/officeart/2005/8/layout/cycle5"/>
    <dgm:cxn modelId="{CA14B56E-E0D2-40F9-B4AC-44AF750B7D9D}" type="presOf" srcId="{92331164-949C-4D42-830E-5D8ADBCFD2CC}" destId="{1FD907A2-5537-471D-B186-30606CE9C959}" srcOrd="0" destOrd="0" presId="urn:microsoft.com/office/officeart/2005/8/layout/cycle5"/>
    <dgm:cxn modelId="{8C443D55-1BB9-4E79-B0B6-2DED0ACA2F22}" srcId="{CCBC5DFE-97A4-4E46-AA44-45888CE7875A}" destId="{8D6CC240-7A48-49AF-BDF9-05917350D9AB}" srcOrd="2" destOrd="0" parTransId="{6C215F6A-4F58-440F-A39D-9F8D623EF8CA}" sibTransId="{FFE1DFCF-24B5-4192-92E6-2B3187859F35}"/>
    <dgm:cxn modelId="{BCC2441B-658A-4391-B42C-605023F3DA4F}" srcId="{CCBC5DFE-97A4-4E46-AA44-45888CE7875A}" destId="{96A65646-D767-472C-81EB-1BCD1CEC9B5D}" srcOrd="0" destOrd="0" parTransId="{0751B2E7-B5A1-429F-89E0-3EC0F19F9D7B}" sibTransId="{B67F4882-7463-441E-ADB8-F8667E597285}"/>
    <dgm:cxn modelId="{7C4C74D6-4ACD-4854-8E65-D17525B1BFC0}" srcId="{CCBC5DFE-97A4-4E46-AA44-45888CE7875A}" destId="{2D680358-288A-48A3-BEF2-1DB9F548F486}" srcOrd="5" destOrd="0" parTransId="{DD83813B-84AF-4453-90F5-3784B26C03CF}" sibTransId="{50E09BD1-1A10-4D8B-B1B6-66D089F4FF50}"/>
    <dgm:cxn modelId="{3E8B05EA-0459-4FCB-A4E9-DD793E6B1447}" type="presOf" srcId="{BBBFF1ED-7904-40F7-9494-53EBE1F1A03B}" destId="{C54E2642-B385-40DB-A342-714D55FC59BB}" srcOrd="0" destOrd="0" presId="urn:microsoft.com/office/officeart/2005/8/layout/cycle5"/>
    <dgm:cxn modelId="{33C989CF-9B4C-4519-91F2-8225BCFC3456}" type="presOf" srcId="{96A65646-D767-472C-81EB-1BCD1CEC9B5D}" destId="{D3120689-4794-4E6D-9FAF-BE50FAFCBF56}" srcOrd="0" destOrd="0" presId="urn:microsoft.com/office/officeart/2005/8/layout/cycle5"/>
    <dgm:cxn modelId="{FCB36344-7B0E-45D2-8938-63A7960DD11B}" type="presOf" srcId="{3C95977D-DFA6-4BFB-B59D-990F98799C25}" destId="{10C041DD-2958-4239-9644-72F87E960CB3}" srcOrd="0" destOrd="0" presId="urn:microsoft.com/office/officeart/2005/8/layout/cycle5"/>
    <dgm:cxn modelId="{82820A0D-8F6A-45AA-9211-0D0C055D6DFB}" type="presOf" srcId="{1A785889-5216-419B-95E2-AD59D7435F7A}" destId="{7A108AC2-1107-4864-B38A-549530F4F368}" srcOrd="0" destOrd="0" presId="urn:microsoft.com/office/officeart/2005/8/layout/cycle5"/>
    <dgm:cxn modelId="{538BADBD-E789-45DD-9DB8-950A698783A8}" type="presOf" srcId="{B33E524E-AAF0-4941-B3F7-E5053C9DD993}" destId="{A74CC74D-2348-436E-A07E-DB2FCE02A468}" srcOrd="0" destOrd="0" presId="urn:microsoft.com/office/officeart/2005/8/layout/cycle5"/>
    <dgm:cxn modelId="{A4B6F67D-09D7-49AD-8C57-F24B20F847CC}" srcId="{CCBC5DFE-97A4-4E46-AA44-45888CE7875A}" destId="{1A785889-5216-419B-95E2-AD59D7435F7A}" srcOrd="1" destOrd="0" parTransId="{A38A3C81-19A5-4DA0-BA2C-1EE5188D5569}" sibTransId="{3C95977D-DFA6-4BFB-B59D-990F98799C25}"/>
    <dgm:cxn modelId="{C6F8CB5D-F6F3-4199-8451-7F6D6FB52008}" type="presOf" srcId="{20093E84-3F5C-480F-915C-E74348D9FB88}" destId="{5DE98DF7-A1C3-4AC4-8FE7-6B972BFC2323}" srcOrd="0" destOrd="0" presId="urn:microsoft.com/office/officeart/2005/8/layout/cycle5"/>
    <dgm:cxn modelId="{04B087F2-5629-4FBC-A405-1262F6DD8B29}" type="presOf" srcId="{50E09BD1-1A10-4D8B-B1B6-66D089F4FF50}" destId="{0BC2C98C-7677-4A78-A065-E020003D2A5D}" srcOrd="0" destOrd="0" presId="urn:microsoft.com/office/officeart/2005/8/layout/cycle5"/>
    <dgm:cxn modelId="{E26C9769-DF73-4C88-8E17-B6B8448F972A}" type="presParOf" srcId="{8F6D8BA2-61B6-40EB-A8A4-08D60C06D7D7}" destId="{D3120689-4794-4E6D-9FAF-BE50FAFCBF56}" srcOrd="0" destOrd="0" presId="urn:microsoft.com/office/officeart/2005/8/layout/cycle5"/>
    <dgm:cxn modelId="{9AC2BB6A-C4D8-477B-A5C8-6D7EB6B59375}" type="presParOf" srcId="{8F6D8BA2-61B6-40EB-A8A4-08D60C06D7D7}" destId="{DF9CC065-CD77-473F-9ECE-BE17A2589ABD}" srcOrd="1" destOrd="0" presId="urn:microsoft.com/office/officeart/2005/8/layout/cycle5"/>
    <dgm:cxn modelId="{5E1D6D32-759F-46DE-9785-7E50BAB5033B}" type="presParOf" srcId="{8F6D8BA2-61B6-40EB-A8A4-08D60C06D7D7}" destId="{E0E73C67-3F65-4CC3-B5CA-CB4AABAACC3B}" srcOrd="2" destOrd="0" presId="urn:microsoft.com/office/officeart/2005/8/layout/cycle5"/>
    <dgm:cxn modelId="{582A51B0-15E3-4D8F-B113-0BEF898D125A}" type="presParOf" srcId="{8F6D8BA2-61B6-40EB-A8A4-08D60C06D7D7}" destId="{7A108AC2-1107-4864-B38A-549530F4F368}" srcOrd="3" destOrd="0" presId="urn:microsoft.com/office/officeart/2005/8/layout/cycle5"/>
    <dgm:cxn modelId="{C90C8592-6B27-4259-AEBB-82EAC4E64756}" type="presParOf" srcId="{8F6D8BA2-61B6-40EB-A8A4-08D60C06D7D7}" destId="{F27F17A7-AD2E-4DB3-9832-3F5196A13C2E}" srcOrd="4" destOrd="0" presId="urn:microsoft.com/office/officeart/2005/8/layout/cycle5"/>
    <dgm:cxn modelId="{8CABF4DE-9A67-48CB-8D00-2F1290D1208A}" type="presParOf" srcId="{8F6D8BA2-61B6-40EB-A8A4-08D60C06D7D7}" destId="{10C041DD-2958-4239-9644-72F87E960CB3}" srcOrd="5" destOrd="0" presId="urn:microsoft.com/office/officeart/2005/8/layout/cycle5"/>
    <dgm:cxn modelId="{C6BFA248-62AB-49D2-8D70-80A492043157}" type="presParOf" srcId="{8F6D8BA2-61B6-40EB-A8A4-08D60C06D7D7}" destId="{2542320C-8E91-4397-8F2D-4A2926C5A9C9}" srcOrd="6" destOrd="0" presId="urn:microsoft.com/office/officeart/2005/8/layout/cycle5"/>
    <dgm:cxn modelId="{EDB67271-F05B-4347-826D-E8907FF1C93D}" type="presParOf" srcId="{8F6D8BA2-61B6-40EB-A8A4-08D60C06D7D7}" destId="{D2D3ECAA-CA0F-4703-A291-D0C4457B3D6D}" srcOrd="7" destOrd="0" presId="urn:microsoft.com/office/officeart/2005/8/layout/cycle5"/>
    <dgm:cxn modelId="{EDEAA215-C742-49B1-AC2B-566D8D415395}" type="presParOf" srcId="{8F6D8BA2-61B6-40EB-A8A4-08D60C06D7D7}" destId="{C294116B-D2D6-4D82-8C46-86F4A5ACE6A1}" srcOrd="8" destOrd="0" presId="urn:microsoft.com/office/officeart/2005/8/layout/cycle5"/>
    <dgm:cxn modelId="{27EAE10A-3AAE-4919-88C6-52D6920E4AB7}" type="presParOf" srcId="{8F6D8BA2-61B6-40EB-A8A4-08D60C06D7D7}" destId="{1FD907A2-5537-471D-B186-30606CE9C959}" srcOrd="9" destOrd="0" presId="urn:microsoft.com/office/officeart/2005/8/layout/cycle5"/>
    <dgm:cxn modelId="{F908FB2F-2E2D-4C3C-B51C-08533A4DE7C9}" type="presParOf" srcId="{8F6D8BA2-61B6-40EB-A8A4-08D60C06D7D7}" destId="{78A327B4-274F-4908-8579-567AC0FBABCE}" srcOrd="10" destOrd="0" presId="urn:microsoft.com/office/officeart/2005/8/layout/cycle5"/>
    <dgm:cxn modelId="{94A8BC5C-49E3-4BE0-94D5-B9DB2D2AFDC1}" type="presParOf" srcId="{8F6D8BA2-61B6-40EB-A8A4-08D60C06D7D7}" destId="{A74CC74D-2348-436E-A07E-DB2FCE02A468}" srcOrd="11" destOrd="0" presId="urn:microsoft.com/office/officeart/2005/8/layout/cycle5"/>
    <dgm:cxn modelId="{37641A35-B0DD-4FEC-8DCB-7262656CDDFD}" type="presParOf" srcId="{8F6D8BA2-61B6-40EB-A8A4-08D60C06D7D7}" destId="{C54E2642-B385-40DB-A342-714D55FC59BB}" srcOrd="12" destOrd="0" presId="urn:microsoft.com/office/officeart/2005/8/layout/cycle5"/>
    <dgm:cxn modelId="{4ABA28D3-A32F-4970-A7CC-4D66900B5D9A}" type="presParOf" srcId="{8F6D8BA2-61B6-40EB-A8A4-08D60C06D7D7}" destId="{74EFF130-1D18-4AFA-8587-5D7874973573}" srcOrd="13" destOrd="0" presId="urn:microsoft.com/office/officeart/2005/8/layout/cycle5"/>
    <dgm:cxn modelId="{6F27F09D-0373-4BFA-9694-CD9E8036747A}" type="presParOf" srcId="{8F6D8BA2-61B6-40EB-A8A4-08D60C06D7D7}" destId="{5DE98DF7-A1C3-4AC4-8FE7-6B972BFC2323}" srcOrd="14" destOrd="0" presId="urn:microsoft.com/office/officeart/2005/8/layout/cycle5"/>
    <dgm:cxn modelId="{55BC110A-1DC3-45BC-B379-E4D548FF7FB4}" type="presParOf" srcId="{8F6D8BA2-61B6-40EB-A8A4-08D60C06D7D7}" destId="{1C08C202-0841-4C1A-8538-9DDAC7DFB5BC}" srcOrd="15" destOrd="0" presId="urn:microsoft.com/office/officeart/2005/8/layout/cycle5"/>
    <dgm:cxn modelId="{FFC79ADC-4AD9-4AFF-87D9-99232CE6E34F}" type="presParOf" srcId="{8F6D8BA2-61B6-40EB-A8A4-08D60C06D7D7}" destId="{0DB73495-23EC-45B9-BBB8-AC1D943A3572}" srcOrd="16" destOrd="0" presId="urn:microsoft.com/office/officeart/2005/8/layout/cycle5"/>
    <dgm:cxn modelId="{323B2888-F30F-4D6B-9799-E8AD1F115AD6}" type="presParOf" srcId="{8F6D8BA2-61B6-40EB-A8A4-08D60C06D7D7}" destId="{0BC2C98C-7677-4A78-A065-E020003D2A5D}" srcOrd="17" destOrd="0" presId="urn:microsoft.com/office/officeart/2005/8/layout/cycle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0.25926</cdr:x>
      <cdr:y>0.4</cdr:y>
    </cdr:from>
    <cdr:to>
      <cdr:x>0.9537</cdr:x>
      <cdr:y>0.87944</cdr:y>
    </cdr:to>
    <cdr:sp macro="" textlink="">
      <cdr:nvSpPr>
        <cdr:cNvPr id="3" name="TextBox 2"/>
        <cdr:cNvSpPr txBox="1"/>
      </cdr:nvSpPr>
      <cdr:spPr>
        <a:xfrm xmlns:a="http://schemas.openxmlformats.org/drawingml/2006/main">
          <a:off x="2133600" y="1828800"/>
          <a:ext cx="5714964" cy="21919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t>Incidence among MSM and MSM/IDU increased 15% from 2008 to 2011.  Young black MSM accounted for more than half of new infections among MSM aged 13-24 over this time.</a:t>
          </a:r>
        </a:p>
      </cdr:txBody>
    </cdr:sp>
  </cdr:relSizeAnchor>
  <cdr:relSizeAnchor xmlns:cdr="http://schemas.openxmlformats.org/drawingml/2006/chartDrawing">
    <cdr:from>
      <cdr:x>0.21296</cdr:x>
      <cdr:y>0.06667</cdr:y>
    </cdr:from>
    <cdr:to>
      <cdr:x>0.9074</cdr:x>
      <cdr:y>0.25</cdr:y>
    </cdr:to>
    <cdr:sp macro="" textlink="">
      <cdr:nvSpPr>
        <cdr:cNvPr id="5" name="TextBox 1"/>
        <cdr:cNvSpPr txBox="1"/>
      </cdr:nvSpPr>
      <cdr:spPr>
        <a:xfrm xmlns:a="http://schemas.openxmlformats.org/drawingml/2006/main">
          <a:off x="1752600" y="304800"/>
          <a:ext cx="5714964" cy="838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t>There are approximately 50,000 new HIV diagnoses each year in the US.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12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12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12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81790917-3EAB-4449-9D03-7E1FAC1E7D3A}" type="slidenum">
              <a:rPr lang="en-US"/>
              <a:pPr>
                <a:defRPr/>
              </a:pPr>
              <a:t>‹#›</a:t>
            </a:fld>
            <a:endParaRPr lang="en-US" dirty="0"/>
          </a:p>
        </p:txBody>
      </p:sp>
    </p:spTree>
    <p:extLst>
      <p:ext uri="{BB962C8B-B14F-4D97-AF65-F5344CB8AC3E}">
        <p14:creationId xmlns:p14="http://schemas.microsoft.com/office/powerpoint/2010/main" val="1158449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B668DC21-750A-44A7-B1DA-7253FD7518D9}" type="slidenum">
              <a:rPr lang="en-US"/>
              <a:pPr>
                <a:defRPr/>
              </a:pPr>
              <a:t>‹#›</a:t>
            </a:fld>
            <a:endParaRPr lang="en-US" dirty="0"/>
          </a:p>
        </p:txBody>
      </p:sp>
    </p:spTree>
    <p:extLst>
      <p:ext uri="{BB962C8B-B14F-4D97-AF65-F5344CB8AC3E}">
        <p14:creationId xmlns:p14="http://schemas.microsoft.com/office/powerpoint/2010/main" val="201838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68DC21-750A-44A7-B1DA-7253FD7518D9}" type="slidenum">
              <a:rPr lang="en-US" smtClean="0"/>
              <a:pPr>
                <a:defRPr/>
              </a:pPr>
              <a:t>4</a:t>
            </a:fld>
            <a:endParaRPr lang="en-US" dirty="0"/>
          </a:p>
        </p:txBody>
      </p:sp>
    </p:spTree>
    <p:extLst>
      <p:ext uri="{BB962C8B-B14F-4D97-AF65-F5344CB8AC3E}">
        <p14:creationId xmlns:p14="http://schemas.microsoft.com/office/powerpoint/2010/main" val="253299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 increase in the number of individuals</a:t>
            </a:r>
            <a:r>
              <a:rPr lang="en-US" baseline="0" dirty="0" smtClean="0"/>
              <a:t> living with HIV reflects the success of antiretroviral therapy, which has turned HIV from an untreatable, fatal condition into a chronic illness.  However, it also means that there are more people capable of transmitting the infection to others.  T</a:t>
            </a:r>
            <a:r>
              <a:rPr lang="en-US" dirty="0" smtClean="0"/>
              <a:t>he number of new HIV infections each year has remained stable for at least the past several years (Prejean, 2011).  </a:t>
            </a:r>
          </a:p>
          <a:p>
            <a:pPr eaLnBrk="1" hangingPunct="1">
              <a:spcBef>
                <a:spcPct val="0"/>
              </a:spcBef>
            </a:pPr>
            <a:endParaRPr lang="en-US" dirty="0" smtClean="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87FF088-7409-4F52-A069-33495CB0EFF3}" type="slidenum">
              <a:rPr lang="en-US">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319008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416196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a:noFill/>
          <a:ln/>
        </p:spPr>
        <p:txBody>
          <a:bodyPr/>
          <a:lstStyle/>
          <a:p>
            <a:pPr eaLnBrk="1" hangingPunct="1">
              <a:spcBef>
                <a:spcPct val="0"/>
              </a:spcBef>
            </a:pPr>
            <a:endParaRPr lang="en-US" dirty="0" smtClean="0"/>
          </a:p>
        </p:txBody>
      </p:sp>
      <p:sp>
        <p:nvSpPr>
          <p:cNvPr id="27651" name="Slide Number Placeholder 3"/>
          <p:cNvSpPr>
            <a:spLocks noGrp="1"/>
          </p:cNvSpPr>
          <p:nvPr>
            <p:ph type="sldNum" sz="quarter" idx="5"/>
          </p:nvPr>
        </p:nvSpPr>
        <p:spPr>
          <a:noFill/>
        </p:spPr>
        <p:txBody>
          <a:bodyPr/>
          <a:lstStyle/>
          <a:p>
            <a:fld id="{B8813348-3761-404F-BD97-E4BDD04E7081}" type="slidenum">
              <a:rPr lang="en-US" smtClean="0">
                <a:solidFill>
                  <a:prstClr val="black"/>
                </a:solidFill>
              </a:rPr>
              <a:pPr/>
              <a:t>29</a:t>
            </a:fld>
            <a:endParaRPr lang="en-US" dirty="0" smtClean="0">
              <a:solidFill>
                <a:prstClr val="black"/>
              </a:solidFill>
            </a:endParaRPr>
          </a:p>
        </p:txBody>
      </p:sp>
    </p:spTree>
    <p:extLst>
      <p:ext uri="{BB962C8B-B14F-4D97-AF65-F5344CB8AC3E}">
        <p14:creationId xmlns:p14="http://schemas.microsoft.com/office/powerpoint/2010/main" val="318575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D4FBF0FC-40E1-43BA-BAE0-FF8E3233B20C}" type="slidenum">
              <a:rPr lang="en-US" smtClean="0">
                <a:solidFill>
                  <a:srgbClr val="000000"/>
                </a:solidFill>
                <a:latin typeface="Batang"/>
              </a:rPr>
              <a:pPr/>
              <a:t>30</a:t>
            </a:fld>
            <a:endParaRPr lang="en-US" dirty="0" smtClean="0">
              <a:solidFill>
                <a:srgbClr val="000000"/>
              </a:solidFill>
              <a:latin typeface="Batang"/>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a:noFill/>
          <a:ln/>
        </p:spPr>
        <p:txBody>
          <a:bodyPr/>
          <a:lstStyle/>
          <a:p>
            <a:pPr eaLnBrk="1" hangingPunct="1">
              <a:spcBef>
                <a:spcPct val="0"/>
              </a:spcBef>
            </a:pPr>
            <a:endParaRPr lang="en-US" dirty="0" smtClean="0">
              <a:latin typeface="Batang"/>
            </a:endParaRPr>
          </a:p>
        </p:txBody>
      </p:sp>
    </p:spTree>
    <p:extLst>
      <p:ext uri="{BB962C8B-B14F-4D97-AF65-F5344CB8AC3E}">
        <p14:creationId xmlns:p14="http://schemas.microsoft.com/office/powerpoint/2010/main" val="264883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141915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a:noFill/>
          <a:ln/>
        </p:spPr>
        <p:txBody>
          <a:bodyPr/>
          <a:lstStyle/>
          <a:p>
            <a:r>
              <a:rPr lang="en-US" dirty="0" smtClean="0"/>
              <a:t>This all must take place with attention to stigma, homophobia, and poverty.</a:t>
            </a:r>
            <a:r>
              <a:rPr lang="en-US" baseline="0" dirty="0" smtClean="0"/>
              <a:t>  </a:t>
            </a:r>
          </a:p>
          <a:p>
            <a:endParaRPr lang="en-US" baseline="0" dirty="0" smtClean="0"/>
          </a:p>
          <a:p>
            <a:r>
              <a:rPr lang="en-US" baseline="0" dirty="0" smtClean="0"/>
              <a:t>A trial (HPTN 065) is currently underway as a proof-of-concept study for this integrated approach to HIV prevention.  </a:t>
            </a:r>
            <a:endParaRPr lang="en-US" dirty="0" smtClean="0"/>
          </a:p>
        </p:txBody>
      </p:sp>
    </p:spTree>
    <p:extLst>
      <p:ext uri="{BB962C8B-B14F-4D97-AF65-F5344CB8AC3E}">
        <p14:creationId xmlns:p14="http://schemas.microsoft.com/office/powerpoint/2010/main" val="2203833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a:noFill/>
          <a:ln/>
        </p:spPr>
        <p:txBody>
          <a:bodyPr/>
          <a:lstStyle/>
          <a:p>
            <a:r>
              <a:rPr lang="en-US" dirty="0" smtClean="0"/>
              <a:t>This all must take place with attention to stigma, homophobia, and poverty.</a:t>
            </a:r>
            <a:r>
              <a:rPr lang="en-US" baseline="0" dirty="0" smtClean="0"/>
              <a:t>  </a:t>
            </a:r>
          </a:p>
          <a:p>
            <a:endParaRPr lang="en-US" baseline="0" dirty="0" smtClean="0"/>
          </a:p>
          <a:p>
            <a:r>
              <a:rPr lang="en-US" baseline="0" dirty="0" smtClean="0"/>
              <a:t>A trial (HPTN 065) is currently underway as a proof-of-concept study for this integrated approach to HIV prevention.  </a:t>
            </a:r>
            <a:endParaRPr lang="en-US" dirty="0" smtClean="0"/>
          </a:p>
        </p:txBody>
      </p:sp>
    </p:spTree>
    <p:extLst>
      <p:ext uri="{BB962C8B-B14F-4D97-AF65-F5344CB8AC3E}">
        <p14:creationId xmlns:p14="http://schemas.microsoft.com/office/powerpoint/2010/main" val="1587623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While many individuals in this country have been tested, there are still shortfalls in testing, and approximately 20% of infected individuals are not thought to be aware of their status (down from 25% in</a:t>
            </a:r>
            <a:r>
              <a:rPr lang="en-US" baseline="0" dirty="0" smtClean="0"/>
              <a:t> 2003)</a:t>
            </a:r>
            <a:r>
              <a:rPr lang="en-US" dirty="0" smtClean="0"/>
              <a:t>.  In addition, many people are diagnosed late in their illness, as shown here.</a:t>
            </a:r>
          </a:p>
          <a:p>
            <a:pPr eaLnBrk="1" hangingPunct="1">
              <a:spcBef>
                <a:spcPct val="0"/>
              </a:spcBef>
            </a:pPr>
            <a:endParaRPr lang="en-US" dirty="0" smtClean="0"/>
          </a:p>
          <a:p>
            <a:pPr eaLnBrk="1" hangingPunct="1">
              <a:spcBef>
                <a:spcPct val="0"/>
              </a:spcBef>
            </a:pPr>
            <a:r>
              <a:rPr lang="en-US" dirty="0" smtClean="0"/>
              <a:t>There is some good news in this</a:t>
            </a:r>
            <a:r>
              <a:rPr lang="en-US" baseline="0" dirty="0" smtClean="0"/>
              <a:t> regard; data recently presented at a conference indicated that, among all MSM groups, awareness of HIV infection increased from 2008 to 2011.</a:t>
            </a:r>
            <a:endParaRPr lang="en-US" dirty="0" smtClean="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EC41139-9E88-4492-9403-29B8C9B61C1D}" type="slidenum">
              <a:rPr lang="en-US">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587375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smtClean="0"/>
              <a:t>As only a minority of states have laws which contradict CDC recommendations, greater barriers to routine HIV testing include provider unawareness or failure to apply the recommendations.  HIV testing was available in just over half of emergency departments in one study, even though EDs are used for primary medical care by many patients.  In addition,  many primary care providers do not offer routine HIV testing.  </a:t>
            </a:r>
          </a:p>
        </p:txBody>
      </p:sp>
    </p:spTree>
    <p:extLst>
      <p:ext uri="{BB962C8B-B14F-4D97-AF65-F5344CB8AC3E}">
        <p14:creationId xmlns:p14="http://schemas.microsoft.com/office/powerpoint/2010/main" val="3760205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HIV testing has,</a:t>
            </a:r>
            <a:r>
              <a:rPr lang="en-US" baseline="0" dirty="0" smtClean="0"/>
              <a:t> of course, been around for a long time.  The idea behind it as a preventive intervention is that, o</a:t>
            </a:r>
            <a:r>
              <a:rPr lang="en-US" dirty="0" smtClean="0"/>
              <a:t>nce</a:t>
            </a:r>
            <a:r>
              <a:rPr lang="en-US" baseline="0" dirty="0" smtClean="0"/>
              <a:t> aware of their HIV diagnosis, individuals with HIV typically reduce risky sexual behavior through which HIV can be transmitted.  Diagnosis also allows treatment, which can prevent spread of infection.</a:t>
            </a:r>
            <a:endParaRPr lang="en-US" dirty="0" smtClean="0"/>
          </a:p>
          <a:p>
            <a:pPr eaLnBrk="1" hangingPunct="1">
              <a:spcBef>
                <a:spcPct val="0"/>
              </a:spcBef>
            </a:pPr>
            <a:endParaRPr lang="en-US" dirty="0" smtClean="0"/>
          </a:p>
          <a:p>
            <a:pPr eaLnBrk="1" hangingPunct="1">
              <a:spcBef>
                <a:spcPct val="0"/>
              </a:spcBef>
            </a:pPr>
            <a:r>
              <a:rPr lang="en-US" dirty="0" smtClean="0"/>
              <a:t>Research showing a change in sexual risk behavior after HIV diagnosis mostly predates the HAART era.  Now that HIV is more treatable, it is not known if behavior changes are as pronounced, but HIV counseling and testing still comprise one cornerstone of preventive efforts. </a:t>
            </a: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11FA8BB-2214-4915-A74A-B2BC94281BE3}" type="slidenum">
              <a:rPr lang="en-US">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179071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1"/>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smtClean="0"/>
              <a:t>Module 1 (Slide </a:t>
            </a:r>
            <a:fld id="{879764A3-7ACC-4CCB-AA09-908F54A8A7F5}" type="slidenum">
              <a:rPr lang="en-US" sz="1200" smtClean="0"/>
              <a:pPr/>
              <a:t>5</a:t>
            </a:fld>
            <a:r>
              <a:rPr lang="en-US" sz="1200" smtClean="0"/>
              <a:t>)</a:t>
            </a:r>
          </a:p>
        </p:txBody>
      </p:sp>
      <p:sp>
        <p:nvSpPr>
          <p:cNvPr id="91139" name="Rectangle 2"/>
          <p:cNvSpPr>
            <a:spLocks noGrp="1" noRot="1" noChangeAspect="1" noChangeArrowheads="1" noTextEdit="1"/>
          </p:cNvSpPr>
          <p:nvPr>
            <p:ph type="sldImg"/>
          </p:nvPr>
        </p:nvSpPr>
        <p:spPr>
          <a:xfrm>
            <a:off x="141288" y="1198563"/>
            <a:ext cx="2400300" cy="1800225"/>
          </a:xfrm>
          <a:ln/>
        </p:spPr>
      </p:sp>
      <p:sp>
        <p:nvSpPr>
          <p:cNvPr id="91140" name="Rectangle 3"/>
          <p:cNvSpPr>
            <a:spLocks noGrp="1" noChangeArrowheads="1"/>
          </p:cNvSpPr>
          <p:nvPr>
            <p:ph type="body" idx="1"/>
          </p:nvPr>
        </p:nvSpPr>
        <p:spPr>
          <a:xfrm>
            <a:off x="2857500" y="1233488"/>
            <a:ext cx="3654425" cy="7037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700" smtClean="0">
                <a:solidFill>
                  <a:schemeClr val="accent2"/>
                </a:solidFill>
                <a:sym typeface="Wingdings" pitchFamily="2" charset="2"/>
              </a:rPr>
              <a:t> 2 minutes</a:t>
            </a:r>
          </a:p>
          <a:p>
            <a:pPr eaLnBrk="1" hangingPunct="1"/>
            <a:r>
              <a:rPr lang="en-US" sz="2300" smtClean="0">
                <a:sym typeface="Wingdings" pitchFamily="2" charset="2"/>
              </a:rPr>
              <a:t></a:t>
            </a:r>
            <a:r>
              <a:rPr lang="en-US" sz="1300" smtClean="0">
                <a:sym typeface="Wingdings" pitchFamily="2" charset="2"/>
              </a:rPr>
              <a:t> </a:t>
            </a:r>
            <a:r>
              <a:rPr lang="en-US" sz="1300" smtClean="0"/>
              <a:t>To illustrate providers’ performance in asking about issues associated with risk assessment.</a:t>
            </a:r>
          </a:p>
          <a:p>
            <a:pPr eaLnBrk="1" hangingPunct="1"/>
            <a:r>
              <a:rPr lang="en-US" sz="2300" smtClean="0">
                <a:sym typeface="Wingdings" pitchFamily="2" charset="2"/>
              </a:rPr>
              <a:t></a:t>
            </a:r>
            <a:r>
              <a:rPr lang="en-US" smtClean="0">
                <a:sym typeface="Wingdings" pitchFamily="2" charset="2"/>
              </a:rPr>
              <a:t> </a:t>
            </a:r>
            <a:r>
              <a:rPr lang="en-US" smtClean="0"/>
              <a:t>In 1991, the United State Public Health Service (Healthy People 2000) established a goal that 75% of primary care clinicians provide HIV/STD prevention counseling and risk assessments to their patients.  This goal was re-emphasized in HP 2010.</a:t>
            </a:r>
          </a:p>
          <a:p>
            <a:pPr eaLnBrk="1" hangingPunct="1"/>
            <a:endParaRPr lang="en-US" sz="900" smtClean="0"/>
          </a:p>
          <a:p>
            <a:pPr eaLnBrk="1" hangingPunct="1"/>
            <a:r>
              <a:rPr lang="en-US" smtClean="0"/>
              <a:t>In a study by Metsch et al (11/2000-06/2001), HIV care providers in 4 major American cities (Atlanta, Baltimore, Los Angeles and Miami) reported they infrequently asked about condom use, HIV transmission risk or risk reduction.  </a:t>
            </a:r>
          </a:p>
          <a:p>
            <a:pPr eaLnBrk="1" hangingPunct="1"/>
            <a:r>
              <a:rPr lang="en-US" sz="2300" smtClean="0">
                <a:sym typeface="Wingdings" pitchFamily="2" charset="2"/>
              </a:rPr>
              <a:t></a:t>
            </a:r>
            <a:r>
              <a:rPr lang="en-US" smtClean="0">
                <a:sym typeface="Wingdings" pitchFamily="2" charset="2"/>
              </a:rPr>
              <a:t> </a:t>
            </a:r>
            <a:r>
              <a:rPr lang="en-US" smtClean="0"/>
              <a:t>Factors associated with increased counseling (Metsch 2004):</a:t>
            </a:r>
          </a:p>
          <a:p>
            <a:pPr marL="431800" lvl="1" eaLnBrk="1" hangingPunct="1">
              <a:spcBef>
                <a:spcPct val="20000"/>
              </a:spcBef>
              <a:buFontTx/>
              <a:buChar char="•"/>
            </a:pPr>
            <a:r>
              <a:rPr lang="en-US" smtClean="0"/>
              <a:t>Interacting with a newly diagnosed patient</a:t>
            </a:r>
            <a:endParaRPr lang="en-US" smtClean="0">
              <a:latin typeface="Times New Roman" pitchFamily="18" charset="0"/>
            </a:endParaRPr>
          </a:p>
          <a:p>
            <a:pPr marL="431800" lvl="1" eaLnBrk="1" hangingPunct="1">
              <a:spcBef>
                <a:spcPct val="20000"/>
              </a:spcBef>
              <a:buFontTx/>
              <a:buChar char="•"/>
            </a:pPr>
            <a:r>
              <a:rPr lang="en-US" smtClean="0"/>
              <a:t>Having sufficient time with patients</a:t>
            </a:r>
          </a:p>
          <a:p>
            <a:pPr marL="431800" lvl="1" eaLnBrk="1" hangingPunct="1">
              <a:spcBef>
                <a:spcPct val="20000"/>
              </a:spcBef>
              <a:buFontTx/>
              <a:buChar char="•"/>
            </a:pPr>
            <a:r>
              <a:rPr lang="en-US" smtClean="0"/>
              <a:t>Familiarity with treatment guidelines</a:t>
            </a:r>
          </a:p>
          <a:p>
            <a:pPr eaLnBrk="1" hangingPunct="1"/>
            <a:r>
              <a:rPr lang="en-US" sz="2300" smtClean="0">
                <a:sym typeface="Wingdings" pitchFamily="2" charset="2"/>
              </a:rPr>
              <a:t></a:t>
            </a:r>
            <a:r>
              <a:rPr lang="en-US" smtClean="0">
                <a:sym typeface="Wingdings" pitchFamily="2" charset="2"/>
              </a:rPr>
              <a:t> </a:t>
            </a:r>
            <a:r>
              <a:rPr lang="en-US" smtClean="0"/>
              <a:t>Factors associated with decreased counseling (Metsch 2004):</a:t>
            </a:r>
          </a:p>
          <a:p>
            <a:pPr marL="431800" lvl="1" eaLnBrk="1" hangingPunct="1">
              <a:spcBef>
                <a:spcPct val="20000"/>
              </a:spcBef>
              <a:buFontTx/>
              <a:buChar char="•"/>
            </a:pPr>
            <a:r>
              <a:rPr lang="en-US" smtClean="0"/>
              <a:t>Patients perceived as having mental health and/or substance abuse problems</a:t>
            </a:r>
          </a:p>
          <a:p>
            <a:pPr marL="431800" lvl="1" eaLnBrk="1" hangingPunct="1">
              <a:spcBef>
                <a:spcPct val="20000"/>
              </a:spcBef>
              <a:buFontTx/>
              <a:buChar char="•"/>
            </a:pPr>
            <a:r>
              <a:rPr lang="en-US" smtClean="0"/>
              <a:t>Having a disproportionate amount of male patients</a:t>
            </a:r>
          </a:p>
          <a:p>
            <a:pPr marL="431800" lvl="1" eaLnBrk="1" hangingPunct="1">
              <a:spcBef>
                <a:spcPct val="20000"/>
              </a:spcBef>
              <a:buFontTx/>
              <a:buChar char="•"/>
            </a:pPr>
            <a:r>
              <a:rPr lang="en-US" smtClean="0"/>
              <a:t>Medical care delivered by infectious disease specialists</a:t>
            </a:r>
          </a:p>
        </p:txBody>
      </p:sp>
      <p:sp>
        <p:nvSpPr>
          <p:cNvPr id="91141" name="Text Box 6"/>
          <p:cNvSpPr txBox="1">
            <a:spLocks noChangeArrowheads="1"/>
          </p:cNvSpPr>
          <p:nvPr/>
        </p:nvSpPr>
        <p:spPr bwMode="auto">
          <a:xfrm>
            <a:off x="142875" y="5514975"/>
            <a:ext cx="2457450" cy="324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24" tIns="45713" rIns="91424" bIns="45713">
            <a:spAutoFit/>
          </a:bodyPr>
          <a:lstStyle>
            <a:lvl1pPr>
              <a:tabLst>
                <a:tab pos="227013" algn="l"/>
                <a:tab pos="2170113" algn="l"/>
              </a:tabLst>
              <a:defRPr sz="2400">
                <a:solidFill>
                  <a:schemeClr val="tx1"/>
                </a:solidFill>
                <a:latin typeface="Arial" pitchFamily="34" charset="0"/>
                <a:ea typeface="ＭＳ Ｐゴシック" pitchFamily="34" charset="-128"/>
              </a:defRPr>
            </a:lvl1pPr>
            <a:lvl2pPr marL="742950" indent="-285750">
              <a:tabLst>
                <a:tab pos="227013" algn="l"/>
                <a:tab pos="2170113" algn="l"/>
              </a:tabLst>
              <a:defRPr sz="2400">
                <a:solidFill>
                  <a:schemeClr val="tx1"/>
                </a:solidFill>
                <a:latin typeface="Arial" pitchFamily="34" charset="0"/>
                <a:ea typeface="ＭＳ Ｐゴシック" pitchFamily="34" charset="-128"/>
              </a:defRPr>
            </a:lvl2pPr>
            <a:lvl3pPr marL="1143000" indent="-228600">
              <a:tabLst>
                <a:tab pos="227013" algn="l"/>
                <a:tab pos="2170113" algn="l"/>
              </a:tabLst>
              <a:defRPr sz="2400">
                <a:solidFill>
                  <a:schemeClr val="tx1"/>
                </a:solidFill>
                <a:latin typeface="Arial" pitchFamily="34" charset="0"/>
                <a:ea typeface="ＭＳ Ｐゴシック" pitchFamily="34" charset="-128"/>
              </a:defRPr>
            </a:lvl3pPr>
            <a:lvl4pPr marL="1600200" indent="-228600">
              <a:tabLst>
                <a:tab pos="227013" algn="l"/>
                <a:tab pos="2170113" algn="l"/>
              </a:tabLst>
              <a:defRPr sz="2400">
                <a:solidFill>
                  <a:schemeClr val="tx1"/>
                </a:solidFill>
                <a:latin typeface="Arial" pitchFamily="34" charset="0"/>
                <a:ea typeface="ＭＳ Ｐゴシック" pitchFamily="34" charset="-128"/>
              </a:defRPr>
            </a:lvl4pPr>
            <a:lvl5pPr marL="2057400" indent="-228600">
              <a:tabLst>
                <a:tab pos="227013" algn="l"/>
                <a:tab pos="21701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9pPr>
          </a:lstStyle>
          <a:p>
            <a:pPr>
              <a:spcBef>
                <a:spcPct val="50000"/>
              </a:spcBef>
            </a:pPr>
            <a:r>
              <a:rPr lang="en-US" sz="1400">
                <a:sym typeface="Wingdings" pitchFamily="2" charset="2"/>
              </a:rPr>
              <a:t> </a:t>
            </a:r>
            <a:r>
              <a:rPr lang="en-US" sz="900"/>
              <a:t>Metsch LR, Pereyra M, del Rio C, et al.  Delivery of HIV Prevention Counseling by Physicians at HIV Medical Care Settings in 4 US Cities.  </a:t>
            </a:r>
            <a:r>
              <a:rPr lang="en-US" sz="900" i="1"/>
              <a:t>AmJPublicHealth.  </a:t>
            </a:r>
            <a:r>
              <a:rPr lang="en-US" sz="900"/>
              <a:t>2004;94:1186-92.</a:t>
            </a:r>
            <a:endParaRPr lang="en-US" sz="900">
              <a:sym typeface="Wingdings" pitchFamily="2" charset="2"/>
            </a:endParaRPr>
          </a:p>
          <a:p>
            <a:pPr>
              <a:spcBef>
                <a:spcPct val="50000"/>
              </a:spcBef>
            </a:pPr>
            <a:r>
              <a:rPr lang="en-US" sz="1400">
                <a:sym typeface="Wingdings" pitchFamily="2" charset="2"/>
              </a:rPr>
              <a:t></a:t>
            </a:r>
            <a:r>
              <a:rPr lang="en-US" sz="1100" u="sng">
                <a:sym typeface="Wingdings" pitchFamily="2" charset="2"/>
              </a:rPr>
              <a:t>								</a:t>
            </a:r>
            <a:endParaRPr lang="en-US" sz="1400">
              <a:sym typeface="Wingdings" pitchFamily="2" charset="2"/>
            </a:endParaRPr>
          </a:p>
          <a:p>
            <a:pPr>
              <a:spcBef>
                <a:spcPct val="50000"/>
              </a:spcBef>
            </a:pPr>
            <a:r>
              <a:rPr lang="en-US" sz="1400">
                <a:sym typeface="Wingdings" pitchFamily="2" charset="2"/>
              </a:rPr>
              <a:t></a:t>
            </a:r>
            <a:r>
              <a:rPr lang="en-US" sz="1100" u="sng">
                <a:sym typeface="Wingdings" pitchFamily="2" charset="2"/>
              </a:rPr>
              <a:t>								</a:t>
            </a:r>
          </a:p>
          <a:p>
            <a:pPr>
              <a:spcBef>
                <a:spcPct val="50000"/>
              </a:spcBef>
            </a:pPr>
            <a:r>
              <a:rPr lang="en-US" sz="1400">
                <a:sym typeface="Wingdings" pitchFamily="2" charset="2"/>
              </a:rPr>
              <a:t></a:t>
            </a:r>
            <a:r>
              <a:rPr lang="en-US" sz="1100" u="sng">
                <a:sym typeface="Wingdings" pitchFamily="2" charset="2"/>
              </a:rPr>
              <a:t>						</a:t>
            </a:r>
            <a:endParaRPr lang="en-US" sz="300" u="sng">
              <a:sym typeface="Wingdings" pitchFamily="2" charset="2"/>
            </a:endParaRPr>
          </a:p>
        </p:txBody>
      </p:sp>
    </p:spTree>
    <p:extLst>
      <p:ext uri="{BB962C8B-B14F-4D97-AF65-F5344CB8AC3E}">
        <p14:creationId xmlns:p14="http://schemas.microsoft.com/office/powerpoint/2010/main" val="210652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a:noFill/>
          <a:ln/>
        </p:spPr>
        <p:txBody>
          <a:bodyPr/>
          <a:lstStyle/>
          <a:p>
            <a:r>
              <a:rPr lang="en-US" dirty="0" smtClean="0"/>
              <a:t>This all must take place with attention to stigma, homophobia, and poverty.</a:t>
            </a:r>
            <a:r>
              <a:rPr lang="en-US" baseline="0" dirty="0" smtClean="0"/>
              <a:t>  </a:t>
            </a:r>
          </a:p>
          <a:p>
            <a:endParaRPr lang="en-US" baseline="0" dirty="0" smtClean="0"/>
          </a:p>
          <a:p>
            <a:r>
              <a:rPr lang="en-US" baseline="0" dirty="0" smtClean="0"/>
              <a:t>A trial (HPTN 065) is currently underway as a proof-of-concept study for this integrated approach to HIV prevention.  </a:t>
            </a:r>
            <a:endParaRPr lang="en-US" dirty="0" smtClean="0"/>
          </a:p>
        </p:txBody>
      </p:sp>
    </p:spTree>
    <p:extLst>
      <p:ext uri="{BB962C8B-B14F-4D97-AF65-F5344CB8AC3E}">
        <p14:creationId xmlns:p14="http://schemas.microsoft.com/office/powerpoint/2010/main" val="158762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pPr>
                <a:defRPr/>
              </a:pPr>
              <a:t>40</a:t>
            </a:fld>
            <a:endParaRPr lang="en-US" dirty="0"/>
          </a:p>
        </p:txBody>
      </p:sp>
    </p:spTree>
    <p:extLst>
      <p:ext uri="{BB962C8B-B14F-4D97-AF65-F5344CB8AC3E}">
        <p14:creationId xmlns:p14="http://schemas.microsoft.com/office/powerpoint/2010/main" val="265808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a:noFill/>
          <a:ln/>
        </p:spPr>
        <p:txBody>
          <a:bodyPr/>
          <a:lstStyle/>
          <a:p>
            <a:r>
              <a:rPr lang="en-US" dirty="0" smtClean="0"/>
              <a:t>This all must take place with attention to stigma, homophobia, and poverty.</a:t>
            </a:r>
            <a:r>
              <a:rPr lang="en-US" baseline="0" dirty="0" smtClean="0"/>
              <a:t>  </a:t>
            </a:r>
          </a:p>
          <a:p>
            <a:endParaRPr lang="en-US" baseline="0" dirty="0" smtClean="0"/>
          </a:p>
          <a:p>
            <a:r>
              <a:rPr lang="en-US" baseline="0" dirty="0" smtClean="0"/>
              <a:t>A trial (HPTN 065) is currently underway as a proof-of-concept study for this integrated approach to HIV prevention.  </a:t>
            </a:r>
            <a:endParaRPr lang="en-US" dirty="0" smtClean="0"/>
          </a:p>
        </p:txBody>
      </p:sp>
    </p:spTree>
    <p:extLst>
      <p:ext uri="{BB962C8B-B14F-4D97-AF65-F5344CB8AC3E}">
        <p14:creationId xmlns:p14="http://schemas.microsoft.com/office/powerpoint/2010/main" val="1587623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Fem-</a:t>
            </a:r>
            <a:r>
              <a:rPr lang="en-US" dirty="0" err="1" smtClean="0"/>
              <a:t>PrEP</a:t>
            </a:r>
            <a:r>
              <a:rPr lang="en-US" dirty="0" smtClean="0"/>
              <a:t>: In </a:t>
            </a:r>
            <a:r>
              <a:rPr lang="en-US" dirty="0" err="1" smtClean="0"/>
              <a:t>seroconverters</a:t>
            </a:r>
            <a:r>
              <a:rPr lang="en-US" dirty="0" smtClean="0"/>
              <a:t>:</a:t>
            </a:r>
            <a:r>
              <a:rPr lang="en-US" baseline="0" dirty="0" smtClean="0"/>
              <a:t> 26% had drug detected at beginning of </a:t>
            </a:r>
            <a:r>
              <a:rPr lang="en-US" baseline="0" dirty="0" err="1" smtClean="0"/>
              <a:t>infxn</a:t>
            </a:r>
            <a:r>
              <a:rPr lang="en-US" baseline="0" dirty="0" smtClean="0"/>
              <a:t> window, 21% at end, 15% at both; In non-</a:t>
            </a:r>
            <a:r>
              <a:rPr lang="en-US" baseline="0" dirty="0" err="1" smtClean="0"/>
              <a:t>seroconverters</a:t>
            </a:r>
            <a:r>
              <a:rPr lang="en-US" baseline="0" dirty="0" smtClean="0"/>
              <a:t>: 25% at beginning, 37% at end, 24% at both  (in comparison to 80% in non-</a:t>
            </a:r>
            <a:r>
              <a:rPr lang="en-US" baseline="0" dirty="0" err="1" smtClean="0"/>
              <a:t>seroconverters</a:t>
            </a:r>
            <a:r>
              <a:rPr lang="en-US" baseline="0" dirty="0" smtClean="0"/>
              <a:t> in TDF2 and partners </a:t>
            </a:r>
            <a:r>
              <a:rPr lang="en-US" baseline="0" dirty="0" err="1" smtClean="0"/>
              <a:t>PrEP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5BA0306-AEAE-49E1-8466-7665C88442B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454958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w="12700">
            <a:miter lim="800000"/>
            <a:headEnd type="none" w="sm" len="sm"/>
            <a:tailEnd type="none" w="sm" len="sm"/>
          </a:ln>
        </p:spPr>
        <p:txBody>
          <a:bodyPr wrap="square" numCol="1" anchorCtr="0" compatLnSpc="1">
            <a:prstTxWarp prst="textNoShape">
              <a:avLst/>
            </a:prstTxWarp>
          </a:bodyPr>
          <a:lstStyle/>
          <a:p>
            <a:pPr eaLnBrk="0" hangingPunct="0"/>
            <a:fld id="{278E27B1-6FAB-41C7-A15E-EA28C4AD8BDC}" type="slidenum">
              <a:rPr lang="en-US" smtClean="0">
                <a:solidFill>
                  <a:srgbClr val="000000"/>
                </a:solidFill>
              </a:rPr>
              <a:pPr eaLnBrk="0" hangingPunct="0"/>
              <a:t>47</a:t>
            </a:fld>
            <a:endParaRPr lang="en-US" smtClean="0">
              <a:solidFill>
                <a:srgbClr val="000000"/>
              </a:solidFill>
            </a:endParaRPr>
          </a:p>
        </p:txBody>
      </p:sp>
      <p:sp>
        <p:nvSpPr>
          <p:cNvPr id="56323" name="Rectangle 2"/>
          <p:cNvSpPr>
            <a:spLocks noGrp="1" noRot="1" noChangeAspect="1" noChangeArrowheads="1" noTextEdit="1"/>
          </p:cNvSpPr>
          <p:nvPr>
            <p:ph type="sldImg"/>
          </p:nvPr>
        </p:nvSpPr>
        <p:spPr bwMode="auto">
          <a:xfrm>
            <a:off x="1162050" y="698500"/>
            <a:ext cx="4535488" cy="3403600"/>
          </a:xfrm>
          <a:noFill/>
          <a:ln>
            <a:solidFill>
              <a:srgbClr val="000000"/>
            </a:solidFill>
            <a:miter lim="800000"/>
            <a:headEnd/>
            <a:tailEnd/>
          </a:ln>
        </p:spPr>
      </p:sp>
      <p:sp>
        <p:nvSpPr>
          <p:cNvPr id="56324" name="Rectangle 3"/>
          <p:cNvSpPr>
            <a:spLocks noGrp="1" noChangeArrowheads="1"/>
          </p:cNvSpPr>
          <p:nvPr>
            <p:ph type="body" idx="1"/>
          </p:nvPr>
        </p:nvSpPr>
        <p:spPr bwMode="auto">
          <a:xfrm>
            <a:off x="912813" y="4343401"/>
            <a:ext cx="5032375" cy="4113213"/>
          </a:xfrm>
          <a:noFill/>
        </p:spPr>
        <p:txBody>
          <a:bodyPr wrap="square" lIns="91277" tIns="45637" rIns="91277" bIns="45637" numCol="1" anchor="t" anchorCtr="0" compatLnSpc="1">
            <a:prstTxWarp prst="textNoShape">
              <a:avLst/>
            </a:prstTxWarp>
          </a:bodyPr>
          <a:lstStyle/>
          <a:p>
            <a:pPr eaLnBrk="1" hangingPunct="1">
              <a:spcBef>
                <a:spcPct val="0"/>
              </a:spcBef>
            </a:pPr>
            <a:r>
              <a:rPr lang="en-US" dirty="0" smtClean="0">
                <a:latin typeface="Times New Roman" pitchFamily="18" charset="0"/>
                <a:ea typeface="ＭＳ Ｐゴシック" pitchFamily="34" charset="-128"/>
              </a:rPr>
              <a:t>CDC has issued and updated guidelines since the FDA approval of TDF-FTC for HIV prevention. </a:t>
            </a:r>
          </a:p>
        </p:txBody>
      </p:sp>
    </p:spTree>
    <p:extLst>
      <p:ext uri="{BB962C8B-B14F-4D97-AF65-F5344CB8AC3E}">
        <p14:creationId xmlns:p14="http://schemas.microsoft.com/office/powerpoint/2010/main" val="1479571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Fenway Institute</a:t>
            </a:r>
            <a:r>
              <a:rPr lang="en-US" baseline="0" dirty="0" smtClean="0"/>
              <a:t> has recently created two documents, one for clinicians and one for patients, which focus on </a:t>
            </a:r>
            <a:r>
              <a:rPr lang="en-US" baseline="0" dirty="0" err="1" smtClean="0"/>
              <a:t>PrEP.</a:t>
            </a:r>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1511931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D1AD42-4718-461D-9E0A-1059520273A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604082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dirty="0" smtClean="0"/>
          </a:p>
        </p:txBody>
      </p:sp>
      <p:sp>
        <p:nvSpPr>
          <p:cNvPr id="152580" name="Slide Number Placeholder 3"/>
          <p:cNvSpPr>
            <a:spLocks noGrp="1"/>
          </p:cNvSpPr>
          <p:nvPr>
            <p:ph type="sldNum" sz="quarter" idx="5"/>
          </p:nvPr>
        </p:nvSpPr>
        <p:spPr>
          <a:noFill/>
        </p:spPr>
        <p:txBody>
          <a:bodyPr/>
          <a:lstStyle/>
          <a:p>
            <a:fld id="{0A3667E9-E77B-45F7-A26C-EE9A84EFA830}" type="slidenum">
              <a:rPr lang="en-US" smtClean="0">
                <a:solidFill>
                  <a:prstClr val="black"/>
                </a:solidFill>
              </a:rPr>
              <a:pPr/>
              <a:t>53</a:t>
            </a:fld>
            <a:endParaRPr lang="en-US" dirty="0" smtClean="0">
              <a:solidFill>
                <a:prstClr val="black"/>
              </a:solidFill>
            </a:endParaRPr>
          </a:p>
        </p:txBody>
      </p:sp>
    </p:spTree>
    <p:extLst>
      <p:ext uri="{BB962C8B-B14F-4D97-AF65-F5344CB8AC3E}">
        <p14:creationId xmlns:p14="http://schemas.microsoft.com/office/powerpoint/2010/main" val="388732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1"/>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smtClean="0"/>
              <a:t>Module 1 (Slide </a:t>
            </a:r>
            <a:fld id="{3851FE99-8952-4BD3-B001-9B0BC71B2CE2}" type="slidenum">
              <a:rPr lang="en-US" sz="1200" smtClean="0"/>
              <a:pPr/>
              <a:t>6</a:t>
            </a:fld>
            <a:r>
              <a:rPr lang="en-US" sz="1200" smtClean="0"/>
              <a:t>)</a:t>
            </a: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2743200" y="1143000"/>
            <a:ext cx="3962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sz="1700" smtClean="0">
                <a:solidFill>
                  <a:schemeClr val="accent2"/>
                </a:solidFill>
                <a:sym typeface="Wingdings" pitchFamily="2" charset="2"/>
              </a:rPr>
              <a:t> 30 seconds</a:t>
            </a:r>
            <a:r>
              <a:rPr lang="en-US" sz="1700" smtClean="0">
                <a:sym typeface="Wingdings" pitchFamily="2" charset="2"/>
              </a:rPr>
              <a:t> </a:t>
            </a:r>
          </a:p>
          <a:p>
            <a:pPr marL="215900" indent="-215900" eaLnBrk="1" hangingPunct="1"/>
            <a:r>
              <a:rPr lang="en-US" sz="1900" smtClean="0">
                <a:sym typeface="Wingdings" pitchFamily="2" charset="2"/>
              </a:rPr>
              <a:t></a:t>
            </a:r>
            <a:r>
              <a:rPr lang="en-US" smtClean="0">
                <a:sym typeface="Wingdings" pitchFamily="2" charset="2"/>
              </a:rPr>
              <a:t> This is a quote from “The Hidden Epidemic” suggeSTDng the difficult of engaging in discussions about sexual behavior.  Effective dialogue requires a high degree of comfort and experience</a:t>
            </a:r>
          </a:p>
          <a:p>
            <a:pPr marL="215900" indent="-215900" eaLnBrk="1" hangingPunct="1"/>
            <a:endParaRPr lang="en-US" sz="600" smtClean="0">
              <a:sym typeface="Wingdings" pitchFamily="2" charset="2"/>
            </a:endParaRPr>
          </a:p>
          <a:p>
            <a:pPr marL="215900" indent="-215900" eaLnBrk="1" hangingPunct="1"/>
            <a:r>
              <a:rPr lang="en-US" sz="400" smtClean="0">
                <a:solidFill>
                  <a:schemeClr val="bg1"/>
                </a:solidFill>
                <a:sym typeface="Wingdings" pitchFamily="2" charset="2"/>
              </a:rPr>
              <a:t>Transition:</a:t>
            </a:r>
            <a:r>
              <a:rPr lang="en-US" sz="1500" smtClean="0">
                <a:sym typeface="Wingdings" pitchFamily="2" charset="2"/>
              </a:rPr>
              <a:t>   </a:t>
            </a:r>
            <a:r>
              <a:rPr lang="en-US" smtClean="0">
                <a:sym typeface="Wingdings" pitchFamily="2" charset="2"/>
              </a:rPr>
              <a:t>“</a:t>
            </a:r>
            <a:r>
              <a:rPr lang="en-US" smtClean="0"/>
              <a:t>Yet even when providers do ask about sexual behavior, often they do not document risk factors that patients report.”</a:t>
            </a:r>
            <a:endParaRPr lang="en-US" b="1" smtClean="0"/>
          </a:p>
        </p:txBody>
      </p:sp>
      <p:sp>
        <p:nvSpPr>
          <p:cNvPr id="92165" name="Text Box 6"/>
          <p:cNvSpPr txBox="1">
            <a:spLocks noChangeArrowheads="1"/>
          </p:cNvSpPr>
          <p:nvPr/>
        </p:nvSpPr>
        <p:spPr bwMode="auto">
          <a:xfrm>
            <a:off x="142875" y="5514975"/>
            <a:ext cx="2457450" cy="250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24" tIns="45713" rIns="91424" bIns="45713">
            <a:spAutoFit/>
          </a:bodyPr>
          <a:lstStyle>
            <a:lvl1pPr>
              <a:tabLst>
                <a:tab pos="227013" algn="l"/>
                <a:tab pos="2170113" algn="l"/>
              </a:tabLst>
              <a:defRPr sz="2400">
                <a:solidFill>
                  <a:schemeClr val="tx1"/>
                </a:solidFill>
                <a:latin typeface="Arial" pitchFamily="34" charset="0"/>
                <a:ea typeface="ＭＳ Ｐゴシック" pitchFamily="34" charset="-128"/>
              </a:defRPr>
            </a:lvl1pPr>
            <a:lvl2pPr marL="742950" indent="-285750">
              <a:tabLst>
                <a:tab pos="227013" algn="l"/>
                <a:tab pos="2170113" algn="l"/>
              </a:tabLst>
              <a:defRPr sz="2400">
                <a:solidFill>
                  <a:schemeClr val="tx1"/>
                </a:solidFill>
                <a:latin typeface="Arial" pitchFamily="34" charset="0"/>
                <a:ea typeface="ＭＳ Ｐゴシック" pitchFamily="34" charset="-128"/>
              </a:defRPr>
            </a:lvl2pPr>
            <a:lvl3pPr marL="1143000" indent="-228600">
              <a:tabLst>
                <a:tab pos="227013" algn="l"/>
                <a:tab pos="2170113" algn="l"/>
              </a:tabLst>
              <a:defRPr sz="2400">
                <a:solidFill>
                  <a:schemeClr val="tx1"/>
                </a:solidFill>
                <a:latin typeface="Arial" pitchFamily="34" charset="0"/>
                <a:ea typeface="ＭＳ Ｐゴシック" pitchFamily="34" charset="-128"/>
              </a:defRPr>
            </a:lvl3pPr>
            <a:lvl4pPr marL="1600200" indent="-228600">
              <a:tabLst>
                <a:tab pos="227013" algn="l"/>
                <a:tab pos="2170113" algn="l"/>
              </a:tabLst>
              <a:defRPr sz="2400">
                <a:solidFill>
                  <a:schemeClr val="tx1"/>
                </a:solidFill>
                <a:latin typeface="Arial" pitchFamily="34" charset="0"/>
                <a:ea typeface="ＭＳ Ｐゴシック" pitchFamily="34" charset="-128"/>
              </a:defRPr>
            </a:lvl4pPr>
            <a:lvl5pPr marL="2057400" indent="-228600">
              <a:tabLst>
                <a:tab pos="227013" algn="l"/>
                <a:tab pos="21701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27013" algn="l"/>
                <a:tab pos="2170113" algn="l"/>
              </a:tabLst>
              <a:defRPr sz="2400">
                <a:solidFill>
                  <a:schemeClr val="tx1"/>
                </a:solidFill>
                <a:latin typeface="Arial" pitchFamily="34" charset="0"/>
                <a:ea typeface="ＭＳ Ｐゴシック" pitchFamily="34" charset="-128"/>
              </a:defRPr>
            </a:lvl9pPr>
          </a:lstStyle>
          <a:p>
            <a:pPr>
              <a:spcBef>
                <a:spcPct val="50000"/>
              </a:spcBef>
            </a:pPr>
            <a:r>
              <a:rPr lang="en-US" sz="1400">
                <a:sym typeface="Wingdings" pitchFamily="2" charset="2"/>
              </a:rPr>
              <a:t> </a:t>
            </a:r>
            <a:r>
              <a:rPr lang="en-US" sz="900"/>
              <a:t>Elford J, Bolding G, Maguire M, Sherr L. Do gay men discuss HIV risk reduction with their GP? </a:t>
            </a:r>
            <a:r>
              <a:rPr lang="en-US" sz="900" i="1"/>
              <a:t>AIDS Care</a:t>
            </a:r>
            <a:r>
              <a:rPr lang="en-US" sz="900"/>
              <a:t>. 2001;12:287-290.</a:t>
            </a:r>
            <a:endParaRPr lang="en-US" sz="900">
              <a:sym typeface="Wingdings" pitchFamily="2" charset="2"/>
            </a:endParaRPr>
          </a:p>
          <a:p>
            <a:pPr>
              <a:spcBef>
                <a:spcPct val="50000"/>
              </a:spcBef>
            </a:pPr>
            <a:r>
              <a:rPr lang="en-US" sz="1400">
                <a:sym typeface="Wingdings" pitchFamily="2" charset="2"/>
              </a:rPr>
              <a:t></a:t>
            </a:r>
            <a:r>
              <a:rPr lang="en-US" sz="1100" u="sng">
                <a:sym typeface="Wingdings" pitchFamily="2" charset="2"/>
              </a:rPr>
              <a:t>	</a:t>
            </a:r>
            <a:r>
              <a:rPr lang="en-US" sz="1100">
                <a:sym typeface="Wingdings" pitchFamily="2" charset="2"/>
              </a:rPr>
              <a:t> </a:t>
            </a:r>
            <a:r>
              <a:rPr lang="en-US" sz="900">
                <a:sym typeface="Wingdings" pitchFamily="2" charset="2"/>
              </a:rPr>
              <a:t>Eng TR, Butler WT eds.  The Hidden Epidemic:  Confronting Sexually Transmitted Diseases.  Committee on Prevention and Control of Sexually Transmitted Diseases.  InSTDtute of Medicine.  National Academy Press, Washington, DC 1997	</a:t>
            </a:r>
          </a:p>
          <a:p>
            <a:pPr>
              <a:spcBef>
                <a:spcPct val="50000"/>
              </a:spcBef>
            </a:pPr>
            <a:r>
              <a:rPr lang="en-US" sz="1400">
                <a:sym typeface="Wingdings" pitchFamily="2" charset="2"/>
              </a:rPr>
              <a:t></a:t>
            </a:r>
            <a:r>
              <a:rPr lang="en-US" sz="1100" u="sng">
                <a:sym typeface="Wingdings" pitchFamily="2" charset="2"/>
              </a:rPr>
              <a:t>								</a:t>
            </a:r>
          </a:p>
          <a:p>
            <a:pPr>
              <a:spcBef>
                <a:spcPct val="50000"/>
              </a:spcBef>
            </a:pPr>
            <a:endParaRPr lang="en-US" sz="300" u="sng">
              <a:sym typeface="Wingdings" pitchFamily="2" charset="2"/>
            </a:endParaRPr>
          </a:p>
        </p:txBody>
      </p:sp>
      <p:pic>
        <p:nvPicPr>
          <p:cNvPr id="92166" name="Picture 7" descr="MCIN00634_0000%5b1%5d"/>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832100" y="2473325"/>
            <a:ext cx="30638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70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68DC21-750A-44A7-B1DA-7253FD7518D9}" type="slidenum">
              <a:rPr lang="en-US" smtClean="0"/>
              <a:pPr>
                <a:defRPr/>
              </a:pPr>
              <a:t>7</a:t>
            </a:fld>
            <a:endParaRPr lang="en-US" dirty="0"/>
          </a:p>
        </p:txBody>
      </p:sp>
    </p:spTree>
    <p:extLst>
      <p:ext uri="{BB962C8B-B14F-4D97-AF65-F5344CB8AC3E}">
        <p14:creationId xmlns:p14="http://schemas.microsoft.com/office/powerpoint/2010/main" val="108467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317980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1"/>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7124" indent="-287355">
              <a:defRPr sz="2400">
                <a:solidFill>
                  <a:schemeClr val="tx1"/>
                </a:solidFill>
                <a:latin typeface="Arial" pitchFamily="34" charset="0"/>
                <a:ea typeface="ＭＳ Ｐゴシック" pitchFamily="34" charset="-128"/>
              </a:defRPr>
            </a:lvl2pPr>
            <a:lvl3pPr marL="1149422" indent="-229884">
              <a:defRPr sz="2400">
                <a:solidFill>
                  <a:schemeClr val="tx1"/>
                </a:solidFill>
                <a:latin typeface="Arial" pitchFamily="34" charset="0"/>
                <a:ea typeface="ＭＳ Ｐゴシック" pitchFamily="34" charset="-128"/>
              </a:defRPr>
            </a:lvl3pPr>
            <a:lvl4pPr marL="1609191" indent="-229884">
              <a:defRPr sz="2400">
                <a:solidFill>
                  <a:schemeClr val="tx1"/>
                </a:solidFill>
                <a:latin typeface="Arial" pitchFamily="34" charset="0"/>
                <a:ea typeface="ＭＳ Ｐゴシック" pitchFamily="34" charset="-128"/>
              </a:defRPr>
            </a:lvl4pPr>
            <a:lvl5pPr marL="2068961" indent="-229884">
              <a:defRPr sz="2400">
                <a:solidFill>
                  <a:schemeClr val="tx1"/>
                </a:solidFill>
                <a:latin typeface="Arial" pitchFamily="34" charset="0"/>
                <a:ea typeface="ＭＳ Ｐゴシック" pitchFamily="34" charset="-128"/>
              </a:defRPr>
            </a:lvl5pPr>
            <a:lvl6pPr marL="2528730" indent="-22988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88499" indent="-22988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48268" indent="-22988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08037" indent="-22988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a:solidFill>
                  <a:prstClr val="black"/>
                </a:solidFill>
              </a:rPr>
              <a:t>Module 1 (Slide </a:t>
            </a:r>
            <a:fld id="{879764A3-7ACC-4CCB-AA09-908F54A8A7F5}" type="slidenum">
              <a:rPr lang="en-US" sz="1200">
                <a:solidFill>
                  <a:prstClr val="black"/>
                </a:solidFill>
              </a:rPr>
              <a:pPr/>
              <a:t>11</a:t>
            </a:fld>
            <a:r>
              <a:rPr lang="en-US" sz="1200">
                <a:solidFill>
                  <a:prstClr val="black"/>
                </a:solidFill>
              </a:rPr>
              <a:t>)</a:t>
            </a:r>
          </a:p>
        </p:txBody>
      </p:sp>
      <p:sp>
        <p:nvSpPr>
          <p:cNvPr id="91139" name="Rectangle 2"/>
          <p:cNvSpPr>
            <a:spLocks noGrp="1" noRot="1" noChangeAspect="1" noChangeArrowheads="1" noTextEdit="1"/>
          </p:cNvSpPr>
          <p:nvPr>
            <p:ph type="sldImg"/>
          </p:nvPr>
        </p:nvSpPr>
        <p:spPr>
          <a:xfrm>
            <a:off x="2227263" y="942975"/>
            <a:ext cx="2401887" cy="1800225"/>
          </a:xfrm>
          <a:ln/>
        </p:spPr>
      </p:sp>
      <p:sp>
        <p:nvSpPr>
          <p:cNvPr id="91140" name="Rectangle 3"/>
          <p:cNvSpPr>
            <a:spLocks noGrp="1" noChangeArrowheads="1"/>
          </p:cNvSpPr>
          <p:nvPr>
            <p:ph type="body" idx="1"/>
          </p:nvPr>
        </p:nvSpPr>
        <p:spPr>
          <a:xfrm>
            <a:off x="357189" y="3410857"/>
            <a:ext cx="6154738" cy="4860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6287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1"/>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7073" indent="-287335" eaLnBrk="0" hangingPunct="0">
              <a:defRPr sz="2400">
                <a:solidFill>
                  <a:schemeClr val="tx1"/>
                </a:solidFill>
                <a:latin typeface="Arial" pitchFamily="34" charset="0"/>
                <a:ea typeface="ＭＳ Ｐゴシック" pitchFamily="34" charset="-128"/>
              </a:defRPr>
            </a:lvl2pPr>
            <a:lvl3pPr marL="1149343" indent="-229868" eaLnBrk="0" hangingPunct="0">
              <a:defRPr sz="2400">
                <a:solidFill>
                  <a:schemeClr val="tx1"/>
                </a:solidFill>
                <a:latin typeface="Arial" pitchFamily="34" charset="0"/>
                <a:ea typeface="ＭＳ Ｐゴシック" pitchFamily="34" charset="-128"/>
              </a:defRPr>
            </a:lvl3pPr>
            <a:lvl4pPr marL="1609079" indent="-229868" eaLnBrk="0" hangingPunct="0">
              <a:defRPr sz="2400">
                <a:solidFill>
                  <a:schemeClr val="tx1"/>
                </a:solidFill>
                <a:latin typeface="Arial" pitchFamily="34" charset="0"/>
                <a:ea typeface="ＭＳ Ｐゴシック" pitchFamily="34" charset="-128"/>
              </a:defRPr>
            </a:lvl4pPr>
            <a:lvl5pPr marL="2068816" indent="-229868" eaLnBrk="0" hangingPunct="0">
              <a:defRPr sz="2400">
                <a:solidFill>
                  <a:schemeClr val="tx1"/>
                </a:solidFill>
                <a:latin typeface="Arial" pitchFamily="34" charset="0"/>
                <a:ea typeface="ＭＳ Ｐゴシック" pitchFamily="34" charset="-128"/>
              </a:defRPr>
            </a:lvl5pPr>
            <a:lvl6pPr marL="2528553" indent="-22986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88290" indent="-22986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48028" indent="-22986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07764" indent="-22986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100" dirty="0">
                <a:solidFill>
                  <a:prstClr val="black"/>
                </a:solidFill>
              </a:rPr>
              <a:t>Module 1 (Slide </a:t>
            </a:r>
            <a:fld id="{C82A5721-9934-4A23-A9A4-F81AB7F0F424}" type="slidenum">
              <a:rPr lang="en-US" sz="1100">
                <a:solidFill>
                  <a:prstClr val="black"/>
                </a:solidFill>
              </a:rPr>
              <a:pPr/>
              <a:t>12</a:t>
            </a:fld>
            <a:r>
              <a:rPr lang="en-US" sz="1100" dirty="0">
                <a:solidFill>
                  <a:prstClr val="black"/>
                </a:solidFill>
              </a:rPr>
              <a:t>)</a:t>
            </a: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71438" y="4717143"/>
            <a:ext cx="6634163" cy="41982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098" indent="-217098"/>
            <a:endParaRPr lang="en-US" b="1" dirty="0" smtClean="0"/>
          </a:p>
        </p:txBody>
      </p:sp>
      <p:pic>
        <p:nvPicPr>
          <p:cNvPr id="94214" name="Picture 7" descr="MCIN00634_0000%5b1%5d"/>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832100" y="2473325"/>
            <a:ext cx="30638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775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04" name="Slide Number Placeholder 3"/>
          <p:cNvSpPr txBox="1">
            <a:spLocks noGrp="1"/>
          </p:cNvSpPr>
          <p:nvPr/>
        </p:nvSpPr>
        <p:spPr bwMode="auto">
          <a:xfrm>
            <a:off x="3884613" y="8684927"/>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8" tIns="45973" rIns="91948" bIns="45973"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AC36AE59-531B-4417-980C-2A4CD1782F65}" type="slidenum">
              <a:rPr lang="en-US" altLang="en-US" sz="1100">
                <a:solidFill>
                  <a:srgbClr val="000000"/>
                </a:solidFill>
                <a:latin typeface="Arial" charset="0"/>
              </a:rPr>
              <a:pPr algn="r">
                <a:spcBef>
                  <a:spcPct val="0"/>
                </a:spcBef>
              </a:pPr>
              <a:t>14</a:t>
            </a:fld>
            <a:endParaRPr lang="en-US" altLang="en-US" sz="1100">
              <a:solidFill>
                <a:srgbClr val="000000"/>
              </a:solidFill>
              <a:latin typeface="Arial" charset="0"/>
            </a:endParaRPr>
          </a:p>
        </p:txBody>
      </p:sp>
    </p:spTree>
    <p:extLst>
      <p:ext uri="{BB962C8B-B14F-4D97-AF65-F5344CB8AC3E}">
        <p14:creationId xmlns:p14="http://schemas.microsoft.com/office/powerpoint/2010/main" val="36581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771691D-04C1-4412-BB91-A3593EB06E57}" type="slidenum">
              <a:rPr lang="en-US" altLang="en-US">
                <a:solidFill>
                  <a:srgbClr val="000000"/>
                </a:solidFill>
                <a:latin typeface="CopprplGoth Bd BT" pitchFamily="34" charset="0"/>
              </a:rPr>
              <a:pPr>
                <a:spcBef>
                  <a:spcPct val="0"/>
                </a:spcBef>
              </a:pPr>
              <a:t>15</a:t>
            </a:fld>
            <a:endParaRPr lang="en-US" altLang="en-US">
              <a:solidFill>
                <a:srgbClr val="000000"/>
              </a:solidFill>
              <a:latin typeface="CopprplGoth Bd BT" pitchFamily="34" charset="0"/>
            </a:endParaRPr>
          </a:p>
        </p:txBody>
      </p:sp>
    </p:spTree>
    <p:extLst>
      <p:ext uri="{BB962C8B-B14F-4D97-AF65-F5344CB8AC3E}">
        <p14:creationId xmlns:p14="http://schemas.microsoft.com/office/powerpoint/2010/main" val="3772241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342901"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1944510" y="584200"/>
            <a:ext cx="5254977" cy="965200"/>
          </a:xfrm>
          <a:prstGeom prst="rect">
            <a:avLst/>
          </a:prstGeom>
          <a:noFill/>
          <a:ln w="9525">
            <a:noFill/>
            <a:miter lim="800000"/>
            <a:headEnd/>
            <a:tailEnd/>
          </a:ln>
        </p:spPr>
      </p:pic>
      <p:pic>
        <p:nvPicPr>
          <p:cNvPr id="8"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758" y="1707594"/>
            <a:ext cx="9133242" cy="1465912"/>
          </a:xfrm>
          <a:prstGeom prst="rect">
            <a:avLst/>
          </a:prstGeom>
          <a:noFill/>
          <a:ln w="9525">
            <a:noFill/>
            <a:miter lim="800000"/>
            <a:headEnd/>
            <a:tailEnd/>
          </a:ln>
          <a:effectLst>
            <a:softEdge rad="12700"/>
          </a:effectLst>
        </p:spPr>
      </p:pic>
      <p:sp>
        <p:nvSpPr>
          <p:cNvPr id="5" name="Title 1"/>
          <p:cNvSpPr>
            <a:spLocks noGrp="1"/>
          </p:cNvSpPr>
          <p:nvPr>
            <p:ph type="ctrTitle"/>
          </p:nvPr>
        </p:nvSpPr>
        <p:spPr>
          <a:xfrm>
            <a:off x="304800" y="3519035"/>
            <a:ext cx="8458199" cy="1662565"/>
          </a:xfrm>
          <a:noFill/>
        </p:spPr>
        <p:txBody>
          <a:bodyPr anchor="ctr" anchorCtr="1"/>
          <a:lstStyle>
            <a:lvl1pPr algn="ctr">
              <a:defRPr baseline="0">
                <a:solidFill>
                  <a:srgbClr val="233E99"/>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570707" y="5181600"/>
            <a:ext cx="8002587" cy="1524000"/>
          </a:xfrm>
        </p:spPr>
        <p:txBody>
          <a:bodyPr tIns="91440" bIns="182880" anchor="ctr"/>
          <a:lstStyle>
            <a:lvl1pPr marL="0" indent="0" algn="ctr">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529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sp>
        <p:nvSpPr>
          <p:cNvPr id="2" name="Title 1"/>
          <p:cNvSpPr>
            <a:spLocks noGrp="1"/>
          </p:cNvSpPr>
          <p:nvPr>
            <p:ph type="ctrTitle"/>
          </p:nvPr>
        </p:nvSpPr>
        <p:spPr>
          <a:xfrm>
            <a:off x="570707" y="1958975"/>
            <a:ext cx="8002587"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167192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
        <p:nvSpPr>
          <p:cNvPr id="7" name="Content Placeholder 6"/>
          <p:cNvSpPr>
            <a:spLocks noGrp="1"/>
          </p:cNvSpPr>
          <p:nvPr>
            <p:ph sz="quarter" idx="11"/>
          </p:nvPr>
        </p:nvSpPr>
        <p:spPr>
          <a:xfrm>
            <a:off x="457200" y="1371600"/>
            <a:ext cx="8229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170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398"/>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53985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792162"/>
          </a:xfrm>
        </p:spPr>
        <p:txBody>
          <a:bodyPr tIns="2286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3762"/>
            <a:ext cx="4040188" cy="4008438"/>
          </a:xfrm>
        </p:spPr>
        <p:txBody>
          <a:bodyPr t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71600"/>
            <a:ext cx="4041775" cy="792162"/>
          </a:xfrm>
        </p:spPr>
        <p:txBody>
          <a:bodyPr tIns="2286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63762"/>
            <a:ext cx="4041775" cy="4008438"/>
          </a:xfrm>
        </p:spPr>
        <p:txBody>
          <a:bodyPr t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238622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311798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66517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000"/>
              </a:spcBef>
              <a:buFontTx/>
              <a:buNone/>
              <a:defRPr>
                <a:solidFill>
                  <a:schemeClr val="tx2"/>
                </a:solidFill>
              </a:defRPr>
            </a:lvl1pPr>
            <a:lvl2pPr>
              <a:buClr>
                <a:schemeClr val="accent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76200" y="6096000"/>
            <a:ext cx="3975805" cy="73025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36017040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000"/>
              </a:spcBef>
              <a:buFontTx/>
              <a:buNone/>
              <a:defRPr>
                <a:solidFill>
                  <a:schemeClr val="tx2"/>
                </a:solidFill>
              </a:defRPr>
            </a:lvl1pPr>
            <a:lvl2pPr>
              <a:buClr>
                <a:schemeClr val="accent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76200" y="6096000"/>
            <a:ext cx="3975805" cy="73025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spTree>
    <p:extLst>
      <p:ext uri="{BB962C8B-B14F-4D97-AF65-F5344CB8AC3E}">
        <p14:creationId xmlns:p14="http://schemas.microsoft.com/office/powerpoint/2010/main" val="40020209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43000"/>
          </a:xfrm>
          <a:prstGeom prst="rect">
            <a:avLst/>
          </a:prstGeom>
        </p:spPr>
        <p:txBody>
          <a:bodyPr vert="horz" wrap="square" lIns="0" tIns="45720" rIns="0" bIns="45720" numCol="1" anchor="b" anchorCtr="0" compatLnSpc="1">
            <a:prstTxWarp prst="textNoShape">
              <a:avLst/>
            </a:prstTxWarp>
            <a:no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457200" y="1371600"/>
            <a:ext cx="8229600" cy="4800600"/>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Slide Number Placeholder 2"/>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a:t>
            </a:fld>
            <a:endParaRPr lang="en-US">
              <a:solidFill>
                <a:srgbClr val="717073">
                  <a:tint val="75000"/>
                </a:srgbClr>
              </a:solidFill>
              <a:latin typeface="Verdana"/>
            </a:endParaRPr>
          </a:p>
        </p:txBody>
      </p:sp>
      <p:pic>
        <p:nvPicPr>
          <p:cNvPr id="1026" name="Picture 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6200" y="6324600"/>
            <a:ext cx="2819400" cy="51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171350"/>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67" r:id="rId8"/>
    <p:sldLayoutId id="2147485288" r:id="rId9"/>
  </p:sldLayoutIdLst>
  <p:timing>
    <p:tnLst>
      <p:par>
        <p:cTn id="1" dur="indefinite" restart="never" nodeType="tmRoot"/>
      </p:par>
    </p:tnLst>
  </p:timing>
  <p:hf hdr="0" ftr="0" dt="0"/>
  <p:txStyles>
    <p:titleStyle>
      <a:lvl1pPr algn="l" defTabSz="457200" rtl="0" eaLnBrk="1" fontAlgn="base" hangingPunct="1">
        <a:lnSpc>
          <a:spcPts val="3500"/>
        </a:lnSpc>
        <a:spcBef>
          <a:spcPct val="0"/>
        </a:spcBef>
        <a:spcAft>
          <a:spcPts val="600"/>
        </a:spcAft>
        <a:defRPr sz="4000" b="1" kern="1200" cap="none" spc="0" baseline="0">
          <a:solidFill>
            <a:schemeClr val="accent2"/>
          </a:solidFill>
          <a:latin typeface="Century Gothic"/>
          <a:ea typeface="ＭＳ Ｐゴシック" charset="-128"/>
          <a:cs typeface="Century Gothic"/>
        </a:defRPr>
      </a:lvl1pPr>
      <a:lvl2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2pPr>
      <a:lvl3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3pPr>
      <a:lvl4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4pPr>
      <a:lvl5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5pPr>
      <a:lvl6pPr marL="4572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6pPr>
      <a:lvl7pPr marL="9144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7pPr>
      <a:lvl8pPr marL="13716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8pPr>
      <a:lvl9pPr marL="18288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9pPr>
    </p:titleStyle>
    <p:body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dc.gov/lgbthealth/"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3276601"/>
            <a:ext cx="8458199" cy="1905000"/>
          </a:xfrm>
        </p:spPr>
        <p:txBody>
          <a:bodyPr/>
          <a:lstStyle/>
          <a:p>
            <a:pPr>
              <a:spcBef>
                <a:spcPts val="0"/>
              </a:spcBef>
              <a:spcAft>
                <a:spcPts val="1800"/>
              </a:spcAft>
            </a:pPr>
            <a:r>
              <a:rPr lang="en-US" sz="3200" dirty="0" smtClean="0"/>
              <a:t>Taking a History of Sexual Health: </a:t>
            </a:r>
            <a:br>
              <a:rPr lang="en-US" sz="3200" dirty="0" smtClean="0"/>
            </a:br>
            <a:r>
              <a:rPr lang="en-US" sz="3200" dirty="0" smtClean="0"/>
              <a:t>Opening the Door to Effective HIV and STI Prevention</a:t>
            </a:r>
            <a:r>
              <a:rPr lang="en-US" sz="3600" dirty="0" smtClean="0"/>
              <a:t/>
            </a:r>
            <a:br>
              <a:rPr lang="en-US" sz="3600" dirty="0" smtClean="0"/>
            </a:br>
            <a:r>
              <a:rPr lang="en-US" sz="2400" smtClean="0"/>
              <a:t>August </a:t>
            </a:r>
            <a:r>
              <a:rPr lang="en-US" sz="2400" smtClean="0"/>
              <a:t>15</a:t>
            </a:r>
            <a:r>
              <a:rPr lang="en-US" sz="2400" dirty="0" smtClean="0"/>
              <a:t>, 2014</a:t>
            </a:r>
            <a:endParaRPr lang="en-US" sz="2400" dirty="0"/>
          </a:p>
        </p:txBody>
      </p:sp>
      <p:sp>
        <p:nvSpPr>
          <p:cNvPr id="5" name="Subtitle 4"/>
          <p:cNvSpPr>
            <a:spLocks noGrp="1"/>
          </p:cNvSpPr>
          <p:nvPr>
            <p:ph type="subTitle" idx="1"/>
          </p:nvPr>
        </p:nvSpPr>
        <p:spPr>
          <a:xfrm>
            <a:off x="570707" y="5257800"/>
            <a:ext cx="8002587" cy="1524000"/>
          </a:xfrm>
        </p:spPr>
        <p:txBody>
          <a:bodyPr/>
          <a:lstStyle/>
          <a:p>
            <a:r>
              <a:rPr lang="en-US" b="1" dirty="0" smtClean="0"/>
              <a:t>Harvey J Makadon, MD</a:t>
            </a:r>
          </a:p>
          <a:p>
            <a:r>
              <a:rPr lang="en-US" dirty="0" smtClean="0"/>
              <a:t>The National LGBT Health Education Center, The Fenway Institute</a:t>
            </a:r>
          </a:p>
          <a:p>
            <a:r>
              <a:rPr lang="en-US" dirty="0" smtClean="0"/>
              <a:t>Harvard Medical School</a:t>
            </a:r>
          </a:p>
          <a:p>
            <a:r>
              <a:rPr lang="en-US" dirty="0" smtClean="0"/>
              <a:t>Boston, MA</a:t>
            </a:r>
            <a:endParaRPr lang="en-US" dirty="0"/>
          </a:p>
        </p:txBody>
      </p:sp>
    </p:spTree>
    <p:extLst>
      <p:ext uri="{BB962C8B-B14F-4D97-AF65-F5344CB8AC3E}">
        <p14:creationId xmlns:p14="http://schemas.microsoft.com/office/powerpoint/2010/main" val="2745020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Getting to know patients in clinical settings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905000"/>
            <a:ext cx="4286250" cy="2571750"/>
          </a:xfrm>
          <a:prstGeom prst="rect">
            <a:avLst/>
          </a:prstGeom>
        </p:spPr>
      </p:pic>
    </p:spTree>
    <p:extLst>
      <p:ext uri="{BB962C8B-B14F-4D97-AF65-F5344CB8AC3E}">
        <p14:creationId xmlns:p14="http://schemas.microsoft.com/office/powerpoint/2010/main" val="4154937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457200"/>
            <a:ext cx="8229600" cy="1143000"/>
          </a:xfrm>
        </p:spPr>
        <p:txBody>
          <a:bodyPr/>
          <a:lstStyle/>
          <a:p>
            <a:r>
              <a:rPr lang="en-US" dirty="0" smtClean="0"/>
              <a:t>Proportion of Physicians Discussing Topics with HIV-Positive Patients</a:t>
            </a:r>
          </a:p>
        </p:txBody>
      </p:sp>
      <p:graphicFrame>
        <p:nvGraphicFramePr>
          <p:cNvPr id="14" name="Content Placeholder 13"/>
          <p:cNvGraphicFramePr>
            <a:graphicFrameLocks noGrp="1"/>
          </p:cNvGraphicFramePr>
          <p:nvPr>
            <p:ph sz="quarter" idx="11"/>
            <p:extLst>
              <p:ext uri="{D42A27DB-BD31-4B8C-83A1-F6EECF244321}">
                <p14:modId xmlns:p14="http://schemas.microsoft.com/office/powerpoint/2010/main" val="2870033200"/>
              </p:ext>
            </p:extLst>
          </p:nvPr>
        </p:nvGraphicFramePr>
        <p:xfrm>
          <a:off x="677863" y="1752600"/>
          <a:ext cx="7788275" cy="1371678"/>
        </p:xfrm>
        <a:graphic>
          <a:graphicData uri="http://schemas.openxmlformats.org/drawingml/2006/table">
            <a:tbl>
              <a:tblPr bandRow="1">
                <a:tableStyleId>{69CF1AB2-1976-4502-BF36-3FF5EA218861}</a:tableStyleId>
              </a:tblPr>
              <a:tblGrid>
                <a:gridCol w="6462611"/>
                <a:gridCol w="1325664"/>
              </a:tblGrid>
              <a:tr h="370946">
                <a:tc>
                  <a:txBody>
                    <a:bodyPr/>
                    <a:lstStyle/>
                    <a:p>
                      <a:r>
                        <a:rPr lang="en-US" sz="2400" dirty="0" smtClean="0"/>
                        <a:t>Adherence to ART</a:t>
                      </a:r>
                      <a:endParaRPr lang="en-US" sz="2400" b="0" dirty="0"/>
                    </a:p>
                  </a:txBody>
                  <a:tcPr marT="45733" marB="45733"/>
                </a:tc>
                <a:tc>
                  <a:txBody>
                    <a:bodyPr/>
                    <a:lstStyle/>
                    <a:p>
                      <a:r>
                        <a:rPr lang="en-US" sz="2400" dirty="0" smtClean="0"/>
                        <a:t>84%</a:t>
                      </a:r>
                      <a:endParaRPr lang="en-US" sz="2400" b="0" dirty="0"/>
                    </a:p>
                  </a:txBody>
                  <a:tcPr marT="45733" marB="45733"/>
                </a:tc>
              </a:tr>
              <a:tr h="370946">
                <a:tc>
                  <a:txBody>
                    <a:bodyPr/>
                    <a:lstStyle/>
                    <a:p>
                      <a:r>
                        <a:rPr lang="en-US" sz="2400" dirty="0" smtClean="0"/>
                        <a:t>Condom use	</a:t>
                      </a:r>
                      <a:endParaRPr lang="en-US" sz="2400" dirty="0"/>
                    </a:p>
                  </a:txBody>
                  <a:tcPr marT="45733" marB="45733"/>
                </a:tc>
                <a:tc>
                  <a:txBody>
                    <a:bodyPr/>
                    <a:lstStyle/>
                    <a:p>
                      <a:r>
                        <a:rPr lang="en-US" sz="2400" dirty="0" smtClean="0"/>
                        <a:t>16%</a:t>
                      </a:r>
                      <a:endParaRPr lang="en-US" sz="2400" dirty="0"/>
                    </a:p>
                  </a:txBody>
                  <a:tcPr marT="45733" marB="45733"/>
                </a:tc>
              </a:tr>
              <a:tr h="370946">
                <a:tc>
                  <a:txBody>
                    <a:bodyPr/>
                    <a:lstStyle/>
                    <a:p>
                      <a:r>
                        <a:rPr lang="en-US" sz="2400" dirty="0" smtClean="0"/>
                        <a:t>HIV transmission and/or risk reduction</a:t>
                      </a:r>
                      <a:endParaRPr lang="en-US" sz="2400" dirty="0"/>
                    </a:p>
                  </a:txBody>
                  <a:tcPr marT="45733" marB="45733"/>
                </a:tc>
                <a:tc>
                  <a:txBody>
                    <a:bodyPr/>
                    <a:lstStyle/>
                    <a:p>
                      <a:r>
                        <a:rPr lang="en-US" sz="2400" dirty="0" smtClean="0"/>
                        <a:t>14%</a:t>
                      </a:r>
                      <a:endParaRPr lang="en-US" sz="2400" dirty="0"/>
                    </a:p>
                  </a:txBody>
                  <a:tcPr marT="45733" marB="45733"/>
                </a:tc>
              </a:tr>
            </a:tbl>
          </a:graphicData>
        </a:graphic>
      </p:graphicFrame>
      <p:sp>
        <p:nvSpPr>
          <p:cNvPr id="35858" name="Text Box 4"/>
          <p:cNvSpPr txBox="1">
            <a:spLocks noChangeArrowheads="1"/>
          </p:cNvSpPr>
          <p:nvPr/>
        </p:nvSpPr>
        <p:spPr bwMode="auto">
          <a:xfrm>
            <a:off x="4876800" y="64770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50000"/>
              </a:spcBef>
            </a:pPr>
            <a:r>
              <a:rPr lang="en-US" sz="1400" i="1" dirty="0">
                <a:solidFill>
                  <a:srgbClr val="162731"/>
                </a:solidFill>
                <a:latin typeface="Times New Roman" pitchFamily="18" charset="0"/>
              </a:rPr>
              <a:t>(</a:t>
            </a:r>
            <a:r>
              <a:rPr lang="en-US" sz="1400" i="1" dirty="0" err="1">
                <a:solidFill>
                  <a:srgbClr val="162731"/>
                </a:solidFill>
              </a:rPr>
              <a:t>AmJPublicHealth</a:t>
            </a:r>
            <a:r>
              <a:rPr lang="en-US" sz="1400" i="1" dirty="0">
                <a:solidFill>
                  <a:srgbClr val="162731"/>
                </a:solidFill>
              </a:rPr>
              <a:t>.  </a:t>
            </a:r>
            <a:r>
              <a:rPr lang="en-US" sz="1400" dirty="0">
                <a:solidFill>
                  <a:srgbClr val="162731"/>
                </a:solidFill>
              </a:rPr>
              <a:t>2004;94:1186-92</a:t>
            </a:r>
            <a:r>
              <a:rPr lang="en-US" sz="1400" i="1" dirty="0">
                <a:solidFill>
                  <a:srgbClr val="162731"/>
                </a:solidFill>
                <a:latin typeface="Times New Roman" pitchFamily="18" charset="0"/>
              </a:rPr>
              <a:t>)</a:t>
            </a:r>
          </a:p>
        </p:txBody>
      </p:sp>
      <p:pic>
        <p:nvPicPr>
          <p:cNvPr id="3585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5608638"/>
            <a:ext cx="32004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nvGrpSpPr>
          <p:cNvPr id="4" name="Group 3"/>
          <p:cNvGrpSpPr/>
          <p:nvPr/>
        </p:nvGrpSpPr>
        <p:grpSpPr>
          <a:xfrm>
            <a:off x="677863" y="3505200"/>
            <a:ext cx="7788275" cy="1874838"/>
            <a:chOff x="677863" y="3505200"/>
            <a:chExt cx="7788275" cy="1874838"/>
          </a:xfrm>
        </p:grpSpPr>
        <p:pic>
          <p:nvPicPr>
            <p:cNvPr id="16" name="Picture 15"/>
            <p:cNvPicPr>
              <a:picLocks noChangeAspect="1"/>
            </p:cNvPicPr>
            <p:nvPr/>
          </p:nvPicPr>
          <p:blipFill>
            <a:blip r:embed="rId4">
              <a:duotone>
                <a:schemeClr val="accent1">
                  <a:shade val="45000"/>
                  <a:satMod val="135000"/>
                </a:schemeClr>
                <a:prstClr val="white"/>
              </a:duotone>
            </a:blip>
            <a:stretch>
              <a:fillRect/>
            </a:stretch>
          </p:blipFill>
          <p:spPr bwMode="auto">
            <a:xfrm>
              <a:off x="3146425" y="3505200"/>
              <a:ext cx="2813050" cy="187483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pic>
        <p:pic>
          <p:nvPicPr>
            <p:cNvPr id="15" name="Picture 14"/>
            <p:cNvPicPr>
              <a:picLocks noChangeAspect="1"/>
            </p:cNvPicPr>
            <p:nvPr/>
          </p:nvPicPr>
          <p:blipFill>
            <a:blip r:embed="rId5"/>
            <a:stretch>
              <a:fillRect/>
            </a:stretch>
          </p:blipFill>
          <p:spPr bwMode="auto">
            <a:xfrm>
              <a:off x="677863" y="3505200"/>
              <a:ext cx="2995612" cy="187483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pic>
        <p:pic>
          <p:nvPicPr>
            <p:cNvPr id="17" name="Picture 16"/>
            <p:cNvPicPr>
              <a:picLocks noChangeAspect="1"/>
            </p:cNvPicPr>
            <p:nvPr/>
          </p:nvPicPr>
          <p:blipFill>
            <a:blip r:embed="rId6"/>
            <a:stretch>
              <a:fillRect/>
            </a:stretch>
          </p:blipFill>
          <p:spPr bwMode="auto">
            <a:xfrm>
              <a:off x="5654675" y="3505200"/>
              <a:ext cx="2811463" cy="187483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pic>
      </p:grpSp>
    </p:spTree>
    <p:extLst>
      <p:ext uri="{BB962C8B-B14F-4D97-AF65-F5344CB8AC3E}">
        <p14:creationId xmlns:p14="http://schemas.microsoft.com/office/powerpoint/2010/main" val="3135138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19125" y="609600"/>
            <a:ext cx="830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pPr defTabSz="955675" eaLnBrk="0" hangingPunct="0"/>
            <a:endParaRPr lang="en-US" sz="3200" b="1" dirty="0">
              <a:solidFill>
                <a:srgbClr val="162731"/>
              </a:solidFill>
              <a:latin typeface="Verdana" pitchFamily="34" charset="0"/>
              <a:ea typeface="Verdana" pitchFamily="34" charset="0"/>
              <a:cs typeface="Verdana" pitchFamily="34" charset="0"/>
            </a:endParaRPr>
          </a:p>
        </p:txBody>
      </p:sp>
      <p:sp>
        <p:nvSpPr>
          <p:cNvPr id="54275" name="Rectangle 3"/>
          <p:cNvSpPr>
            <a:spLocks noChangeArrowheads="1"/>
          </p:cNvSpPr>
          <p:nvPr/>
        </p:nvSpPr>
        <p:spPr bwMode="auto">
          <a:xfrm>
            <a:off x="304800" y="1600200"/>
            <a:ext cx="8467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pPr marL="350838" indent="-350838" algn="ctr" defTabSz="955675" eaLnBrk="0" hangingPunct="0">
              <a:spcBef>
                <a:spcPct val="20000"/>
              </a:spcBef>
            </a:pPr>
            <a:r>
              <a:rPr lang="en-US" sz="4000" dirty="0">
                <a:solidFill>
                  <a:srgbClr val="162731"/>
                </a:solidFill>
                <a:latin typeface="Verdana" pitchFamily="34" charset="0"/>
                <a:ea typeface="Verdana" pitchFamily="34" charset="0"/>
                <a:cs typeface="Verdana" pitchFamily="34" charset="0"/>
              </a:rPr>
              <a:t>“Ironically, it may require greater intimacy to discuss sex than </a:t>
            </a:r>
            <a:r>
              <a:rPr lang="en-US" sz="4000" dirty="0" smtClean="0">
                <a:solidFill>
                  <a:srgbClr val="162731"/>
                </a:solidFill>
                <a:latin typeface="Verdana" pitchFamily="34" charset="0"/>
                <a:ea typeface="Verdana" pitchFamily="34" charset="0"/>
                <a:cs typeface="Verdana" pitchFamily="34" charset="0"/>
              </a:rPr>
              <a:t>to engage </a:t>
            </a:r>
            <a:r>
              <a:rPr lang="en-US" sz="4000" dirty="0">
                <a:solidFill>
                  <a:srgbClr val="162731"/>
                </a:solidFill>
                <a:latin typeface="Verdana" pitchFamily="34" charset="0"/>
                <a:ea typeface="Verdana" pitchFamily="34" charset="0"/>
                <a:cs typeface="Verdana" pitchFamily="34" charset="0"/>
              </a:rPr>
              <a:t>in it.”</a:t>
            </a:r>
          </a:p>
          <a:p>
            <a:pPr marL="350838" indent="-350838" algn="ctr" defTabSz="955675" eaLnBrk="0" hangingPunct="0">
              <a:spcBef>
                <a:spcPct val="20000"/>
              </a:spcBef>
            </a:pPr>
            <a:endParaRPr lang="en-US" dirty="0">
              <a:solidFill>
                <a:srgbClr val="660033"/>
              </a:solidFill>
              <a:latin typeface="Verdana" pitchFamily="34" charset="0"/>
              <a:ea typeface="Verdana" pitchFamily="34" charset="0"/>
              <a:cs typeface="Verdana" pitchFamily="34" charset="0"/>
            </a:endParaRPr>
          </a:p>
          <a:p>
            <a:pPr marL="350838" indent="-350838" algn="ctr" defTabSz="955675" eaLnBrk="0" hangingPunct="0">
              <a:spcBef>
                <a:spcPct val="20000"/>
              </a:spcBef>
            </a:pPr>
            <a:r>
              <a:rPr lang="en-US" b="1" i="1" dirty="0">
                <a:solidFill>
                  <a:srgbClr val="162731"/>
                </a:solidFill>
                <a:latin typeface="Verdana" pitchFamily="34" charset="0"/>
                <a:ea typeface="Verdana" pitchFamily="34" charset="0"/>
                <a:cs typeface="Verdana" pitchFamily="34" charset="0"/>
              </a:rPr>
              <a:t>The Hidden Epidemic</a:t>
            </a:r>
          </a:p>
          <a:p>
            <a:pPr marL="350838" indent="-350838" algn="ctr" defTabSz="955675" eaLnBrk="0" hangingPunct="0">
              <a:spcBef>
                <a:spcPct val="20000"/>
              </a:spcBef>
            </a:pPr>
            <a:r>
              <a:rPr lang="en-US" b="1" dirty="0">
                <a:solidFill>
                  <a:srgbClr val="162731"/>
                </a:solidFill>
                <a:latin typeface="Verdana" pitchFamily="34" charset="0"/>
                <a:ea typeface="Verdana" pitchFamily="34" charset="0"/>
                <a:cs typeface="Verdana" pitchFamily="34" charset="0"/>
              </a:rPr>
              <a:t>Institute of Medicine, 1997</a:t>
            </a:r>
            <a:endParaRPr lang="en-US" b="1" u="sng" dirty="0">
              <a:solidFill>
                <a:srgbClr val="162731"/>
              </a:solidFill>
              <a:latin typeface="Verdana" pitchFamily="34" charset="0"/>
              <a:ea typeface="Verdana" pitchFamily="34" charset="0"/>
              <a:cs typeface="Verdana" pitchFamily="34" charset="0"/>
            </a:endParaRPr>
          </a:p>
        </p:txBody>
      </p:sp>
      <p:sp>
        <p:nvSpPr>
          <p:cNvPr id="3" name="Title 2"/>
          <p:cNvSpPr>
            <a:spLocks noGrp="1"/>
          </p:cNvSpPr>
          <p:nvPr>
            <p:ph type="title"/>
          </p:nvPr>
        </p:nvSpPr>
        <p:spPr/>
        <p:txBody>
          <a:bodyPr/>
          <a:lstStyle/>
          <a:p>
            <a:r>
              <a:rPr lang="en-US" smtClean="0"/>
              <a:t>Discomfort as a Barrier</a:t>
            </a:r>
            <a:endParaRPr lang="en-US" dirty="0"/>
          </a:p>
        </p:txBody>
      </p:sp>
      <p:pic>
        <p:nvPicPr>
          <p:cNvPr id="7"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5608638"/>
            <a:ext cx="32004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573531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Taking a History of Sexual Health</a:t>
            </a:r>
            <a:endParaRPr lang="en-US" dirty="0"/>
          </a:p>
        </p:txBody>
      </p:sp>
      <p:pic>
        <p:nvPicPr>
          <p:cNvPr id="49155"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652463" y="1447800"/>
            <a:ext cx="3648074" cy="4724400"/>
          </a:xfrm>
        </p:spPr>
      </p:pic>
      <p:pic>
        <p:nvPicPr>
          <p:cNvPr id="49156"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843463" y="1447800"/>
            <a:ext cx="3648074" cy="4724400"/>
          </a:xfrm>
        </p:spPr>
      </p:pic>
      <p:sp>
        <p:nvSpPr>
          <p:cNvPr id="49154" name="Rectangle 4"/>
          <p:cNvSpPr>
            <a:spLocks noChangeArrowheads="1"/>
          </p:cNvSpPr>
          <p:nvPr/>
        </p:nvSpPr>
        <p:spPr bwMode="auto">
          <a:xfrm>
            <a:off x="228600" y="5867400"/>
            <a:ext cx="8763000" cy="369888"/>
          </a:xfrm>
          <a:prstGeom prst="rect">
            <a:avLst/>
          </a:prstGeom>
          <a:solidFill>
            <a:schemeClr val="bg1"/>
          </a:solidFill>
          <a:ln>
            <a:noFill/>
          </a:ln>
          <a:extLst/>
        </p:spPr>
        <p:txBody>
          <a:bodyPr>
            <a:spAutoFit/>
          </a:bodyPr>
          <a:lstStyle>
            <a:lvl1pPr>
              <a:spcBef>
                <a:spcPct val="20000"/>
              </a:spcBef>
              <a:buFont typeface="Arial" charset="0"/>
              <a:buChar char="•"/>
              <a:defRPr sz="3200">
                <a:solidFill>
                  <a:schemeClr val="tx1"/>
                </a:solidFill>
                <a:latin typeface="Arial Unicode MS" pitchFamily="34" charset="-128"/>
              </a:defRPr>
            </a:lvl1pPr>
            <a:lvl2pPr marL="742950" indent="-285750">
              <a:spcBef>
                <a:spcPct val="20000"/>
              </a:spcBef>
              <a:buFont typeface="Arial" charset="0"/>
              <a:buChar char="•"/>
              <a:defRPr sz="2800">
                <a:solidFill>
                  <a:schemeClr val="tx1"/>
                </a:solidFill>
                <a:latin typeface="Arial Unicode MS" pitchFamily="34" charset="-128"/>
              </a:defRPr>
            </a:lvl2pPr>
            <a:lvl3pPr marL="1143000" indent="-228600">
              <a:spcBef>
                <a:spcPct val="20000"/>
              </a:spcBef>
              <a:buFont typeface="Arial" charset="0"/>
              <a:buChar char="•"/>
              <a:defRPr sz="2400">
                <a:solidFill>
                  <a:schemeClr val="tx1"/>
                </a:solidFill>
                <a:latin typeface="Arial Unicode MS" pitchFamily="34" charset="-128"/>
              </a:defRPr>
            </a:lvl3pPr>
            <a:lvl4pPr marL="1600200" indent="-228600">
              <a:spcBef>
                <a:spcPct val="20000"/>
              </a:spcBef>
              <a:buFont typeface="Arial" charset="0"/>
              <a:buChar char="•"/>
              <a:defRPr sz="2000">
                <a:solidFill>
                  <a:schemeClr val="tx1"/>
                </a:solidFill>
                <a:latin typeface="Arial Unicode MS" pitchFamily="34" charset="-128"/>
              </a:defRPr>
            </a:lvl4pPr>
            <a:lvl5pPr marL="2057400" indent="-228600">
              <a:spcBef>
                <a:spcPct val="20000"/>
              </a:spcBef>
              <a:buFont typeface="Arial" charset="0"/>
              <a:buChar char="•"/>
              <a:defRPr sz="2000">
                <a:solidFill>
                  <a:schemeClr val="tx1"/>
                </a:solidFill>
                <a:latin typeface="Arial Unicode MS"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Unicode MS"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Unicode MS"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Unicode MS"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Unicode MS" pitchFamily="34" charset="-128"/>
              </a:defRPr>
            </a:lvl9pPr>
          </a:lstStyle>
          <a:p>
            <a:pPr algn="ctr">
              <a:spcBef>
                <a:spcPct val="0"/>
              </a:spcBef>
              <a:buFontTx/>
              <a:buNone/>
            </a:pPr>
            <a:r>
              <a:rPr lang="en-US" altLang="en-US" sz="1800" b="1" dirty="0">
                <a:solidFill>
                  <a:srgbClr val="162731"/>
                </a:solidFill>
                <a:latin typeface="Calibri" pitchFamily="34" charset="0"/>
              </a:rPr>
              <a:t>http://www.lgbthealtheducation.org/publications/top/briefs/sexual-history-toolkit/</a:t>
            </a:r>
          </a:p>
        </p:txBody>
      </p:sp>
    </p:spTree>
    <p:extLst>
      <p:ext uri="{BB962C8B-B14F-4D97-AF65-F5344CB8AC3E}">
        <p14:creationId xmlns:p14="http://schemas.microsoft.com/office/powerpoint/2010/main" val="884504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Taking a History of Sexual Health</a:t>
            </a:r>
            <a:endParaRPr lang="en-US" altLang="en-US" dirty="0" smtClean="0"/>
          </a:p>
        </p:txBody>
      </p:sp>
      <p:sp>
        <p:nvSpPr>
          <p:cNvPr id="50179" name="Content Placeholder 2"/>
          <p:cNvSpPr>
            <a:spLocks noGrp="1"/>
          </p:cNvSpPr>
          <p:nvPr>
            <p:ph sz="quarter" idx="11"/>
          </p:nvPr>
        </p:nvSpPr>
        <p:spPr/>
        <p:txBody>
          <a:bodyPr/>
          <a:lstStyle/>
          <a:p>
            <a:r>
              <a:rPr lang="en-US" altLang="en-US" sz="2000" smtClean="0"/>
              <a:t>The core comprehensive history for LGBT patients is the same as for all patients (keeping in mind unique health risks and issues of LGBT populations)</a:t>
            </a:r>
          </a:p>
          <a:p>
            <a:r>
              <a:rPr lang="en-US" altLang="en-US" sz="2000" smtClean="0"/>
              <a:t>Get to know your patient as a person (e.g., partners, children, jobs, living circumstances)</a:t>
            </a:r>
          </a:p>
          <a:p>
            <a:r>
              <a:rPr lang="en-US" altLang="en-US" sz="2000" smtClean="0"/>
              <a:t>Use inclusive and neutral language</a:t>
            </a:r>
          </a:p>
          <a:p>
            <a:pPr lvl="1"/>
            <a:r>
              <a:rPr lang="en-US" altLang="en-US" sz="1800" smtClean="0"/>
              <a:t>Instead of: </a:t>
            </a:r>
            <a:r>
              <a:rPr lang="en-US" altLang="en-US" sz="1800" i="1" smtClean="0"/>
              <a:t>“Do you have a wife/husband or boy/girlfriend?”</a:t>
            </a:r>
          </a:p>
          <a:p>
            <a:pPr lvl="1"/>
            <a:r>
              <a:rPr lang="en-US" altLang="en-US" sz="1800" smtClean="0"/>
              <a:t>Ask: </a:t>
            </a:r>
            <a:r>
              <a:rPr lang="en-US" altLang="en-US" sz="1800" i="1" smtClean="0"/>
              <a:t>“Do you have a partner?” </a:t>
            </a:r>
            <a:r>
              <a:rPr lang="en-US" altLang="en-US" sz="1800" smtClean="0"/>
              <a:t>or </a:t>
            </a:r>
            <a:r>
              <a:rPr lang="en-US" altLang="en-US" sz="1800" i="1" smtClean="0"/>
              <a:t>“Are you in a relationship?” “What do you call your partner?”</a:t>
            </a:r>
          </a:p>
          <a:p>
            <a:r>
              <a:rPr lang="en-US" altLang="en-US" sz="2000" smtClean="0"/>
              <a:t>For all patients</a:t>
            </a:r>
          </a:p>
          <a:p>
            <a:pPr lvl="1"/>
            <a:r>
              <a:rPr lang="en-US" altLang="en-US" sz="1800" smtClean="0"/>
              <a:t>Make it routine </a:t>
            </a:r>
          </a:p>
          <a:p>
            <a:pPr lvl="1"/>
            <a:r>
              <a:rPr lang="en-US" altLang="en-US" sz="1800" smtClean="0"/>
              <a:t>Make no assumptions</a:t>
            </a:r>
          </a:p>
          <a:p>
            <a:pPr lvl="1"/>
            <a:r>
              <a:rPr lang="en-US" altLang="en-US" sz="1800" smtClean="0"/>
              <a:t>Put in context and assure confidentiality</a:t>
            </a:r>
          </a:p>
          <a:p>
            <a:endParaRPr lang="en-US" altLang="en-US" sz="2000" smtClean="0"/>
          </a:p>
          <a:p>
            <a:endParaRPr lang="en-US" altLang="en-US" sz="2000" smtClean="0"/>
          </a:p>
          <a:p>
            <a:endParaRPr lang="en-US" altLang="en-US" sz="2000" smtClean="0"/>
          </a:p>
          <a:p>
            <a:endParaRPr lang="en-US" altLang="en-US" sz="2000" smtClean="0"/>
          </a:p>
          <a:p>
            <a:endParaRPr lang="en-US" altLang="en-US" sz="2000" smtClean="0"/>
          </a:p>
          <a:p>
            <a:endParaRPr lang="en-US" altLang="en-US" sz="2000" dirty="0" smtClean="0"/>
          </a:p>
        </p:txBody>
      </p:sp>
    </p:spTree>
    <p:extLst>
      <p:ext uri="{BB962C8B-B14F-4D97-AF65-F5344CB8AC3E}">
        <p14:creationId xmlns:p14="http://schemas.microsoft.com/office/powerpoint/2010/main" val="1103608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Taking a History of Sexual Health</a:t>
            </a:r>
            <a:endParaRPr lang="en-US" altLang="en-US" dirty="0" smtClean="0"/>
          </a:p>
        </p:txBody>
      </p:sp>
      <p:sp>
        <p:nvSpPr>
          <p:cNvPr id="52227" name="Content Placeholder 2"/>
          <p:cNvSpPr>
            <a:spLocks noGrp="1"/>
          </p:cNvSpPr>
          <p:nvPr>
            <p:ph sz="quarter" idx="11"/>
          </p:nvPr>
        </p:nvSpPr>
        <p:spPr/>
        <p:txBody>
          <a:bodyPr/>
          <a:lstStyle/>
          <a:p>
            <a:r>
              <a:rPr lang="en-US" altLang="en-US" sz="2000" dirty="0" smtClean="0"/>
              <a:t>Ask about behavior and risk</a:t>
            </a:r>
          </a:p>
          <a:p>
            <a:pPr lvl="1"/>
            <a:r>
              <a:rPr lang="en-US" altLang="en-US" sz="1800" i="1" dirty="0" smtClean="0"/>
              <a:t>Have you had sex with anyone in the last year?</a:t>
            </a:r>
          </a:p>
          <a:p>
            <a:pPr lvl="1"/>
            <a:r>
              <a:rPr lang="en-US" altLang="en-US" sz="1800" i="1" dirty="0" smtClean="0"/>
              <a:t>Did you have sex with men, women, or both?</a:t>
            </a:r>
          </a:p>
          <a:p>
            <a:pPr lvl="1"/>
            <a:r>
              <a:rPr lang="en-US" altLang="en-US" sz="1800" i="1" dirty="0" smtClean="0"/>
              <a:t>How many partners did you have?</a:t>
            </a:r>
          </a:p>
          <a:p>
            <a:r>
              <a:rPr lang="en-US" altLang="en-US" sz="2000" dirty="0" smtClean="0"/>
              <a:t>Ask about sexual health, sexual and gender identity</a:t>
            </a:r>
          </a:p>
          <a:p>
            <a:pPr lvl="1"/>
            <a:r>
              <a:rPr lang="en-US" altLang="en-US" sz="1800" i="1" dirty="0" smtClean="0"/>
              <a:t>Do you have any concerns about your sexual function?</a:t>
            </a:r>
          </a:p>
          <a:p>
            <a:pPr lvl="1"/>
            <a:r>
              <a:rPr lang="en-US" altLang="en-US" sz="1800" i="1" dirty="0"/>
              <a:t>Have you had any changes in sexual desire?  </a:t>
            </a:r>
            <a:r>
              <a:rPr lang="en-US" altLang="en-US" sz="1800" i="1" dirty="0" smtClean="0"/>
              <a:t>  </a:t>
            </a:r>
          </a:p>
          <a:p>
            <a:pPr lvl="1"/>
            <a:r>
              <a:rPr lang="en-US" altLang="en-US" sz="1800" i="1" dirty="0" smtClean="0"/>
              <a:t>How satisfied are you sexually? </a:t>
            </a:r>
          </a:p>
          <a:p>
            <a:pPr lvl="1"/>
            <a:r>
              <a:rPr lang="en-US" altLang="en-US" sz="1800" i="1" dirty="0" smtClean="0"/>
              <a:t>Do you want to talk about your sexuality, sexual identity, or gender identity</a:t>
            </a:r>
          </a:p>
          <a:p>
            <a:r>
              <a:rPr lang="en-US" altLang="en-US" sz="2000" dirty="0" smtClean="0"/>
              <a:t>Ask about reproductive health and desires</a:t>
            </a:r>
          </a:p>
          <a:p>
            <a:pPr lvl="1"/>
            <a:r>
              <a:rPr lang="en-US" altLang="en-US" sz="1800" i="1" dirty="0" smtClean="0"/>
              <a:t>Traditionally, discuss contraception</a:t>
            </a:r>
          </a:p>
          <a:p>
            <a:pPr lvl="1"/>
            <a:r>
              <a:rPr lang="en-US" altLang="en-US" sz="1800" i="1" dirty="0" smtClean="0"/>
              <a:t>Discuss desires to have children and methods- surrogacy, adoption</a:t>
            </a:r>
          </a:p>
          <a:p>
            <a:endParaRPr lang="en-US" altLang="en-US" sz="2000" dirty="0" smtClean="0"/>
          </a:p>
          <a:p>
            <a:endParaRPr lang="en-US" altLang="en-US" sz="2000" dirty="0" smtClean="0"/>
          </a:p>
        </p:txBody>
      </p:sp>
    </p:spTree>
    <p:extLst>
      <p:ext uri="{BB962C8B-B14F-4D97-AF65-F5344CB8AC3E}">
        <p14:creationId xmlns:p14="http://schemas.microsoft.com/office/powerpoint/2010/main" val="166781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Detailed Sexual Health Assessment</a:t>
            </a:r>
            <a:endParaRPr lang="en-US" dirty="0" smtClean="0"/>
          </a:p>
        </p:txBody>
      </p:sp>
      <p:sp>
        <p:nvSpPr>
          <p:cNvPr id="3" name="Slide Number Placeholder 2"/>
          <p:cNvSpPr>
            <a:spLocks noGrp="1"/>
          </p:cNvSpPr>
          <p:nvPr>
            <p:ph type="sldNum" sz="quarter" idx="10"/>
          </p:nvPr>
        </p:nvSpPr>
        <p:spPr>
          <a:xfrm>
            <a:off x="7010400" y="6416675"/>
            <a:ext cx="2133600" cy="365125"/>
          </a:xfrm>
        </p:spPr>
        <p:txBody>
          <a:bodyPr/>
          <a:lstStyle/>
          <a:p>
            <a:pPr>
              <a:defRPr/>
            </a:pPr>
            <a:fld id="{E0E4809F-865B-428F-8C18-C1076CA1C34A}" type="slidenum">
              <a:rPr lang="en-US" smtClean="0"/>
              <a:pPr>
                <a:defRPr/>
              </a:pPr>
              <a:t>16</a:t>
            </a:fld>
            <a:endParaRPr lang="en-US"/>
          </a:p>
        </p:txBody>
      </p:sp>
      <p:sp>
        <p:nvSpPr>
          <p:cNvPr id="43011" name="Content Placeholder 5"/>
          <p:cNvSpPr>
            <a:spLocks noGrp="1"/>
          </p:cNvSpPr>
          <p:nvPr>
            <p:ph sz="quarter" idx="11"/>
          </p:nvPr>
        </p:nvSpPr>
        <p:spPr>
          <a:xfrm>
            <a:off x="304800" y="3475038"/>
            <a:ext cx="8610600" cy="2316162"/>
          </a:xfrm>
        </p:spPr>
        <p:txBody>
          <a:bodyPr/>
          <a:lstStyle/>
          <a:p>
            <a:pPr marL="0" indent="0" algn="ctr">
              <a:buNone/>
            </a:pPr>
            <a:r>
              <a:rPr lang="en-US" sz="2800" smtClean="0"/>
              <a:t>The Centers for Disease Control and Prevention (CDC) has developed a simple categorization of sexual history questions to help focus on key issues.</a:t>
            </a:r>
          </a:p>
          <a:p>
            <a:pPr marL="0" indent="0" algn="ctr">
              <a:buNone/>
            </a:pPr>
            <a:r>
              <a:rPr lang="en-US" sz="2800" smtClean="0">
                <a:hlinkClick r:id="rId2"/>
              </a:rPr>
              <a:t>http://www.cdc.gov/lgbthealth/</a:t>
            </a:r>
            <a:r>
              <a:rPr lang="en-US" sz="2800" smtClean="0"/>
              <a:t> </a:t>
            </a:r>
            <a:endParaRPr lang="en-US" sz="2800" dirty="0" smtClean="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371600"/>
            <a:ext cx="9144000" cy="2122627"/>
          </a:xfrm>
          <a:prstGeom prst="rect">
            <a:avLst/>
          </a:prstGeom>
        </p:spPr>
      </p:pic>
    </p:spTree>
    <p:extLst>
      <p:ext uri="{BB962C8B-B14F-4D97-AF65-F5344CB8AC3E}">
        <p14:creationId xmlns:p14="http://schemas.microsoft.com/office/powerpoint/2010/main" val="4173939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mtClean="0"/>
              <a:t>Partners</a:t>
            </a:r>
            <a:endParaRPr lang="en-US" dirty="0" smtClean="0"/>
          </a:p>
        </p:txBody>
      </p:sp>
      <p:sp>
        <p:nvSpPr>
          <p:cNvPr id="2" name="Slide Number Placeholder 1"/>
          <p:cNvSpPr>
            <a:spLocks noGrp="1"/>
          </p:cNvSpPr>
          <p:nvPr>
            <p:ph type="sldNum" sz="quarter" idx="10"/>
          </p:nvPr>
        </p:nvSpPr>
        <p:spPr/>
        <p:txBody>
          <a:bodyPr/>
          <a:lstStyle/>
          <a:p>
            <a:fld id="{B9BE600C-E191-4938-A669-4E982F4F3928}" type="slidenum">
              <a:rPr lang="en-US" smtClean="0"/>
              <a:pPr/>
              <a:t>17</a:t>
            </a:fld>
            <a:endParaRPr lang="en-US"/>
          </a:p>
        </p:txBody>
      </p:sp>
      <p:sp>
        <p:nvSpPr>
          <p:cNvPr id="110595" name="Content Placeholder 2"/>
          <p:cNvSpPr>
            <a:spLocks noGrp="1"/>
          </p:cNvSpPr>
          <p:nvPr>
            <p:ph sz="quarter" idx="11"/>
          </p:nvPr>
        </p:nvSpPr>
        <p:spPr/>
        <p:txBody>
          <a:bodyPr/>
          <a:lstStyle/>
          <a:p>
            <a:r>
              <a:rPr lang="en-US" i="1" dirty="0" smtClean="0"/>
              <a:t>Have you been sexually active in the last year?</a:t>
            </a:r>
          </a:p>
          <a:p>
            <a:r>
              <a:rPr lang="en-US" i="1" dirty="0" smtClean="0"/>
              <a:t>Do you have sex with men only, women only, or both?</a:t>
            </a:r>
          </a:p>
          <a:p>
            <a:r>
              <a:rPr lang="en-US" i="1" dirty="0" smtClean="0"/>
              <a:t>How many people have you had sex with in the past year?</a:t>
            </a:r>
          </a:p>
          <a:p>
            <a:endParaRPr lang="en-US" i="1" dirty="0" smtClean="0"/>
          </a:p>
          <a:p>
            <a:endParaRPr lang="en-US" i="1" dirty="0" smtClean="0"/>
          </a:p>
          <a:p>
            <a:pPr lvl="1"/>
            <a:endParaRPr lang="en-US" i="1" dirty="0" smtClean="0"/>
          </a:p>
          <a:p>
            <a:endParaRPr lang="en-US" i="1" dirty="0" smtClean="0"/>
          </a:p>
          <a:p>
            <a:endParaRPr lang="en-US" i="1" dirty="0" smtClean="0"/>
          </a:p>
        </p:txBody>
      </p:sp>
    </p:spTree>
    <p:extLst>
      <p:ext uri="{BB962C8B-B14F-4D97-AF65-F5344CB8AC3E}">
        <p14:creationId xmlns:p14="http://schemas.microsoft.com/office/powerpoint/2010/main" val="977741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Practices and protection</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18</a:t>
            </a:fld>
            <a:endParaRPr lang="en-US"/>
          </a:p>
        </p:txBody>
      </p:sp>
      <p:sp>
        <p:nvSpPr>
          <p:cNvPr id="3" name="Content Placeholder 2"/>
          <p:cNvSpPr>
            <a:spLocks noGrp="1"/>
          </p:cNvSpPr>
          <p:nvPr>
            <p:ph sz="quarter" idx="11"/>
          </p:nvPr>
        </p:nvSpPr>
        <p:spPr/>
        <p:txBody>
          <a:bodyPr/>
          <a:lstStyle/>
          <a:p>
            <a:r>
              <a:rPr lang="en-US" i="1" dirty="0" smtClean="0"/>
              <a:t>What kinds of sex are you having? (e.g., oral, vaginal, anal, sharing sex toys)</a:t>
            </a:r>
          </a:p>
          <a:p>
            <a:r>
              <a:rPr lang="en-US" i="1" dirty="0" smtClean="0"/>
              <a:t>What do you do to protect yourself from HIV and STDs? </a:t>
            </a:r>
          </a:p>
          <a:p>
            <a:r>
              <a:rPr lang="en-US" i="1" dirty="0" smtClean="0"/>
              <a:t>How often do you use protection?</a:t>
            </a:r>
          </a:p>
          <a:p>
            <a:pPr lvl="1"/>
            <a:r>
              <a:rPr lang="en-US" i="1" dirty="0" smtClean="0"/>
              <a:t>If sometimes, when, why and with whom?</a:t>
            </a:r>
          </a:p>
          <a:p>
            <a:pPr lvl="1"/>
            <a:endParaRPr lang="en-US" i="1" dirty="0"/>
          </a:p>
        </p:txBody>
      </p:sp>
    </p:spTree>
    <p:extLst>
      <p:ext uri="{BB962C8B-B14F-4D97-AF65-F5344CB8AC3E}">
        <p14:creationId xmlns:p14="http://schemas.microsoft.com/office/powerpoint/2010/main" val="2132581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Practices and protection</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19</a:t>
            </a:fld>
            <a:endParaRPr lang="en-US"/>
          </a:p>
        </p:txBody>
      </p:sp>
      <p:sp>
        <p:nvSpPr>
          <p:cNvPr id="3" name="Content Placeholder 2"/>
          <p:cNvSpPr>
            <a:spLocks noGrp="1"/>
          </p:cNvSpPr>
          <p:nvPr>
            <p:ph sz="quarter" idx="11"/>
          </p:nvPr>
        </p:nvSpPr>
        <p:spPr/>
        <p:txBody>
          <a:bodyPr/>
          <a:lstStyle/>
          <a:p>
            <a:r>
              <a:rPr lang="en-US" i="1" smtClean="0"/>
              <a:t>Do you or your partner(s) use alcohol or drugs when you have sex?</a:t>
            </a:r>
          </a:p>
          <a:p>
            <a:r>
              <a:rPr lang="en-US" i="1" smtClean="0"/>
              <a:t>Have you or your partner(s) ever had sex in exchange for drugs, money, shelter, food, or other necessities?</a:t>
            </a:r>
          </a:p>
          <a:p>
            <a:r>
              <a:rPr lang="en-US" i="1" smtClean="0"/>
              <a:t>Have you ever had sex with someone you didn’t know or just met?</a:t>
            </a:r>
          </a:p>
          <a:p>
            <a:pPr lvl="1"/>
            <a:endParaRPr lang="en-US" i="1" dirty="0"/>
          </a:p>
        </p:txBody>
      </p:sp>
    </p:spTree>
    <p:extLst>
      <p:ext uri="{BB962C8B-B14F-4D97-AF65-F5344CB8AC3E}">
        <p14:creationId xmlns:p14="http://schemas.microsoft.com/office/powerpoint/2010/main" val="2651487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Objectives</a:t>
            </a:r>
            <a:endParaRPr lang="en-US" dirty="0"/>
          </a:p>
        </p:txBody>
      </p:sp>
      <p:sp>
        <p:nvSpPr>
          <p:cNvPr id="3" name="Slide Number Placeholder 2"/>
          <p:cNvSpPr>
            <a:spLocks noGrp="1"/>
          </p:cNvSpPr>
          <p:nvPr>
            <p:ph type="sldNum" sz="quarter" idx="10"/>
          </p:nvPr>
        </p:nvSpPr>
        <p:spPr/>
        <p:txBody>
          <a:bodyPr/>
          <a:lstStyle/>
          <a:p>
            <a:fld id="{B9BE600C-E191-4938-A669-4E982F4F3928}" type="slidenum">
              <a:rPr lang="en-US" smtClean="0"/>
              <a:pPr/>
              <a:t>2</a:t>
            </a:fld>
            <a:endParaRPr lang="en-US"/>
          </a:p>
        </p:txBody>
      </p:sp>
      <p:sp>
        <p:nvSpPr>
          <p:cNvPr id="4" name="Content Placeholder 3"/>
          <p:cNvSpPr>
            <a:spLocks noGrp="1"/>
          </p:cNvSpPr>
          <p:nvPr>
            <p:ph sz="quarter" idx="11"/>
          </p:nvPr>
        </p:nvSpPr>
        <p:spPr/>
        <p:txBody>
          <a:bodyPr/>
          <a:lstStyle/>
          <a:p>
            <a:pPr marL="0" lvl="0" indent="0">
              <a:buNone/>
            </a:pPr>
            <a:r>
              <a:rPr lang="en-US" i="1" dirty="0" smtClean="0"/>
              <a:t>At the end of this webinar, participants should be able to:</a:t>
            </a:r>
          </a:p>
          <a:p>
            <a:pPr marL="514350" lvl="0" indent="-514350">
              <a:buFont typeface="+mj-lt"/>
              <a:buAutoNum type="arabicPeriod"/>
            </a:pPr>
            <a:r>
              <a:rPr lang="en-US" dirty="0" smtClean="0"/>
              <a:t>Identify strategies for taking a history of sexual health </a:t>
            </a:r>
          </a:p>
          <a:p>
            <a:pPr marL="514350" indent="-514350">
              <a:buFont typeface="+mj-lt"/>
              <a:buAutoNum type="arabicPeriod"/>
            </a:pPr>
            <a:r>
              <a:rPr lang="en-US" dirty="0" smtClean="0"/>
              <a:t>Access sample questions that clinicians can use in asking about sexual health with all adult patients</a:t>
            </a:r>
          </a:p>
          <a:p>
            <a:pPr marL="514350" lvl="0" indent="-514350">
              <a:buFont typeface="+mj-lt"/>
              <a:buAutoNum type="arabicPeriod"/>
            </a:pPr>
            <a:r>
              <a:rPr lang="en-US" dirty="0" smtClean="0"/>
              <a:t>Discuss elements of effective HIV screening, prevention and care programs</a:t>
            </a:r>
          </a:p>
          <a:p>
            <a:pPr marL="514350" lvl="0" indent="-514350">
              <a:buFont typeface="+mj-lt"/>
              <a:buAutoNum type="arabicPeriod"/>
            </a:pPr>
            <a:r>
              <a:rPr lang="en-US" dirty="0" smtClean="0"/>
              <a:t>Discuss implications of developing effective programs to work with homeless populations</a:t>
            </a:r>
            <a:endParaRPr lang="en-US" dirty="0"/>
          </a:p>
        </p:txBody>
      </p:sp>
    </p:spTree>
    <p:extLst>
      <p:ext uri="{BB962C8B-B14F-4D97-AF65-F5344CB8AC3E}">
        <p14:creationId xmlns:p14="http://schemas.microsoft.com/office/powerpoint/2010/main" val="264603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History of STD’s (STI’s)</a:t>
            </a:r>
          </a:p>
        </p:txBody>
      </p:sp>
      <p:sp>
        <p:nvSpPr>
          <p:cNvPr id="2" name="Slide Number Placeholder 1"/>
          <p:cNvSpPr>
            <a:spLocks noGrp="1"/>
          </p:cNvSpPr>
          <p:nvPr>
            <p:ph type="sldNum" sz="quarter" idx="10"/>
          </p:nvPr>
        </p:nvSpPr>
        <p:spPr/>
        <p:txBody>
          <a:bodyPr/>
          <a:lstStyle/>
          <a:p>
            <a:fld id="{77732631-AE50-4AF1-828A-99458C6FCB88}" type="slidenum">
              <a:rPr lang="en-US" smtClean="0"/>
              <a:pPr/>
              <a:t>20</a:t>
            </a:fld>
            <a:endParaRPr lang="en-US"/>
          </a:p>
        </p:txBody>
      </p:sp>
      <p:sp>
        <p:nvSpPr>
          <p:cNvPr id="45059" name="Content Placeholder 2"/>
          <p:cNvSpPr>
            <a:spLocks noGrp="1"/>
          </p:cNvSpPr>
          <p:nvPr>
            <p:ph sz="quarter" idx="11"/>
          </p:nvPr>
        </p:nvSpPr>
        <p:spPr/>
        <p:txBody>
          <a:bodyPr/>
          <a:lstStyle/>
          <a:p>
            <a:r>
              <a:rPr lang="en-US" sz="2400" i="1" dirty="0" smtClean="0"/>
              <a:t>Have you ever had a sexually transmitted disease?</a:t>
            </a:r>
          </a:p>
          <a:p>
            <a:pPr lvl="1"/>
            <a:r>
              <a:rPr lang="en-US" sz="2000" i="1" dirty="0" smtClean="0"/>
              <a:t>When, What kind?; How were you treated?</a:t>
            </a:r>
          </a:p>
          <a:p>
            <a:r>
              <a:rPr lang="en-US" sz="2400" i="1" dirty="0" smtClean="0"/>
              <a:t>Have you ever been tested for any STD’s or HIV? </a:t>
            </a:r>
          </a:p>
          <a:p>
            <a:pPr lvl="1"/>
            <a:r>
              <a:rPr lang="en-US" sz="2000" i="1" dirty="0" smtClean="0"/>
              <a:t>If yes, when and what were results?</a:t>
            </a:r>
          </a:p>
          <a:p>
            <a:r>
              <a:rPr lang="en-US" sz="2400" i="1" dirty="0" smtClean="0"/>
              <a:t>Has your current, or any former, partners been diagnosed with an STD? </a:t>
            </a:r>
          </a:p>
          <a:p>
            <a:pPr lvl="1"/>
            <a:r>
              <a:rPr lang="en-US" sz="2000" i="1" dirty="0" smtClean="0"/>
              <a:t>Were you evaluated for the same?</a:t>
            </a:r>
          </a:p>
          <a:p>
            <a:pPr lvl="1"/>
            <a:r>
              <a:rPr lang="en-US" sz="2000" i="1" dirty="0" smtClean="0"/>
              <a:t>Were you treated and with what?</a:t>
            </a:r>
          </a:p>
        </p:txBody>
      </p:sp>
    </p:spTree>
    <p:extLst>
      <p:ext uri="{BB962C8B-B14F-4D97-AF65-F5344CB8AC3E}">
        <p14:creationId xmlns:p14="http://schemas.microsoft.com/office/powerpoint/2010/main" val="3747116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Pregnancy Protection and Desires</a:t>
            </a:r>
          </a:p>
        </p:txBody>
      </p:sp>
      <p:sp>
        <p:nvSpPr>
          <p:cNvPr id="2" name="Slide Number Placeholder 1"/>
          <p:cNvSpPr>
            <a:spLocks noGrp="1"/>
          </p:cNvSpPr>
          <p:nvPr>
            <p:ph type="sldNum" sz="quarter" idx="10"/>
          </p:nvPr>
        </p:nvSpPr>
        <p:spPr/>
        <p:txBody>
          <a:bodyPr/>
          <a:lstStyle/>
          <a:p>
            <a:fld id="{AAD983C3-6117-46A9-96A6-0BE1A6FD9DB9}" type="slidenum">
              <a:rPr lang="en-US" smtClean="0"/>
              <a:pPr/>
              <a:t>21</a:t>
            </a:fld>
            <a:endParaRPr lang="en-US"/>
          </a:p>
        </p:txBody>
      </p:sp>
      <p:sp>
        <p:nvSpPr>
          <p:cNvPr id="47107" name="Content Placeholder 2"/>
          <p:cNvSpPr>
            <a:spLocks noGrp="1"/>
          </p:cNvSpPr>
          <p:nvPr>
            <p:ph sz="quarter" idx="11"/>
          </p:nvPr>
        </p:nvSpPr>
        <p:spPr/>
        <p:txBody>
          <a:bodyPr/>
          <a:lstStyle/>
          <a:p>
            <a:r>
              <a:rPr lang="en-US" i="1" smtClean="0"/>
              <a:t>Are you trying to conceive or parent a child?</a:t>
            </a:r>
          </a:p>
          <a:p>
            <a:r>
              <a:rPr lang="en-US" i="1" smtClean="0"/>
              <a:t>Are you concerned about getting pregnant or getting your partner pregnant?</a:t>
            </a:r>
          </a:p>
          <a:p>
            <a:r>
              <a:rPr lang="en-US" i="1" smtClean="0"/>
              <a:t>Are you using contraception or any form of birth control?</a:t>
            </a:r>
          </a:p>
          <a:p>
            <a:r>
              <a:rPr lang="en-US" i="1" smtClean="0"/>
              <a:t>Do you want to discuss challenges regarding having children?</a:t>
            </a:r>
            <a:endParaRPr lang="en-US" i="1" dirty="0" smtClean="0"/>
          </a:p>
        </p:txBody>
      </p:sp>
    </p:spTree>
    <p:extLst>
      <p:ext uri="{BB962C8B-B14F-4D97-AF65-F5344CB8AC3E}">
        <p14:creationId xmlns:p14="http://schemas.microsoft.com/office/powerpoint/2010/main" val="511258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Partner Violence, Trauma</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22</a:t>
            </a:fld>
            <a:endParaRPr lang="en-US"/>
          </a:p>
        </p:txBody>
      </p:sp>
      <p:sp>
        <p:nvSpPr>
          <p:cNvPr id="3" name="Content Placeholder 2"/>
          <p:cNvSpPr>
            <a:spLocks noGrp="1"/>
          </p:cNvSpPr>
          <p:nvPr>
            <p:ph sz="quarter" idx="11"/>
          </p:nvPr>
        </p:nvSpPr>
        <p:spPr/>
        <p:txBody>
          <a:bodyPr/>
          <a:lstStyle/>
          <a:p>
            <a:r>
              <a:rPr lang="en-US" i="1" dirty="0" smtClean="0"/>
              <a:t>Have you ever experienced physical or emotional violence with someone you were involved with?</a:t>
            </a:r>
          </a:p>
          <a:p>
            <a:endParaRPr lang="en-US" i="1" dirty="0"/>
          </a:p>
        </p:txBody>
      </p:sp>
    </p:spTree>
    <p:extLst>
      <p:ext uri="{BB962C8B-B14F-4D97-AF65-F5344CB8AC3E}">
        <p14:creationId xmlns:p14="http://schemas.microsoft.com/office/powerpoint/2010/main" val="2026942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Sexual and Gender identity, Desire, sexual Health</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23</a:t>
            </a:fld>
            <a:endParaRPr lang="en-US"/>
          </a:p>
        </p:txBody>
      </p:sp>
      <p:sp>
        <p:nvSpPr>
          <p:cNvPr id="3" name="Content Placeholder 2"/>
          <p:cNvSpPr>
            <a:spLocks noGrp="1"/>
          </p:cNvSpPr>
          <p:nvPr>
            <p:ph sz="quarter" idx="11"/>
          </p:nvPr>
        </p:nvSpPr>
        <p:spPr/>
        <p:txBody>
          <a:bodyPr/>
          <a:lstStyle/>
          <a:p>
            <a:r>
              <a:rPr lang="en-US" dirty="0" smtClean="0"/>
              <a:t>Assess comfort with sexual and gender identity </a:t>
            </a:r>
          </a:p>
          <a:p>
            <a:pPr lvl="1"/>
            <a:r>
              <a:rPr lang="en-US" i="1" dirty="0" smtClean="0"/>
              <a:t>Do you want to talk about your sexuality, sexual identity, gender identity, or sexual desires?</a:t>
            </a:r>
          </a:p>
          <a:p>
            <a:r>
              <a:rPr lang="en-US" dirty="0" smtClean="0"/>
              <a:t>Ask about sexual health</a:t>
            </a:r>
          </a:p>
          <a:p>
            <a:pPr lvl="1"/>
            <a:r>
              <a:rPr lang="en-US" i="1" dirty="0" smtClean="0"/>
              <a:t>Do you have any concerns about your sexual function or satisfaction?</a:t>
            </a:r>
            <a:endParaRPr lang="en-US" dirty="0" smtClean="0"/>
          </a:p>
        </p:txBody>
      </p:sp>
    </p:spTree>
    <p:extLst>
      <p:ext uri="{BB962C8B-B14F-4D97-AF65-F5344CB8AC3E}">
        <p14:creationId xmlns:p14="http://schemas.microsoft.com/office/powerpoint/2010/main" val="3626332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Sexual Health: </a:t>
            </a:r>
            <a:br>
              <a:rPr lang="en-US" dirty="0" smtClean="0"/>
            </a:br>
            <a:r>
              <a:rPr lang="en-US" sz="3600" dirty="0" smtClean="0"/>
              <a:t>Opening Doors to Effective HIV and STI Prevention </a:t>
            </a:r>
            <a:endParaRPr lang="en-US" sz="3600" dirty="0"/>
          </a:p>
        </p:txBody>
      </p:sp>
      <p:sp>
        <p:nvSpPr>
          <p:cNvPr id="3" name="Slide Number Placeholder 2"/>
          <p:cNvSpPr>
            <a:spLocks noGrp="1"/>
          </p:cNvSpPr>
          <p:nvPr>
            <p:ph type="sldNum" sz="quarter" idx="10"/>
          </p:nvPr>
        </p:nvSpPr>
        <p:spPr/>
        <p:txBody>
          <a:bodyPr/>
          <a:lstStyle/>
          <a:p>
            <a:fld id="{B9BE600C-E191-4938-A669-4E982F4F3928}" type="slidenum">
              <a:rPr lang="en-US" smtClean="0"/>
              <a:pPr/>
              <a:t>24</a:t>
            </a:fld>
            <a:endParaRPr lang="en-US"/>
          </a:p>
        </p:txBody>
      </p:sp>
      <p:pic>
        <p:nvPicPr>
          <p:cNvPr id="134147" name="Picture 3"/>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a:xfrm>
            <a:off x="761670" y="1836252"/>
            <a:ext cx="7620660" cy="3871296"/>
          </a:xfrm>
        </p:spPr>
      </p:pic>
    </p:spTree>
    <p:extLst>
      <p:ext uri="{BB962C8B-B14F-4D97-AF65-F5344CB8AC3E}">
        <p14:creationId xmlns:p14="http://schemas.microsoft.com/office/powerpoint/2010/main" val="114755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Practices, Outcomes:</a:t>
            </a:r>
            <a:endParaRPr lang="en-US" dirty="0"/>
          </a:p>
        </p:txBody>
      </p:sp>
      <p:sp>
        <p:nvSpPr>
          <p:cNvPr id="3" name="Slide Number Placeholder 2"/>
          <p:cNvSpPr>
            <a:spLocks noGrp="1"/>
          </p:cNvSpPr>
          <p:nvPr>
            <p:ph type="sldNum" sz="quarter" idx="10"/>
          </p:nvPr>
        </p:nvSpPr>
        <p:spPr/>
        <p:txBody>
          <a:bodyPr/>
          <a:lstStyle/>
          <a:p>
            <a:fld id="{B9BE600C-E191-4938-A669-4E982F4F3928}" type="slidenum">
              <a:rPr lang="en-US" smtClean="0"/>
              <a:pPr/>
              <a:t>25</a:t>
            </a:fld>
            <a:endParaRPr lang="en-US"/>
          </a:p>
        </p:txBody>
      </p:sp>
      <p:graphicFrame>
        <p:nvGraphicFramePr>
          <p:cNvPr id="5" name="Diagram 4"/>
          <p:cNvGraphicFramePr/>
          <p:nvPr>
            <p:extLst>
              <p:ext uri="{D42A27DB-BD31-4B8C-83A1-F6EECF244321}">
                <p14:modId xmlns:p14="http://schemas.microsoft.com/office/powerpoint/2010/main" val="1576623866"/>
              </p:ext>
            </p:extLst>
          </p:nvPr>
        </p:nvGraphicFramePr>
        <p:xfrm>
          <a:off x="0" y="1066800"/>
          <a:ext cx="8839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052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4" r="4000" b="2273"/>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3" name="Title 1"/>
          <p:cNvSpPr>
            <a:spLocks noGrp="1"/>
          </p:cNvSpPr>
          <p:nvPr>
            <p:ph type="title"/>
          </p:nvPr>
        </p:nvSpPr>
        <p:spPr/>
        <p:txBody>
          <a:bodyPr/>
          <a:lstStyle/>
          <a:p>
            <a:pPr lvl="0"/>
            <a:r>
              <a:rPr lang="en-US" smtClean="0">
                <a:solidFill>
                  <a:schemeClr val="bg1"/>
                </a:solidFill>
              </a:rPr>
              <a:t/>
            </a:r>
            <a:br>
              <a:rPr lang="en-US" smtClean="0">
                <a:solidFill>
                  <a:schemeClr val="bg1"/>
                </a:solidFill>
              </a:rPr>
            </a:br>
            <a:r>
              <a:rPr lang="en-US" smtClean="0">
                <a:solidFill>
                  <a:schemeClr val="bg1"/>
                </a:solidFill>
              </a:rPr>
              <a:t> HIV/AIDS in The United States</a:t>
            </a:r>
            <a:endParaRPr lang="en-US" dirty="0" smtClean="0">
              <a:solidFill>
                <a:schemeClr val="bg1"/>
              </a:solidFill>
            </a:endParaRPr>
          </a:p>
        </p:txBody>
      </p:sp>
      <p:sp>
        <p:nvSpPr>
          <p:cNvPr id="2" name="Slide Number Placeholder 1"/>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26</a:t>
            </a:fld>
            <a:endParaRPr lang="en-US">
              <a:solidFill>
                <a:srgbClr val="717073">
                  <a:tint val="75000"/>
                </a:srgbClr>
              </a:solidFill>
              <a:latin typeface="Verdana"/>
            </a:endParaRPr>
          </a:p>
        </p:txBody>
      </p:sp>
    </p:spTree>
    <p:extLst>
      <p:ext uri="{BB962C8B-B14F-4D97-AF65-F5344CB8AC3E}">
        <p14:creationId xmlns:p14="http://schemas.microsoft.com/office/powerpoint/2010/main" val="580895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HIV in the United States</a:t>
            </a:r>
            <a:endParaRPr lang="en-US" dirty="0" smtClean="0"/>
          </a:p>
        </p:txBody>
      </p:sp>
      <p:sp>
        <p:nvSpPr>
          <p:cNvPr id="19458" name="Content Placeholder 2"/>
          <p:cNvSpPr>
            <a:spLocks noGrp="1"/>
          </p:cNvSpPr>
          <p:nvPr>
            <p:ph sz="half" idx="1"/>
          </p:nvPr>
        </p:nvSpPr>
        <p:spPr/>
        <p:txBody>
          <a:bodyPr/>
          <a:lstStyle/>
          <a:p>
            <a:r>
              <a:rPr lang="en-US" sz="2800" dirty="0" smtClean="0"/>
              <a:t>Approximately 1.2 million people are living with HIV</a:t>
            </a:r>
          </a:p>
          <a:p>
            <a:r>
              <a:rPr lang="en-US" sz="2800" dirty="0" smtClean="0"/>
              <a:t>There are ~50,000 new cases of HIV diagnosed every year</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68564"/>
            <a:ext cx="4038600" cy="2682871"/>
          </a:xfrm>
        </p:spPr>
      </p:pic>
      <p:sp>
        <p:nvSpPr>
          <p:cNvPr id="2" name="Slide Number Placeholder 1"/>
          <p:cNvSpPr>
            <a:spLocks noGrp="1"/>
          </p:cNvSpPr>
          <p:nvPr>
            <p:ph type="sldNum" sz="quarter" idx="10"/>
          </p:nvPr>
        </p:nvSpPr>
        <p:spPr/>
        <p:txBody>
          <a:bodyPr/>
          <a:lstStyle/>
          <a:p>
            <a:fld id="{B9BE600C-E191-4938-A669-4E982F4F3928}" type="slidenum">
              <a:rPr lang="en-US" smtClean="0"/>
              <a:pPr/>
              <a:t>27</a:t>
            </a:fld>
            <a:endParaRPr lang="en-US"/>
          </a:p>
        </p:txBody>
      </p:sp>
      <p:sp>
        <p:nvSpPr>
          <p:cNvPr id="19460" name="Text Box 5"/>
          <p:cNvSpPr txBox="1">
            <a:spLocks noChangeArrowheads="1"/>
          </p:cNvSpPr>
          <p:nvPr/>
        </p:nvSpPr>
        <p:spPr bwMode="auto">
          <a:xfrm>
            <a:off x="7315200" y="6488904"/>
            <a:ext cx="1371600" cy="276999"/>
          </a:xfrm>
          <a:prstGeom prst="rect">
            <a:avLst/>
          </a:prstGeom>
          <a:noFill/>
          <a:ln w="9525">
            <a:noFill/>
            <a:miter lim="800000"/>
            <a:headEnd/>
            <a:tailEnd/>
          </a:ln>
        </p:spPr>
        <p:txBody>
          <a:bodyPr wrap="square">
            <a:spAutoFit/>
          </a:bodyPr>
          <a:lstStyle/>
          <a:p>
            <a:pPr algn="r" eaLnBrk="1" hangingPunct="1">
              <a:spcBef>
                <a:spcPct val="50000"/>
              </a:spcBef>
            </a:pPr>
            <a:r>
              <a:rPr lang="en-US" sz="1200" dirty="0">
                <a:solidFill>
                  <a:srgbClr val="000000"/>
                </a:solidFill>
                <a:latin typeface="+mn-lt"/>
                <a:cs typeface="Arial" pitchFamily="34" charset="0"/>
              </a:rPr>
              <a:t>CDC, 2012</a:t>
            </a:r>
          </a:p>
        </p:txBody>
      </p:sp>
    </p:spTree>
    <p:extLst>
      <p:ext uri="{BB962C8B-B14F-4D97-AF65-F5344CB8AC3E}">
        <p14:creationId xmlns:p14="http://schemas.microsoft.com/office/powerpoint/2010/main" val="2749855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HIV Incidence by Transmission Category, United States, 2011</a:t>
            </a:r>
            <a:endParaRPr lang="en-US" dirty="0" smtClean="0"/>
          </a:p>
        </p:txBody>
      </p:sp>
      <p:sp>
        <p:nvSpPr>
          <p:cNvPr id="3" name="Slide Number Placeholder 2"/>
          <p:cNvSpPr>
            <a:spLocks noGrp="1"/>
          </p:cNvSpPr>
          <p:nvPr>
            <p:ph type="sldNum" sz="quarter" idx="10"/>
          </p:nvPr>
        </p:nvSpPr>
        <p:spPr/>
        <p:txBody>
          <a:bodyPr/>
          <a:lstStyle/>
          <a:p>
            <a:fld id="{B9BE600C-E191-4938-A669-4E982F4F3928}" type="slidenum">
              <a:rPr lang="en-US" smtClean="0"/>
              <a:pPr/>
              <a:t>28</a:t>
            </a:fld>
            <a:endParaRPr lang="en-US"/>
          </a:p>
        </p:txBody>
      </p:sp>
      <p:graphicFrame>
        <p:nvGraphicFramePr>
          <p:cNvPr id="9" name="Content Placeholder 8"/>
          <p:cNvGraphicFramePr>
            <a:graphicFrameLocks noGrp="1"/>
          </p:cNvGraphicFramePr>
          <p:nvPr>
            <p:ph sz="quarter" idx="11"/>
            <p:extLst>
              <p:ext uri="{D42A27DB-BD31-4B8C-83A1-F6EECF244321}">
                <p14:modId xmlns:p14="http://schemas.microsoft.com/office/powerpoint/2010/main" val="1307165644"/>
              </p:ext>
            </p:extLst>
          </p:nvPr>
        </p:nvGraphicFramePr>
        <p:xfrm>
          <a:off x="457200" y="1371600"/>
          <a:ext cx="82296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70667" name="TextBox 21"/>
          <p:cNvSpPr txBox="1">
            <a:spLocks noChangeArrowheads="1"/>
          </p:cNvSpPr>
          <p:nvPr/>
        </p:nvSpPr>
        <p:spPr bwMode="auto">
          <a:xfrm>
            <a:off x="1600200" y="6402388"/>
            <a:ext cx="5289550" cy="307975"/>
          </a:xfrm>
          <a:prstGeom prst="rect">
            <a:avLst/>
          </a:prstGeom>
          <a:noFill/>
          <a:ln w="9525">
            <a:noFill/>
            <a:miter lim="800000"/>
            <a:headEnd/>
            <a:tailEnd/>
          </a:ln>
        </p:spPr>
        <p:txBody>
          <a:bodyPr>
            <a:spAutoFit/>
          </a:bodyPr>
          <a:lstStyle/>
          <a:p>
            <a:pPr fontAlgn="auto">
              <a:spcBef>
                <a:spcPts val="0"/>
              </a:spcBef>
              <a:spcAft>
                <a:spcPts val="0"/>
              </a:spcAft>
            </a:pPr>
            <a:r>
              <a:rPr lang="en-US" sz="1400" dirty="0">
                <a:solidFill>
                  <a:srgbClr val="000000"/>
                </a:solidFill>
                <a:latin typeface="Calibri" pitchFamily="34" charset="0"/>
                <a:ea typeface="ＭＳ Ｐゴシック"/>
                <a:cs typeface="Calibri" pitchFamily="34" charset="0"/>
              </a:rPr>
              <a:t>.</a:t>
            </a:r>
          </a:p>
        </p:txBody>
      </p:sp>
      <p:sp>
        <p:nvSpPr>
          <p:cNvPr id="2" name="TextBox 1"/>
          <p:cNvSpPr txBox="1"/>
          <p:nvPr/>
        </p:nvSpPr>
        <p:spPr>
          <a:xfrm>
            <a:off x="4343400" y="6211854"/>
            <a:ext cx="4495800" cy="600164"/>
          </a:xfrm>
          <a:prstGeom prst="rect">
            <a:avLst/>
          </a:prstGeom>
          <a:noFill/>
        </p:spPr>
        <p:txBody>
          <a:bodyPr wrap="square" rtlCol="0">
            <a:spAutoFit/>
          </a:bodyPr>
          <a:lstStyle/>
          <a:p>
            <a:pPr algn="r"/>
            <a:r>
              <a:rPr lang="en-US" sz="1100" dirty="0">
                <a:solidFill>
                  <a:srgbClr val="162731"/>
                </a:solidFill>
              </a:rPr>
              <a:t>Centers for Disease Control and Prevention. </a:t>
            </a:r>
            <a:endParaRPr lang="en-US" sz="1100" dirty="0" smtClean="0">
              <a:solidFill>
                <a:srgbClr val="162731"/>
              </a:solidFill>
            </a:endParaRPr>
          </a:p>
          <a:p>
            <a:pPr algn="r"/>
            <a:r>
              <a:rPr lang="en-US" sz="1100" dirty="0" smtClean="0">
                <a:solidFill>
                  <a:srgbClr val="162731"/>
                </a:solidFill>
              </a:rPr>
              <a:t>HIV </a:t>
            </a:r>
            <a:r>
              <a:rPr lang="en-US" sz="1100" dirty="0">
                <a:solidFill>
                  <a:srgbClr val="162731"/>
                </a:solidFill>
              </a:rPr>
              <a:t>Surveillance Report, 2011; vol. 23. </a:t>
            </a:r>
          </a:p>
          <a:p>
            <a:pPr algn="r"/>
            <a:r>
              <a:rPr lang="en-US" sz="1100" dirty="0">
                <a:solidFill>
                  <a:srgbClr val="162731"/>
                </a:solidFill>
              </a:rPr>
              <a:t>http://www.cdc.gov/hiv/topics/surveillance/resources/reports/.</a:t>
            </a:r>
          </a:p>
        </p:txBody>
      </p:sp>
    </p:spTree>
    <p:extLst>
      <p:ext uri="{BB962C8B-B14F-4D97-AF65-F5344CB8AC3E}">
        <p14:creationId xmlns:p14="http://schemas.microsoft.com/office/powerpoint/2010/main" val="1558147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smtClean="0"/>
              <a:t>HIV Incidence in the United States, 2008-2011</a:t>
            </a:r>
            <a:endParaRPr lang="en-US" dirty="0" smtClean="0"/>
          </a:p>
        </p:txBody>
      </p:sp>
      <p:sp>
        <p:nvSpPr>
          <p:cNvPr id="2" name="Slide Number Placeholder 1"/>
          <p:cNvSpPr>
            <a:spLocks noGrp="1"/>
          </p:cNvSpPr>
          <p:nvPr>
            <p:ph type="sldNum" sz="quarter" idx="10"/>
          </p:nvPr>
        </p:nvSpPr>
        <p:spPr/>
        <p:txBody>
          <a:bodyPr/>
          <a:lstStyle/>
          <a:p>
            <a:fld id="{B9BE600C-E191-4938-A669-4E982F4F3928}" type="slidenum">
              <a:rPr lang="en-US" smtClean="0"/>
              <a:pPr/>
              <a:t>29</a:t>
            </a:fld>
            <a:endParaRPr lang="en-US"/>
          </a:p>
        </p:txBody>
      </p:sp>
      <p:graphicFrame>
        <p:nvGraphicFramePr>
          <p:cNvPr id="12" name="Content Placeholder 11"/>
          <p:cNvGraphicFramePr>
            <a:graphicFrameLocks noGrp="1"/>
          </p:cNvGraphicFramePr>
          <p:nvPr>
            <p:ph sz="quarter" idx="11"/>
            <p:extLst>
              <p:ext uri="{D42A27DB-BD31-4B8C-83A1-F6EECF244321}">
                <p14:modId xmlns:p14="http://schemas.microsoft.com/office/powerpoint/2010/main" val="1508219992"/>
              </p:ext>
            </p:extLst>
          </p:nvPr>
        </p:nvGraphicFramePr>
        <p:xfrm>
          <a:off x="457200" y="1371600"/>
          <a:ext cx="82296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343400" y="6211854"/>
            <a:ext cx="4495800" cy="600164"/>
          </a:xfrm>
          <a:prstGeom prst="rect">
            <a:avLst/>
          </a:prstGeom>
          <a:noFill/>
        </p:spPr>
        <p:txBody>
          <a:bodyPr wrap="square" rtlCol="0">
            <a:spAutoFit/>
          </a:bodyPr>
          <a:lstStyle/>
          <a:p>
            <a:pPr algn="r"/>
            <a:r>
              <a:rPr lang="en-US" sz="1100" dirty="0">
                <a:solidFill>
                  <a:srgbClr val="162731"/>
                </a:solidFill>
              </a:rPr>
              <a:t>Centers for Disease Control and Prevention. </a:t>
            </a:r>
            <a:endParaRPr lang="en-US" sz="1100" dirty="0" smtClean="0">
              <a:solidFill>
                <a:srgbClr val="162731"/>
              </a:solidFill>
            </a:endParaRPr>
          </a:p>
          <a:p>
            <a:pPr algn="r"/>
            <a:r>
              <a:rPr lang="en-US" sz="1100" dirty="0" smtClean="0">
                <a:solidFill>
                  <a:srgbClr val="162731"/>
                </a:solidFill>
              </a:rPr>
              <a:t>HIV </a:t>
            </a:r>
            <a:r>
              <a:rPr lang="en-US" sz="1100" dirty="0">
                <a:solidFill>
                  <a:srgbClr val="162731"/>
                </a:solidFill>
              </a:rPr>
              <a:t>Surveillance Report, 2011; vol. 23. </a:t>
            </a:r>
          </a:p>
          <a:p>
            <a:pPr algn="r"/>
            <a:r>
              <a:rPr lang="en-US" sz="1100" dirty="0">
                <a:solidFill>
                  <a:srgbClr val="162731"/>
                </a:solidFill>
              </a:rPr>
              <a:t>http://www.cdc.gov/hiv/topics/surveillance/resources/reports/.</a:t>
            </a:r>
          </a:p>
        </p:txBody>
      </p:sp>
    </p:spTree>
    <p:extLst>
      <p:ext uri="{BB962C8B-B14F-4D97-AF65-F5344CB8AC3E}">
        <p14:creationId xmlns:p14="http://schemas.microsoft.com/office/powerpoint/2010/main" val="3632488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Background Issues</a:t>
            </a:r>
          </a:p>
        </p:txBody>
      </p:sp>
      <p:sp>
        <p:nvSpPr>
          <p:cNvPr id="2" name="Slide Number Placeholder 1"/>
          <p:cNvSpPr>
            <a:spLocks noGrp="1"/>
          </p:cNvSpPr>
          <p:nvPr>
            <p:ph type="sldNum" sz="quarter" idx="10"/>
          </p:nvPr>
        </p:nvSpPr>
        <p:spPr/>
        <p:txBody>
          <a:bodyPr/>
          <a:lstStyle/>
          <a:p>
            <a:fld id="{F4EC2A1D-D484-4E77-93B9-F9CF2D4239C9}" type="slidenum">
              <a:rPr lang="en-US" smtClean="0"/>
              <a:pPr/>
              <a:t>3</a:t>
            </a:fld>
            <a:endParaRPr lang="en-US" dirty="0"/>
          </a:p>
        </p:txBody>
      </p:sp>
      <p:sp>
        <p:nvSpPr>
          <p:cNvPr id="27651" name="Content Placeholder 2"/>
          <p:cNvSpPr>
            <a:spLocks noGrp="1"/>
          </p:cNvSpPr>
          <p:nvPr>
            <p:ph sz="quarter" idx="11"/>
          </p:nvPr>
        </p:nvSpPr>
        <p:spPr/>
        <p:txBody>
          <a:bodyPr/>
          <a:lstStyle/>
          <a:p>
            <a:r>
              <a:rPr lang="en-US" smtClean="0"/>
              <a:t>What people do and want</a:t>
            </a:r>
          </a:p>
          <a:p>
            <a:r>
              <a:rPr lang="en-US" smtClean="0"/>
              <a:t>What clinicians say</a:t>
            </a:r>
            <a:endParaRPr lang="en-US" dirty="0" smtClean="0"/>
          </a:p>
        </p:txBody>
      </p:sp>
      <p:pic>
        <p:nvPicPr>
          <p:cNvPr id="27653"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5682" r="95000"/>
                    </a14:imgEffect>
                  </a14:imgLayer>
                </a14:imgProps>
              </a:ext>
              <a:ext uri="{28A0092B-C50C-407E-A947-70E740481C1C}">
                <a14:useLocalDpi xmlns:a14="http://schemas.microsoft.com/office/drawing/2010/main" val="0"/>
              </a:ext>
            </a:extLst>
          </a:blip>
          <a:srcRect/>
          <a:stretch>
            <a:fillRect/>
          </a:stretch>
        </p:blipFill>
        <p:spPr bwMode="auto">
          <a:xfrm>
            <a:off x="3532188" y="3302000"/>
            <a:ext cx="5588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231738"/>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8"/>
          <p:cNvSpPr>
            <a:spLocks noGrp="1" noChangeArrowheads="1"/>
          </p:cNvSpPr>
          <p:nvPr>
            <p:ph type="title"/>
          </p:nvPr>
        </p:nvSpPr>
        <p:spPr/>
        <p:txBody>
          <a:bodyPr/>
          <a:lstStyle/>
          <a:p>
            <a:r>
              <a:rPr lang="en-US" smtClean="0"/>
              <a:t>Why is HIV incidence highest </a:t>
            </a:r>
            <a:br>
              <a:rPr lang="en-US" smtClean="0"/>
            </a:br>
            <a:r>
              <a:rPr lang="en-US" smtClean="0"/>
              <a:t>among black MSM?</a:t>
            </a:r>
            <a:endParaRPr lang="en-US" dirty="0" smtClean="0"/>
          </a:p>
        </p:txBody>
      </p:sp>
      <p:sp>
        <p:nvSpPr>
          <p:cNvPr id="28674" name="Rectangle 2"/>
          <p:cNvSpPr>
            <a:spLocks noGrp="1" noChangeArrowheads="1"/>
          </p:cNvSpPr>
          <p:nvPr>
            <p:ph sz="half" idx="1"/>
          </p:nvPr>
        </p:nvSpPr>
        <p:spPr/>
        <p:txBody>
          <a:bodyPr/>
          <a:lstStyle/>
          <a:p>
            <a:r>
              <a:rPr lang="en-US" sz="2000" dirty="0" smtClean="0"/>
              <a:t>Sexual risk behaviors and substance use </a:t>
            </a:r>
            <a:r>
              <a:rPr lang="en-US" sz="2000" b="1" i="1" dirty="0" smtClean="0"/>
              <a:t>do not </a:t>
            </a:r>
            <a:r>
              <a:rPr lang="en-US" sz="2000" dirty="0" smtClean="0"/>
              <a:t>explain the differences in HIV infection between Black and white MSM</a:t>
            </a:r>
          </a:p>
          <a:p>
            <a:r>
              <a:rPr lang="en-US" sz="2000" dirty="0" smtClean="0"/>
              <a:t>The most likely causes of disproportionate HIV infection rates are:</a:t>
            </a:r>
          </a:p>
          <a:p>
            <a:pPr lvl="1"/>
            <a:r>
              <a:rPr lang="en-US" sz="1800" dirty="0" smtClean="0"/>
              <a:t>Barriers to access health care </a:t>
            </a:r>
          </a:p>
          <a:p>
            <a:pPr lvl="1"/>
            <a:r>
              <a:rPr lang="en-US" sz="1800" dirty="0" smtClean="0"/>
              <a:t>Less awareness of HIV status</a:t>
            </a:r>
          </a:p>
          <a:p>
            <a:pPr lvl="1"/>
            <a:r>
              <a:rPr lang="en-US" sz="1800" dirty="0" smtClean="0"/>
              <a:t>Delayed treatment of STI’s which facilitate HIV transmission</a:t>
            </a:r>
          </a:p>
          <a:p>
            <a:pPr lvl="1"/>
            <a:r>
              <a:rPr lang="en-US" sz="1800" dirty="0" smtClean="0"/>
              <a:t>High HIV prevalence in Black MSM networks especially among those who identify as gay.</a:t>
            </a:r>
          </a:p>
          <a:p>
            <a:pPr lvl="1"/>
            <a:endParaRPr lang="en-US" sz="1800" dirty="0" smtClean="0"/>
          </a:p>
        </p:txBody>
      </p:sp>
      <p:pic>
        <p:nvPicPr>
          <p:cNvPr id="1026"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648200" y="2795588"/>
            <a:ext cx="4038600" cy="2028824"/>
          </a:xfrm>
        </p:spPr>
      </p:pic>
      <p:sp>
        <p:nvSpPr>
          <p:cNvPr id="2" name="Slide Number Placeholder 1"/>
          <p:cNvSpPr>
            <a:spLocks noGrp="1"/>
          </p:cNvSpPr>
          <p:nvPr>
            <p:ph type="sldNum" sz="quarter" idx="10"/>
          </p:nvPr>
        </p:nvSpPr>
        <p:spPr/>
        <p:txBody>
          <a:bodyPr/>
          <a:lstStyle/>
          <a:p>
            <a:fld id="{B9BE600C-E191-4938-A669-4E982F4F3928}" type="slidenum">
              <a:rPr lang="en-US" smtClean="0"/>
              <a:pPr/>
              <a:t>30</a:t>
            </a:fld>
            <a:endParaRPr lang="en-US"/>
          </a:p>
        </p:txBody>
      </p:sp>
    </p:spTree>
    <p:extLst>
      <p:ext uri="{BB962C8B-B14F-4D97-AF65-F5344CB8AC3E}">
        <p14:creationId xmlns:p14="http://schemas.microsoft.com/office/powerpoint/2010/main" val="2630613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Transgender women are also at high risk</a:t>
            </a:r>
            <a:endParaRPr lang="en-US" dirty="0"/>
          </a:p>
        </p:txBody>
      </p:sp>
      <p:sp>
        <p:nvSpPr>
          <p:cNvPr id="3" name="Content Placeholder 2"/>
          <p:cNvSpPr>
            <a:spLocks noGrp="1"/>
          </p:cNvSpPr>
          <p:nvPr>
            <p:ph sz="half" idx="1"/>
          </p:nvPr>
        </p:nvSpPr>
        <p:spPr/>
        <p:txBody>
          <a:bodyPr/>
          <a:lstStyle/>
          <a:p>
            <a:r>
              <a:rPr lang="en-US" sz="2800" dirty="0" smtClean="0"/>
              <a:t>Estimated HIV prevalence in trans women</a:t>
            </a:r>
          </a:p>
          <a:p>
            <a:pPr lvl="1"/>
            <a:r>
              <a:rPr lang="en-US" sz="2400" dirty="0" smtClean="0"/>
              <a:t>28% in US </a:t>
            </a:r>
          </a:p>
          <a:p>
            <a:pPr lvl="1"/>
            <a:r>
              <a:rPr lang="en-US" sz="2400" dirty="0" smtClean="0"/>
              <a:t>56% in African-Americans </a:t>
            </a:r>
          </a:p>
          <a:p>
            <a:pPr lvl="1"/>
            <a:r>
              <a:rPr lang="en-US" sz="2400" dirty="0" smtClean="0"/>
              <a:t>18-22% worldwide</a:t>
            </a:r>
            <a:endParaRPr lang="en-US" sz="2400"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5191125" y="1595437"/>
            <a:ext cx="2952750" cy="4429125"/>
          </a:xfrm>
        </p:spPr>
      </p:pic>
      <p:sp>
        <p:nvSpPr>
          <p:cNvPr id="4" name="Slide Number Placeholder 3"/>
          <p:cNvSpPr>
            <a:spLocks noGrp="1"/>
          </p:cNvSpPr>
          <p:nvPr>
            <p:ph type="sldNum" sz="quarter" idx="10"/>
          </p:nvPr>
        </p:nvSpPr>
        <p:spPr/>
        <p:txBody>
          <a:bodyPr/>
          <a:lstStyle/>
          <a:p>
            <a:fld id="{B9BE600C-E191-4938-A669-4E982F4F3928}" type="slidenum">
              <a:rPr lang="en-US" smtClean="0"/>
              <a:pPr/>
              <a:t>31</a:t>
            </a:fld>
            <a:endParaRPr lang="en-US"/>
          </a:p>
        </p:txBody>
      </p:sp>
      <p:sp>
        <p:nvSpPr>
          <p:cNvPr id="6" name="Text Box 5"/>
          <p:cNvSpPr txBox="1">
            <a:spLocks noChangeArrowheads="1"/>
          </p:cNvSpPr>
          <p:nvPr/>
        </p:nvSpPr>
        <p:spPr bwMode="auto">
          <a:xfrm>
            <a:off x="4663044" y="6537453"/>
            <a:ext cx="4038600" cy="276999"/>
          </a:xfrm>
          <a:prstGeom prst="rect">
            <a:avLst/>
          </a:prstGeom>
          <a:noFill/>
          <a:ln w="9525" algn="ctr">
            <a:noFill/>
            <a:miter lim="800000"/>
            <a:headEnd/>
            <a:tailEnd/>
          </a:ln>
        </p:spPr>
        <p:txBody>
          <a:bodyPr wrap="square">
            <a:spAutoFit/>
          </a:bodyPr>
          <a:lstStyle/>
          <a:p>
            <a:pPr marL="742950" indent="-285750" algn="r">
              <a:spcBef>
                <a:spcPct val="50000"/>
              </a:spcBef>
              <a:buFont typeface="Arial" charset="0"/>
              <a:buNone/>
            </a:pPr>
            <a:r>
              <a:rPr lang="en-US" sz="1200" dirty="0" smtClean="0">
                <a:solidFill>
                  <a:srgbClr val="000000"/>
                </a:solidFill>
                <a:latin typeface="+mn-lt"/>
              </a:rPr>
              <a:t>Baral, 2013; Herbst, 2008; Schulden, 2008</a:t>
            </a:r>
            <a:endParaRPr lang="en-US" sz="1200" dirty="0">
              <a:solidFill>
                <a:srgbClr val="000000"/>
              </a:solidFill>
              <a:latin typeface="+mn-lt"/>
            </a:endParaRPr>
          </a:p>
        </p:txBody>
      </p:sp>
    </p:spTree>
    <p:extLst>
      <p:ext uri="{BB962C8B-B14F-4D97-AF65-F5344CB8AC3E}">
        <p14:creationId xmlns:p14="http://schemas.microsoft.com/office/powerpoint/2010/main" val="823339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txBox="1">
            <a:spLocks/>
          </p:cNvSpPr>
          <p:nvPr/>
        </p:nvSpPr>
        <p:spPr bwMode="auto">
          <a:xfrm>
            <a:off x="457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auto" hangingPunct="1">
              <a:spcBef>
                <a:spcPts val="0"/>
              </a:spcBef>
              <a:spcAft>
                <a:spcPts val="0"/>
              </a:spcAft>
            </a:pPr>
            <a:endParaRPr lang="en-US" sz="3600" b="1" dirty="0">
              <a:solidFill>
                <a:srgbClr val="000000"/>
              </a:solidFill>
              <a:latin typeface="Verdana" pitchFamily="34" charset="0"/>
              <a:cs typeface="Arial" pitchFamily="34" charset="0"/>
            </a:endParaRPr>
          </a:p>
        </p:txBody>
      </p:sp>
      <p:sp>
        <p:nvSpPr>
          <p:cNvPr id="9220" name="TextBox 13"/>
          <p:cNvSpPr txBox="1">
            <a:spLocks noChangeArrowheads="1"/>
          </p:cNvSpPr>
          <p:nvPr/>
        </p:nvSpPr>
        <p:spPr bwMode="auto">
          <a:xfrm>
            <a:off x="5181600" y="6396037"/>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pPr>
            <a:r>
              <a:rPr lang="en-US" sz="1200" dirty="0">
                <a:solidFill>
                  <a:srgbClr val="000000"/>
                </a:solidFill>
                <a:latin typeface="Verdana" pitchFamily="34" charset="0"/>
                <a:cs typeface="Arial" pitchFamily="34" charset="0"/>
              </a:rPr>
              <a:t>Adapted from CDC, “HIV in the US-The Stages of Care” July 2012</a:t>
            </a:r>
          </a:p>
        </p:txBody>
      </p:sp>
      <p:sp>
        <p:nvSpPr>
          <p:cNvPr id="6" name="Title 5"/>
          <p:cNvSpPr>
            <a:spLocks noGrp="1"/>
          </p:cNvSpPr>
          <p:nvPr>
            <p:ph type="title"/>
          </p:nvPr>
        </p:nvSpPr>
        <p:spPr/>
        <p:txBody>
          <a:bodyPr/>
          <a:lstStyle/>
          <a:p>
            <a:r>
              <a:rPr lang="en-US" dirty="0" smtClean="0"/>
              <a:t>Opportunities along the HIV Continuum</a:t>
            </a:r>
            <a:endParaRPr lang="en-US" dirty="0"/>
          </a:p>
        </p:txBody>
      </p:sp>
      <p:sp>
        <p:nvSpPr>
          <p:cNvPr id="2" name="Slide Number Placeholder 1"/>
          <p:cNvSpPr>
            <a:spLocks noGrp="1"/>
          </p:cNvSpPr>
          <p:nvPr>
            <p:ph type="sldNum" sz="quarter" idx="10"/>
          </p:nvPr>
        </p:nvSpPr>
        <p:spPr/>
        <p:txBody>
          <a:bodyPr/>
          <a:lstStyle/>
          <a:p>
            <a:fld id="{B9BE600C-E191-4938-A669-4E982F4F3928}" type="slidenum">
              <a:rPr lang="en-US" smtClean="0"/>
              <a:pPr/>
              <a:t>32</a:t>
            </a:fld>
            <a:endParaRPr lang="en-US"/>
          </a:p>
        </p:txBody>
      </p:sp>
      <p:graphicFrame>
        <p:nvGraphicFramePr>
          <p:cNvPr id="11" name="Content Placeholder 6"/>
          <p:cNvGraphicFramePr>
            <a:graphicFrameLocks noGrp="1"/>
          </p:cNvGraphicFramePr>
          <p:nvPr>
            <p:ph sz="quarter" idx="11"/>
            <p:extLst>
              <p:ext uri="{D42A27DB-BD31-4B8C-83A1-F6EECF244321}">
                <p14:modId xmlns:p14="http://schemas.microsoft.com/office/powerpoint/2010/main" val="3020590291"/>
              </p:ext>
            </p:extLst>
          </p:nvPr>
        </p:nvGraphicFramePr>
        <p:xfrm>
          <a:off x="457200" y="1676400"/>
          <a:ext cx="8229600" cy="4800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 8"/>
          <p:cNvGraphicFramePr/>
          <p:nvPr>
            <p:extLst>
              <p:ext uri="{D42A27DB-BD31-4B8C-83A1-F6EECF244321}">
                <p14:modId xmlns:p14="http://schemas.microsoft.com/office/powerpoint/2010/main" val="2353070576"/>
              </p:ext>
            </p:extLst>
          </p:nvPr>
        </p:nvGraphicFramePr>
        <p:xfrm>
          <a:off x="0" y="1371600"/>
          <a:ext cx="9144000" cy="75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149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
                    </a14:imgEffect>
                    <a14:imgEffect>
                      <a14:brightnessContrast bright="20000" contrast="-40000"/>
                    </a14:imgEffect>
                  </a14:imgLayer>
                </a14:imgProps>
              </a:ext>
              <a:ext uri="{28A0092B-C50C-407E-A947-70E740481C1C}">
                <a14:useLocalDpi xmlns:a14="http://schemas.microsoft.com/office/drawing/2010/main" val="0"/>
              </a:ext>
            </a:extLst>
          </a:blip>
          <a:srcRect l="6569" r="5840"/>
          <a:stretch/>
        </p:blipFill>
        <p:spPr bwMode="auto">
          <a:xfrm>
            <a:off x="0" y="6927"/>
            <a:ext cx="9144000" cy="684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lstStyle/>
          <a:p>
            <a:r>
              <a:rPr lang="en-US" smtClean="0"/>
              <a:t>The National HIV/AIDS Strategy</a:t>
            </a:r>
            <a:endParaRPr lang="en-US" dirty="0"/>
          </a:p>
        </p:txBody>
      </p:sp>
      <p:sp>
        <p:nvSpPr>
          <p:cNvPr id="2" name="Slide Number Placeholder 1"/>
          <p:cNvSpPr>
            <a:spLocks noGrp="1"/>
          </p:cNvSpPr>
          <p:nvPr>
            <p:ph type="sldNum" sz="quarter" idx="10"/>
          </p:nvPr>
        </p:nvSpPr>
        <p:spPr/>
        <p:txBody>
          <a:bodyPr/>
          <a:lstStyle/>
          <a:p>
            <a:pPr eaLnBrk="1" fontAlgn="auto" hangingPunct="1">
              <a:spcBef>
                <a:spcPts val="0"/>
              </a:spcBef>
              <a:spcAft>
                <a:spcPts val="0"/>
              </a:spcAft>
            </a:pPr>
            <a:fld id="{B9BE600C-E191-4938-A669-4E982F4F3928}" type="slidenum">
              <a:rPr lang="en-US" smtClean="0">
                <a:solidFill>
                  <a:srgbClr val="717073">
                    <a:tint val="75000"/>
                  </a:srgbClr>
                </a:solidFill>
                <a:latin typeface="Verdana"/>
              </a:rPr>
              <a:pPr eaLnBrk="1" fontAlgn="auto" hangingPunct="1">
                <a:spcBef>
                  <a:spcPts val="0"/>
                </a:spcBef>
                <a:spcAft>
                  <a:spcPts val="0"/>
                </a:spcAft>
              </a:pPr>
              <a:t>33</a:t>
            </a:fld>
            <a:endParaRPr lang="en-US">
              <a:solidFill>
                <a:srgbClr val="717073">
                  <a:tint val="75000"/>
                </a:srgbClr>
              </a:solidFill>
              <a:latin typeface="Verdana"/>
            </a:endParaRPr>
          </a:p>
        </p:txBody>
      </p:sp>
      <p:sp>
        <p:nvSpPr>
          <p:cNvPr id="3" name="Content Placeholder 2"/>
          <p:cNvSpPr>
            <a:spLocks noGrp="1"/>
          </p:cNvSpPr>
          <p:nvPr>
            <p:ph sz="quarter" idx="11"/>
          </p:nvPr>
        </p:nvSpPr>
        <p:spPr/>
        <p:txBody>
          <a:bodyPr/>
          <a:lstStyle/>
          <a:p>
            <a:pPr marL="0" indent="0">
              <a:buNone/>
            </a:pPr>
            <a:r>
              <a:rPr lang="en-US" b="1" smtClean="0">
                <a:solidFill>
                  <a:srgbClr val="000000"/>
                </a:solidFill>
                <a:effectLst>
                  <a:glow rad="101600">
                    <a:schemeClr val="bg2">
                      <a:alpha val="60000"/>
                    </a:schemeClr>
                  </a:glow>
                </a:effectLst>
              </a:rPr>
              <a:t>Goals:</a:t>
            </a:r>
          </a:p>
          <a:p>
            <a:r>
              <a:rPr lang="en-US" b="1" smtClean="0">
                <a:solidFill>
                  <a:srgbClr val="000000"/>
                </a:solidFill>
                <a:effectLst>
                  <a:glow rad="101600">
                    <a:schemeClr val="bg2">
                      <a:alpha val="60000"/>
                    </a:schemeClr>
                  </a:glow>
                </a:effectLst>
              </a:rPr>
              <a:t>Reduce the number of people who become infected with HIV</a:t>
            </a:r>
          </a:p>
          <a:p>
            <a:r>
              <a:rPr lang="en-US" b="1" smtClean="0">
                <a:solidFill>
                  <a:srgbClr val="000000"/>
                </a:solidFill>
                <a:effectLst>
                  <a:glow rad="101600">
                    <a:schemeClr val="bg2">
                      <a:alpha val="60000"/>
                    </a:schemeClr>
                  </a:glow>
                </a:effectLst>
              </a:rPr>
              <a:t>Increase access to care and optimize health outcomes for people living with HIV</a:t>
            </a:r>
          </a:p>
          <a:p>
            <a:r>
              <a:rPr lang="en-US" b="1" smtClean="0">
                <a:solidFill>
                  <a:srgbClr val="000000"/>
                </a:solidFill>
                <a:effectLst>
                  <a:glow rad="101600">
                    <a:schemeClr val="bg2">
                      <a:alpha val="60000"/>
                    </a:schemeClr>
                  </a:glow>
                </a:effectLst>
              </a:rPr>
              <a:t>Reduce HIV-related health disparities</a:t>
            </a:r>
          </a:p>
          <a:p>
            <a:r>
              <a:rPr lang="en-US" b="1" smtClean="0">
                <a:solidFill>
                  <a:srgbClr val="000000"/>
                </a:solidFill>
                <a:effectLst>
                  <a:glow rad="101600">
                    <a:schemeClr val="bg2">
                      <a:alpha val="60000"/>
                    </a:schemeClr>
                  </a:glow>
                </a:effectLst>
              </a:rPr>
              <a:t>Achieve a more coordinated national response to the HIV epidemic</a:t>
            </a:r>
          </a:p>
          <a:p>
            <a:pPr marL="0" indent="0" algn="ctr">
              <a:buNone/>
            </a:pPr>
            <a:endParaRPr lang="en-US" dirty="0">
              <a:solidFill>
                <a:srgbClr val="000000"/>
              </a:solidFill>
              <a:effectLst>
                <a:glow rad="101600">
                  <a:schemeClr val="bg2">
                    <a:alpha val="60000"/>
                  </a:schemeClr>
                </a:glow>
              </a:effectLst>
            </a:endParaRPr>
          </a:p>
        </p:txBody>
      </p:sp>
    </p:spTree>
    <p:extLst>
      <p:ext uri="{BB962C8B-B14F-4D97-AF65-F5344CB8AC3E}">
        <p14:creationId xmlns:p14="http://schemas.microsoft.com/office/powerpoint/2010/main" val="4085203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 Prevention of HIV</a:t>
            </a:r>
            <a:endParaRPr lang="en-US" dirty="0"/>
          </a:p>
        </p:txBody>
      </p:sp>
      <p:sp>
        <p:nvSpPr>
          <p:cNvPr id="5" name="Slide Number Placeholder 4"/>
          <p:cNvSpPr>
            <a:spLocks noGrp="1"/>
          </p:cNvSpPr>
          <p:nvPr>
            <p:ph type="sldNum" sz="quarter" idx="10"/>
          </p:nvPr>
        </p:nvSpPr>
        <p:spPr/>
        <p:txBody>
          <a:bodyPr/>
          <a:lstStyle/>
          <a:p>
            <a:fld id="{B9BE600C-E191-4938-A669-4E982F4F3928}" type="slidenum">
              <a:rPr lang="en-US" smtClean="0"/>
              <a:pPr/>
              <a:t>34</a:t>
            </a:fld>
            <a:endParaRPr lang="en-US"/>
          </a:p>
        </p:txBody>
      </p:sp>
      <p:graphicFrame>
        <p:nvGraphicFramePr>
          <p:cNvPr id="9" name="Content Placeholder 8"/>
          <p:cNvGraphicFramePr>
            <a:graphicFrameLocks noGrp="1"/>
          </p:cNvGraphicFramePr>
          <p:nvPr>
            <p:ph sz="quarter" idx="11"/>
            <p:extLst/>
          </p:nvPr>
        </p:nvGraphicFramePr>
        <p:xfrm>
          <a:off x="457200" y="13716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p:cNvCxnSpPr/>
          <p:nvPr/>
        </p:nvCxnSpPr>
        <p:spPr>
          <a:xfrm>
            <a:off x="4572000" y="2819400"/>
            <a:ext cx="0" cy="2209800"/>
          </a:xfrm>
          <a:prstGeom prst="straightConnector1">
            <a:avLst/>
          </a:prstGeom>
          <a:ln w="7302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2" name="Oval 1"/>
          <p:cNvSpPr/>
          <p:nvPr/>
        </p:nvSpPr>
        <p:spPr>
          <a:xfrm>
            <a:off x="2971800" y="1295400"/>
            <a:ext cx="3200400" cy="990600"/>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Oval 2"/>
          <p:cNvSpPr/>
          <p:nvPr/>
        </p:nvSpPr>
        <p:spPr>
          <a:xfrm>
            <a:off x="1371600" y="2133600"/>
            <a:ext cx="2286000" cy="3505200"/>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Right Arrow 3"/>
          <p:cNvSpPr/>
          <p:nvPr/>
        </p:nvSpPr>
        <p:spPr>
          <a:xfrm rot="16200000">
            <a:off x="4171621" y="6115380"/>
            <a:ext cx="933434" cy="589875"/>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5562600" y="2133600"/>
            <a:ext cx="2286000" cy="3505200"/>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9978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Is he HIV Infected at Baseline?</a:t>
            </a:r>
            <a:endParaRPr lang="en-US" dirty="0"/>
          </a:p>
        </p:txBody>
      </p:sp>
      <p:sp>
        <p:nvSpPr>
          <p:cNvPr id="2" name="Slide Number Placeholder 1"/>
          <p:cNvSpPr>
            <a:spLocks noGrp="1"/>
          </p:cNvSpPr>
          <p:nvPr>
            <p:ph type="sldNum" sz="quarter" idx="10"/>
          </p:nvPr>
        </p:nvSpPr>
        <p:spPr/>
        <p:txBody>
          <a:bodyPr/>
          <a:lstStyle/>
          <a:p>
            <a:fld id="{B9BE600C-E191-4938-A669-4E982F4F3928}" type="slidenum">
              <a:rPr lang="en-US" smtClean="0"/>
              <a:pPr/>
              <a:t>35</a:t>
            </a:fld>
            <a:endParaRPr lang="en-US"/>
          </a:p>
        </p:txBody>
      </p:sp>
      <p:graphicFrame>
        <p:nvGraphicFramePr>
          <p:cNvPr id="9" name="Content Placeholder 8"/>
          <p:cNvGraphicFramePr>
            <a:graphicFrameLocks noGrp="1"/>
          </p:cNvGraphicFramePr>
          <p:nvPr>
            <p:ph sz="quarter" idx="11"/>
            <p:extLst>
              <p:ext uri="{D42A27DB-BD31-4B8C-83A1-F6EECF244321}">
                <p14:modId xmlns:p14="http://schemas.microsoft.com/office/powerpoint/2010/main" val="3599301973"/>
              </p:ext>
            </p:extLst>
          </p:nvPr>
        </p:nvGraphicFramePr>
        <p:xfrm>
          <a:off x="457200" y="13716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p:cNvCxnSpPr/>
          <p:nvPr/>
        </p:nvCxnSpPr>
        <p:spPr>
          <a:xfrm>
            <a:off x="4572000" y="2819400"/>
            <a:ext cx="0" cy="2209800"/>
          </a:xfrm>
          <a:prstGeom prst="straightConnector1">
            <a:avLst/>
          </a:prstGeom>
          <a:ln w="7302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10" name="Oval 9"/>
          <p:cNvSpPr/>
          <p:nvPr/>
        </p:nvSpPr>
        <p:spPr>
          <a:xfrm>
            <a:off x="3200400" y="1295400"/>
            <a:ext cx="2667000" cy="990600"/>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797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dirty="0" smtClean="0"/>
              <a:t>More Testing is Needed</a:t>
            </a:r>
          </a:p>
        </p:txBody>
      </p:sp>
      <p:sp>
        <p:nvSpPr>
          <p:cNvPr id="217090" name="Content Placeholder 2"/>
          <p:cNvSpPr>
            <a:spLocks noGrp="1"/>
          </p:cNvSpPr>
          <p:nvPr>
            <p:ph sz="half" idx="1"/>
          </p:nvPr>
        </p:nvSpPr>
        <p:spPr/>
        <p:txBody>
          <a:bodyPr/>
          <a:lstStyle/>
          <a:p>
            <a:r>
              <a:rPr lang="en-US" smtClean="0"/>
              <a:t>20% of those with HIV do not know they are infected. </a:t>
            </a:r>
          </a:p>
          <a:p>
            <a:endParaRPr lang="en-US" smtClean="0"/>
          </a:p>
          <a:p>
            <a:r>
              <a:rPr lang="en-US" smtClean="0"/>
              <a:t>32% receive an AIDS diagnosis within one year of HIV diagnosis.</a:t>
            </a:r>
            <a:endParaRPr lang="en-US" dirty="0" smtClean="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091700" y="1447800"/>
            <a:ext cx="3151600" cy="4724400"/>
          </a:xfrm>
        </p:spPr>
      </p:pic>
      <p:sp>
        <p:nvSpPr>
          <p:cNvPr id="2" name="Slide Number Placeholder 1"/>
          <p:cNvSpPr>
            <a:spLocks noGrp="1"/>
          </p:cNvSpPr>
          <p:nvPr>
            <p:ph type="sldNum" sz="quarter" idx="10"/>
          </p:nvPr>
        </p:nvSpPr>
        <p:spPr/>
        <p:txBody>
          <a:bodyPr/>
          <a:lstStyle/>
          <a:p>
            <a:fld id="{B9BE600C-E191-4938-A669-4E982F4F3928}" type="slidenum">
              <a:rPr lang="en-US" smtClean="0"/>
              <a:pPr/>
              <a:t>36</a:t>
            </a:fld>
            <a:endParaRPr lang="en-US"/>
          </a:p>
        </p:txBody>
      </p:sp>
      <p:sp>
        <p:nvSpPr>
          <p:cNvPr id="7" name="TextBox 6"/>
          <p:cNvSpPr txBox="1"/>
          <p:nvPr/>
        </p:nvSpPr>
        <p:spPr>
          <a:xfrm>
            <a:off x="6585857" y="6529035"/>
            <a:ext cx="2057400" cy="276999"/>
          </a:xfrm>
          <a:prstGeom prst="rect">
            <a:avLst/>
          </a:prstGeom>
          <a:noFill/>
        </p:spPr>
        <p:txBody>
          <a:bodyPr wrap="square" rtlCol="0">
            <a:spAutoFit/>
          </a:bodyPr>
          <a:lstStyle/>
          <a:p>
            <a:pPr algn="r" eaLnBrk="1" hangingPunct="1"/>
            <a:r>
              <a:rPr lang="en-US" sz="1200" dirty="0" smtClean="0">
                <a:solidFill>
                  <a:srgbClr val="000000"/>
                </a:solidFill>
                <a:latin typeface="+mn-lt"/>
                <a:cs typeface="Arial" pitchFamily="34" charset="0"/>
              </a:rPr>
              <a:t>MMWR, 2010</a:t>
            </a:r>
            <a:endParaRPr lang="en-US" sz="1200" dirty="0">
              <a:solidFill>
                <a:srgbClr val="000000"/>
              </a:solidFill>
              <a:latin typeface="+mn-lt"/>
              <a:cs typeface="Arial" pitchFamily="34" charset="0"/>
            </a:endParaRPr>
          </a:p>
        </p:txBody>
      </p:sp>
    </p:spTree>
    <p:extLst>
      <p:ext uri="{BB962C8B-B14F-4D97-AF65-F5344CB8AC3E}">
        <p14:creationId xmlns:p14="http://schemas.microsoft.com/office/powerpoint/2010/main" val="42350790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smtClean="0"/>
              <a:t>Barriers to HIV Testing</a:t>
            </a:r>
            <a:endParaRPr lang="en-US" dirty="0" smtClean="0"/>
          </a:p>
        </p:txBody>
      </p:sp>
      <p:sp>
        <p:nvSpPr>
          <p:cNvPr id="221186" name="Content Placeholder 2"/>
          <p:cNvSpPr>
            <a:spLocks noGrp="1"/>
          </p:cNvSpPr>
          <p:nvPr>
            <p:ph sz="half" idx="1"/>
          </p:nvPr>
        </p:nvSpPr>
        <p:spPr/>
        <p:txBody>
          <a:bodyPr/>
          <a:lstStyle/>
          <a:p>
            <a:r>
              <a:rPr lang="en-US" sz="2000" dirty="0" smtClean="0"/>
              <a:t>Only </a:t>
            </a:r>
            <a:r>
              <a:rPr lang="en-US" sz="2000" b="1" dirty="0" smtClean="0"/>
              <a:t>61%</a:t>
            </a:r>
            <a:r>
              <a:rPr lang="en-US" sz="2000" dirty="0" smtClean="0"/>
              <a:t> of general internists offer HIV testing regardless of risk.</a:t>
            </a:r>
          </a:p>
          <a:p>
            <a:r>
              <a:rPr lang="en-US" sz="2000" b="1" dirty="0" smtClean="0"/>
              <a:t>50% </a:t>
            </a:r>
            <a:r>
              <a:rPr lang="en-US" sz="2000" dirty="0" smtClean="0"/>
              <a:t>of EDs are aware of CDC’s guidelines, and only </a:t>
            </a:r>
            <a:r>
              <a:rPr lang="en-US" sz="2000" b="1" dirty="0" smtClean="0"/>
              <a:t>56%</a:t>
            </a:r>
            <a:r>
              <a:rPr lang="en-US" sz="2000" dirty="0" smtClean="0"/>
              <a:t> offer HIV testing.</a:t>
            </a:r>
          </a:p>
          <a:p>
            <a:r>
              <a:rPr lang="en-US" sz="2000" dirty="0" smtClean="0"/>
              <a:t>HHS interviewed a sample of health centers in 2011 to see if following CDC’s HIV testing guidelines:</a:t>
            </a:r>
          </a:p>
          <a:p>
            <a:pPr lvl="1"/>
            <a:r>
              <a:rPr lang="en-US" sz="1800" dirty="0" smtClean="0"/>
              <a:t>Only </a:t>
            </a:r>
            <a:r>
              <a:rPr lang="en-US" sz="1800" b="1" dirty="0" smtClean="0"/>
              <a:t>20% </a:t>
            </a:r>
            <a:r>
              <a:rPr lang="en-US" sz="1800" dirty="0" smtClean="0"/>
              <a:t>of sites were testing all patients 13-64 y/o</a:t>
            </a:r>
          </a:p>
          <a:p>
            <a:pPr lvl="1"/>
            <a:r>
              <a:rPr lang="en-US" sz="1800" dirty="0" smtClean="0"/>
              <a:t>Remaining sites only tested high-risk patients or those who asked  </a:t>
            </a:r>
          </a:p>
          <a:p>
            <a:endParaRPr lang="en-US" sz="2000" dirty="0" smtClean="0"/>
          </a:p>
          <a:p>
            <a:endParaRPr lang="en-US" sz="2000" dirty="0" smtClean="0"/>
          </a:p>
          <a:p>
            <a:endParaRPr lang="en-US" sz="2000" dirty="0" smtClean="0"/>
          </a:p>
        </p:txBody>
      </p:sp>
      <p:sp>
        <p:nvSpPr>
          <p:cNvPr id="3" name="Slide Number Placeholder 2"/>
          <p:cNvSpPr>
            <a:spLocks noGrp="1"/>
          </p:cNvSpPr>
          <p:nvPr>
            <p:ph type="sldNum" sz="quarter" idx="10"/>
          </p:nvPr>
        </p:nvSpPr>
        <p:spPr/>
        <p:txBody>
          <a:bodyPr/>
          <a:lstStyle/>
          <a:p>
            <a:fld id="{B9BE600C-E191-4938-A669-4E982F4F3928}" type="slidenum">
              <a:rPr lang="en-US" smtClean="0"/>
              <a:pPr/>
              <a:t>37</a:t>
            </a:fld>
            <a:endParaRPr lang="en-US"/>
          </a:p>
        </p:txBody>
      </p:sp>
      <p:sp>
        <p:nvSpPr>
          <p:cNvPr id="6" name="TextBox 5"/>
          <p:cNvSpPr txBox="1"/>
          <p:nvPr/>
        </p:nvSpPr>
        <p:spPr>
          <a:xfrm>
            <a:off x="3962400" y="6574074"/>
            <a:ext cx="4800600" cy="276999"/>
          </a:xfrm>
          <a:prstGeom prst="rect">
            <a:avLst/>
          </a:prstGeom>
          <a:noFill/>
        </p:spPr>
        <p:txBody>
          <a:bodyPr wrap="square" rtlCol="0">
            <a:spAutoFit/>
          </a:bodyPr>
          <a:lstStyle/>
          <a:p>
            <a:pPr algn="r" eaLnBrk="1" hangingPunct="1"/>
            <a:r>
              <a:rPr lang="en-US" sz="1200" dirty="0" smtClean="0">
                <a:solidFill>
                  <a:srgbClr val="000000"/>
                </a:solidFill>
                <a:latin typeface="+mn-lt"/>
                <a:cs typeface="Arial" pitchFamily="34" charset="0"/>
              </a:rPr>
              <a:t>Haukoos, 2011; Korthuis, 2011</a:t>
            </a:r>
            <a:endParaRPr lang="en-US" sz="1200" dirty="0">
              <a:solidFill>
                <a:srgbClr val="000000"/>
              </a:solidFill>
              <a:latin typeface="+mn-lt"/>
              <a:cs typeface="Arial" pitchFamily="34" charset="0"/>
            </a:endParaRPr>
          </a:p>
        </p:txBody>
      </p:sp>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462506"/>
            <a:ext cx="4038600" cy="269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129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r>
              <a:rPr lang="en-US" smtClean="0"/>
              <a:t>Screening and testing are prevention interventions</a:t>
            </a:r>
            <a:endParaRPr lang="en-US" dirty="0" smtClean="0"/>
          </a:p>
        </p:txBody>
      </p:sp>
      <p:sp>
        <p:nvSpPr>
          <p:cNvPr id="6" name="Content Placeholder 5"/>
          <p:cNvSpPr>
            <a:spLocks noGrp="1"/>
          </p:cNvSpPr>
          <p:nvPr>
            <p:ph sz="half" idx="1"/>
          </p:nvPr>
        </p:nvSpPr>
        <p:spPr/>
        <p:txBody>
          <a:bodyPr/>
          <a:lstStyle/>
          <a:p>
            <a:r>
              <a:rPr lang="en-US" smtClean="0"/>
              <a:t>USPSTF Grade A Recommendation: Test all once</a:t>
            </a:r>
          </a:p>
          <a:p>
            <a:r>
              <a:rPr lang="en-US" smtClean="0"/>
              <a:t>Those who test positive need evaluation and treatment.</a:t>
            </a:r>
          </a:p>
          <a:p>
            <a:r>
              <a:rPr lang="en-US" smtClean="0"/>
              <a:t>People who are negative but at high risk need ongoing testing</a:t>
            </a:r>
          </a:p>
          <a:p>
            <a:r>
              <a:rPr lang="en-US" smtClean="0"/>
              <a:t>Testing is a pre-requisite for:</a:t>
            </a:r>
          </a:p>
          <a:p>
            <a:pPr lvl="1"/>
            <a:r>
              <a:rPr lang="en-US" smtClean="0"/>
              <a:t>Treatment as prevention</a:t>
            </a:r>
          </a:p>
          <a:p>
            <a:pPr lvl="1"/>
            <a:r>
              <a:rPr lang="en-US" smtClean="0"/>
              <a:t>Pre-exposure prophylaxis</a:t>
            </a:r>
          </a:p>
          <a:p>
            <a:endParaRPr lang="en-US" dirty="0"/>
          </a:p>
        </p:txBody>
      </p:sp>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63800"/>
            <a:ext cx="4038600" cy="2692400"/>
          </a:xfrm>
        </p:spPr>
      </p:pic>
      <p:sp>
        <p:nvSpPr>
          <p:cNvPr id="2" name="Slide Number Placeholder 1"/>
          <p:cNvSpPr>
            <a:spLocks noGrp="1"/>
          </p:cNvSpPr>
          <p:nvPr>
            <p:ph type="sldNum" sz="quarter" idx="10"/>
          </p:nvPr>
        </p:nvSpPr>
        <p:spPr/>
        <p:txBody>
          <a:bodyPr/>
          <a:lstStyle/>
          <a:p>
            <a:fld id="{B9BE600C-E191-4938-A669-4E982F4F3928}" type="slidenum">
              <a:rPr lang="en-US" smtClean="0"/>
              <a:pPr/>
              <a:t>38</a:t>
            </a:fld>
            <a:endParaRPr lang="en-US"/>
          </a:p>
        </p:txBody>
      </p:sp>
      <p:sp>
        <p:nvSpPr>
          <p:cNvPr id="5" name="TextBox 4"/>
          <p:cNvSpPr txBox="1"/>
          <p:nvPr/>
        </p:nvSpPr>
        <p:spPr>
          <a:xfrm>
            <a:off x="5029200" y="6491843"/>
            <a:ext cx="3657600" cy="276999"/>
          </a:xfrm>
          <a:prstGeom prst="rect">
            <a:avLst/>
          </a:prstGeom>
          <a:noFill/>
        </p:spPr>
        <p:txBody>
          <a:bodyPr wrap="square" rtlCol="0">
            <a:spAutoFit/>
          </a:bodyPr>
          <a:lstStyle/>
          <a:p>
            <a:pPr algn="r" eaLnBrk="1" hangingPunct="1"/>
            <a:r>
              <a:rPr lang="en-US" sz="1200" dirty="0" smtClean="0">
                <a:solidFill>
                  <a:srgbClr val="000000"/>
                </a:solidFill>
                <a:latin typeface="+mn-lt"/>
                <a:cs typeface="Arial" pitchFamily="34" charset="0"/>
              </a:rPr>
              <a:t>Weinhardt, 1999</a:t>
            </a:r>
            <a:endParaRPr lang="en-US" sz="1200" dirty="0">
              <a:solidFill>
                <a:srgbClr val="000000"/>
              </a:solidFill>
              <a:latin typeface="+mn-lt"/>
              <a:cs typeface="Arial" pitchFamily="34" charset="0"/>
            </a:endParaRPr>
          </a:p>
        </p:txBody>
      </p:sp>
    </p:spTree>
    <p:extLst>
      <p:ext uri="{BB962C8B-B14F-4D97-AF65-F5344CB8AC3E}">
        <p14:creationId xmlns:p14="http://schemas.microsoft.com/office/powerpoint/2010/main" val="1628613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 HIV Infected at Baseline?</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39</a:t>
            </a:fld>
            <a:endParaRPr lang="en-US"/>
          </a:p>
        </p:txBody>
      </p:sp>
      <p:graphicFrame>
        <p:nvGraphicFramePr>
          <p:cNvPr id="9" name="Content Placeholder 8"/>
          <p:cNvGraphicFramePr>
            <a:graphicFrameLocks noGrp="1"/>
          </p:cNvGraphicFramePr>
          <p:nvPr>
            <p:ph sz="quarter" idx="11"/>
            <p:extLst>
              <p:ext uri="{D42A27DB-BD31-4B8C-83A1-F6EECF244321}">
                <p14:modId xmlns:p14="http://schemas.microsoft.com/office/powerpoint/2010/main" val="1872791103"/>
              </p:ext>
            </p:extLst>
          </p:nvPr>
        </p:nvGraphicFramePr>
        <p:xfrm>
          <a:off x="457200" y="13716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p:cNvCxnSpPr/>
          <p:nvPr/>
        </p:nvCxnSpPr>
        <p:spPr>
          <a:xfrm>
            <a:off x="4572000" y="2819400"/>
            <a:ext cx="0" cy="2209800"/>
          </a:xfrm>
          <a:prstGeom prst="straightConnector1">
            <a:avLst/>
          </a:prstGeom>
          <a:ln w="7302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3" name="Oval 2"/>
          <p:cNvSpPr/>
          <p:nvPr/>
        </p:nvSpPr>
        <p:spPr>
          <a:xfrm>
            <a:off x="1371600" y="2438400"/>
            <a:ext cx="1981200" cy="3200400"/>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51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What Patients Want</a:t>
            </a:r>
          </a:p>
        </p:txBody>
      </p:sp>
      <p:sp>
        <p:nvSpPr>
          <p:cNvPr id="2" name="Slide Number Placeholder 1"/>
          <p:cNvSpPr>
            <a:spLocks noGrp="1"/>
          </p:cNvSpPr>
          <p:nvPr>
            <p:ph type="sldNum" sz="quarter" idx="10"/>
          </p:nvPr>
        </p:nvSpPr>
        <p:spPr/>
        <p:txBody>
          <a:bodyPr/>
          <a:lstStyle/>
          <a:p>
            <a:fld id="{B9BE600C-E191-4938-A669-4E982F4F3928}" type="slidenum">
              <a:rPr lang="en-US" smtClean="0"/>
              <a:pPr/>
              <a:t>4</a:t>
            </a:fld>
            <a:endParaRPr lang="en-US"/>
          </a:p>
        </p:txBody>
      </p:sp>
      <p:sp>
        <p:nvSpPr>
          <p:cNvPr id="34819" name="Content Placeholder 2"/>
          <p:cNvSpPr>
            <a:spLocks noGrp="1"/>
          </p:cNvSpPr>
          <p:nvPr>
            <p:ph sz="quarter" idx="11"/>
          </p:nvPr>
        </p:nvSpPr>
        <p:spPr/>
        <p:txBody>
          <a:bodyPr/>
          <a:lstStyle/>
          <a:p>
            <a:r>
              <a:rPr lang="en-US" smtClean="0"/>
              <a:t>Survey of 500 men and women over 25</a:t>
            </a:r>
          </a:p>
          <a:p>
            <a:r>
              <a:rPr lang="en-US" smtClean="0"/>
              <a:t>85% expressed an interest in talking to their doctors about sexual concerns</a:t>
            </a:r>
          </a:p>
          <a:p>
            <a:r>
              <a:rPr lang="en-US" smtClean="0"/>
              <a:t>71% thought their provider would likely dismiss their concerns</a:t>
            </a:r>
          </a:p>
          <a:p>
            <a:r>
              <a:rPr lang="en-US" smtClean="0"/>
              <a:t>A history of sexual health followed by appropriate, targeted discussion can enhance the patient-provider relationship</a:t>
            </a: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04800" y="1828800"/>
            <a:ext cx="8679536" cy="2964599"/>
            <a:chOff x="381529" y="2069012"/>
            <a:chExt cx="8678443" cy="2964080"/>
          </a:xfrm>
        </p:grpSpPr>
        <p:grpSp>
          <p:nvGrpSpPr>
            <p:cNvPr id="3" name="Group 11"/>
            <p:cNvGrpSpPr>
              <a:grpSpLocks/>
            </p:cNvGrpSpPr>
            <p:nvPr/>
          </p:nvGrpSpPr>
          <p:grpSpPr bwMode="auto">
            <a:xfrm>
              <a:off x="443252" y="2895599"/>
              <a:ext cx="8616720" cy="2137493"/>
              <a:chOff x="511438" y="2691675"/>
              <a:chExt cx="8617584" cy="2138444"/>
            </a:xfrm>
          </p:grpSpPr>
          <p:sp>
            <p:nvSpPr>
              <p:cNvPr id="35857" name="TextBox 4"/>
              <p:cNvSpPr txBox="1">
                <a:spLocks noChangeArrowheads="1"/>
              </p:cNvSpPr>
              <p:nvPr/>
            </p:nvSpPr>
            <p:spPr bwMode="auto">
              <a:xfrm>
                <a:off x="3634056" y="2691675"/>
                <a:ext cx="2023259" cy="400218"/>
              </a:xfrm>
              <a:prstGeom prst="rect">
                <a:avLst/>
              </a:prstGeom>
              <a:noFill/>
              <a:ln w="9525">
                <a:noFill/>
                <a:miter lim="800000"/>
                <a:headEnd/>
                <a:tailEnd/>
              </a:ln>
            </p:spPr>
            <p:txBody>
              <a:bodyPr wrap="none">
                <a:spAutoFit/>
              </a:bodyPr>
              <a:lstStyle/>
              <a:p>
                <a:pPr algn="ctr"/>
                <a:r>
                  <a:rPr lang="en-US" sz="2000" b="1" dirty="0">
                    <a:solidFill>
                      <a:srgbClr val="000000"/>
                    </a:solidFill>
                  </a:rPr>
                  <a:t>Randomization</a:t>
                </a:r>
              </a:p>
            </p:txBody>
          </p:sp>
          <p:sp>
            <p:nvSpPr>
              <p:cNvPr id="19463" name="TextBox 6"/>
              <p:cNvSpPr txBox="1">
                <a:spLocks noChangeArrowheads="1"/>
              </p:cNvSpPr>
              <p:nvPr/>
            </p:nvSpPr>
            <p:spPr bwMode="auto">
              <a:xfrm>
                <a:off x="511438" y="3185322"/>
                <a:ext cx="3780105" cy="831222"/>
              </a:xfrm>
              <a:prstGeom prst="rect">
                <a:avLst/>
              </a:prstGeom>
              <a:solidFill>
                <a:schemeClr val="accent6"/>
              </a:solidFill>
              <a:ln>
                <a:headEnd/>
                <a:tailEnd/>
              </a:ln>
              <a:extLst/>
            </p:spPr>
            <p:style>
              <a:lnRef idx="3">
                <a:schemeClr val="lt1"/>
              </a:lnRef>
              <a:fillRef idx="1">
                <a:schemeClr val="accent3"/>
              </a:fillRef>
              <a:effectRef idx="1">
                <a:schemeClr val="accent3"/>
              </a:effectRef>
              <a:fontRef idx="minor">
                <a:schemeClr val="lt1"/>
              </a:fontRef>
            </p:style>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dirty="0" smtClean="0">
                    <a:solidFill>
                      <a:srgbClr val="FFFFFF"/>
                    </a:solidFill>
                  </a:rPr>
                  <a:t>Early antiretroviral therapy</a:t>
                </a:r>
                <a:r>
                  <a:rPr lang="en-US" dirty="0">
                    <a:solidFill>
                      <a:srgbClr val="FFFFFF"/>
                    </a:solidFill>
                  </a:rPr>
                  <a:t/>
                </a:r>
                <a:br>
                  <a:rPr lang="en-US" dirty="0">
                    <a:solidFill>
                      <a:srgbClr val="FFFFFF"/>
                    </a:solidFill>
                  </a:rPr>
                </a:br>
                <a:r>
                  <a:rPr lang="en-US" dirty="0">
                    <a:solidFill>
                      <a:srgbClr val="FFFFFF"/>
                    </a:solidFill>
                  </a:rPr>
                  <a:t>CD4 350-550</a:t>
                </a:r>
              </a:p>
            </p:txBody>
          </p:sp>
          <p:sp>
            <p:nvSpPr>
              <p:cNvPr id="19464" name="TextBox 7"/>
              <p:cNvSpPr txBox="1">
                <a:spLocks noChangeArrowheads="1"/>
              </p:cNvSpPr>
              <p:nvPr/>
            </p:nvSpPr>
            <p:spPr bwMode="auto">
              <a:xfrm>
                <a:off x="4919323" y="3185322"/>
                <a:ext cx="4209699" cy="831222"/>
              </a:xfrm>
              <a:prstGeom prst="rect">
                <a:avLst/>
              </a:prstGeom>
              <a:solidFill>
                <a:schemeClr val="accent3">
                  <a:lumMod val="75000"/>
                </a:schemeClr>
              </a:solidFill>
              <a:ln>
                <a:solidFill>
                  <a:schemeClr val="bg1"/>
                </a:solidFill>
                <a:headEnd/>
                <a:tailEnd/>
              </a:ln>
              <a:extLst/>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dirty="0">
                    <a:solidFill>
                      <a:srgbClr val="FFFFFF"/>
                    </a:solidFill>
                  </a:rPr>
                  <a:t>Delayed </a:t>
                </a:r>
                <a:r>
                  <a:rPr lang="en-US" dirty="0" smtClean="0">
                    <a:solidFill>
                      <a:srgbClr val="FFFFFF"/>
                    </a:solidFill>
                  </a:rPr>
                  <a:t>antiretroviral therapy</a:t>
                </a:r>
                <a:r>
                  <a:rPr lang="en-US" dirty="0">
                    <a:solidFill>
                      <a:srgbClr val="FFFFFF"/>
                    </a:solidFill>
                  </a:rPr>
                  <a:t/>
                </a:r>
                <a:br>
                  <a:rPr lang="en-US" dirty="0">
                    <a:solidFill>
                      <a:srgbClr val="FFFFFF"/>
                    </a:solidFill>
                  </a:rPr>
                </a:br>
                <a:r>
                  <a:rPr lang="en-US" dirty="0" smtClean="0">
                    <a:solidFill>
                      <a:srgbClr val="FFFFFF"/>
                    </a:solidFill>
                  </a:rPr>
                  <a:t>CD4 ≤</a:t>
                </a:r>
                <a:r>
                  <a:rPr lang="en-US" dirty="0">
                    <a:solidFill>
                      <a:srgbClr val="FFFFFF"/>
                    </a:solidFill>
                  </a:rPr>
                  <a:t>250</a:t>
                </a:r>
              </a:p>
            </p:txBody>
          </p:sp>
          <p:sp>
            <p:nvSpPr>
              <p:cNvPr id="32" name="TextBox 7"/>
              <p:cNvSpPr txBox="1">
                <a:spLocks noChangeArrowheads="1"/>
              </p:cNvSpPr>
              <p:nvPr/>
            </p:nvSpPr>
            <p:spPr bwMode="auto">
              <a:xfrm>
                <a:off x="5478780" y="4368329"/>
                <a:ext cx="2590734" cy="461790"/>
              </a:xfrm>
              <a:prstGeom prst="rect">
                <a:avLst/>
              </a:prstGeom>
              <a:solidFill>
                <a:schemeClr val="accent3">
                  <a:lumMod val="75000"/>
                </a:schemeClr>
              </a:solidFill>
              <a:ln>
                <a:headEnd/>
                <a:tailEnd/>
              </a:ln>
              <a:extLst/>
            </p:spPr>
            <p:style>
              <a:lnRef idx="3">
                <a:schemeClr val="lt1"/>
              </a:lnRef>
              <a:fillRef idx="1">
                <a:schemeClr val="accent2"/>
              </a:fillRef>
              <a:effectRef idx="1">
                <a:schemeClr val="accent2"/>
              </a:effectRef>
              <a:fontRef idx="minor">
                <a:schemeClr val="lt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dirty="0" smtClean="0">
                    <a:solidFill>
                      <a:srgbClr val="FFFFFF"/>
                    </a:solidFill>
                  </a:rPr>
                  <a:t>35 infections</a:t>
                </a:r>
                <a:endParaRPr lang="en-US" dirty="0">
                  <a:solidFill>
                    <a:srgbClr val="FFFFFF"/>
                  </a:solidFill>
                </a:endParaRPr>
              </a:p>
            </p:txBody>
          </p:sp>
        </p:grpSp>
        <p:sp>
          <p:nvSpPr>
            <p:cNvPr id="13" name="TextBox 6"/>
            <p:cNvSpPr txBox="1">
              <a:spLocks noChangeArrowheads="1"/>
            </p:cNvSpPr>
            <p:nvPr/>
          </p:nvSpPr>
          <p:spPr bwMode="auto">
            <a:xfrm>
              <a:off x="381529" y="2069012"/>
              <a:ext cx="8533325" cy="830852"/>
            </a:xfrm>
            <a:prstGeom prst="rect">
              <a:avLst/>
            </a:prstGeom>
            <a:solidFill>
              <a:schemeClr val="accent2"/>
            </a:solidFill>
            <a:ln>
              <a:headEnd/>
              <a:tailEnd/>
            </a:ln>
            <a:extLst/>
          </p:spPr>
          <p:style>
            <a:lnRef idx="3">
              <a:schemeClr val="lt1"/>
            </a:lnRef>
            <a:fillRef idx="1">
              <a:schemeClr val="accent3"/>
            </a:fillRef>
            <a:effectRef idx="1">
              <a:schemeClr val="accent3"/>
            </a:effectRef>
            <a:fontRef idx="minor">
              <a:schemeClr val="lt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dirty="0" smtClean="0">
                  <a:solidFill>
                    <a:prstClr val="white"/>
                  </a:solidFill>
                </a:rPr>
                <a:t>1763 stable, healthy, serodiscordant couples, sexually active</a:t>
              </a:r>
              <a:br>
                <a:rPr lang="en-US" dirty="0" smtClean="0">
                  <a:solidFill>
                    <a:prstClr val="white"/>
                  </a:solidFill>
                </a:rPr>
              </a:br>
              <a:r>
                <a:rPr lang="en-US" dirty="0" smtClean="0">
                  <a:solidFill>
                    <a:prstClr val="white"/>
                  </a:solidFill>
                </a:rPr>
                <a:t>CD4 count: 350 to 550 cells/mm</a:t>
              </a:r>
              <a:r>
                <a:rPr lang="en-US" baseline="30000" dirty="0" smtClean="0">
                  <a:solidFill>
                    <a:prstClr val="white"/>
                  </a:solidFill>
                </a:rPr>
                <a:t>3</a:t>
              </a:r>
              <a:endParaRPr lang="en-US" dirty="0">
                <a:solidFill>
                  <a:prstClr val="white"/>
                </a:solidFill>
              </a:endParaRPr>
            </a:p>
          </p:txBody>
        </p:sp>
      </p:grpSp>
      <p:sp>
        <p:nvSpPr>
          <p:cNvPr id="12" name="TextBox 6"/>
          <p:cNvSpPr txBox="1">
            <a:spLocks noChangeArrowheads="1"/>
          </p:cNvSpPr>
          <p:nvPr/>
        </p:nvSpPr>
        <p:spPr bwMode="auto">
          <a:xfrm>
            <a:off x="1143000" y="4343400"/>
            <a:ext cx="2133600" cy="461665"/>
          </a:xfrm>
          <a:prstGeom prst="rect">
            <a:avLst/>
          </a:prstGeom>
          <a:solidFill>
            <a:schemeClr val="accent6"/>
          </a:solidFill>
          <a:ln>
            <a:headEnd/>
            <a:tailEnd/>
          </a:ln>
          <a:extLst/>
        </p:spPr>
        <p:style>
          <a:lnRef idx="3">
            <a:schemeClr val="lt1"/>
          </a:lnRef>
          <a:fillRef idx="1">
            <a:schemeClr val="accent3"/>
          </a:fillRef>
          <a:effectRef idx="1">
            <a:schemeClr val="accent3"/>
          </a:effectRef>
          <a:fontRef idx="minor">
            <a:schemeClr val="lt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dirty="0" smtClean="0">
                <a:solidFill>
                  <a:srgbClr val="FFFFFF"/>
                </a:solidFill>
              </a:rPr>
              <a:t>4 infections</a:t>
            </a:r>
            <a:endParaRPr lang="en-US" dirty="0">
              <a:solidFill>
                <a:srgbClr val="FFFFFF"/>
              </a:solidFill>
            </a:endParaRPr>
          </a:p>
        </p:txBody>
      </p:sp>
      <p:sp>
        <p:nvSpPr>
          <p:cNvPr id="33" name="TextBox 6"/>
          <p:cNvSpPr txBox="1">
            <a:spLocks noChangeArrowheads="1"/>
          </p:cNvSpPr>
          <p:nvPr/>
        </p:nvSpPr>
        <p:spPr bwMode="auto">
          <a:xfrm>
            <a:off x="762000" y="5181600"/>
            <a:ext cx="3200400" cy="461665"/>
          </a:xfrm>
          <a:prstGeom prst="rect">
            <a:avLst/>
          </a:prstGeom>
          <a:solidFill>
            <a:schemeClr val="accent6"/>
          </a:solidFill>
          <a:ln>
            <a:headEnd/>
            <a:tailEnd/>
          </a:ln>
          <a:extLst/>
        </p:spPr>
        <p:style>
          <a:lnRef idx="3">
            <a:schemeClr val="lt1"/>
          </a:lnRef>
          <a:fillRef idx="1">
            <a:schemeClr val="accent3"/>
          </a:fillRef>
          <a:effectRef idx="1">
            <a:schemeClr val="accent3"/>
          </a:effectRef>
          <a:fontRef idx="minor">
            <a:schemeClr val="lt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dirty="0" smtClean="0">
                <a:solidFill>
                  <a:srgbClr val="FFFFFF"/>
                </a:solidFill>
              </a:rPr>
              <a:t>1 linked, 3 unlinked</a:t>
            </a:r>
            <a:endParaRPr lang="en-US" dirty="0">
              <a:solidFill>
                <a:srgbClr val="FFFFFF"/>
              </a:solidFill>
            </a:endParaRPr>
          </a:p>
        </p:txBody>
      </p:sp>
      <p:sp>
        <p:nvSpPr>
          <p:cNvPr id="35" name="TextBox 7"/>
          <p:cNvSpPr txBox="1">
            <a:spLocks noChangeArrowheads="1"/>
          </p:cNvSpPr>
          <p:nvPr/>
        </p:nvSpPr>
        <p:spPr bwMode="auto">
          <a:xfrm>
            <a:off x="5257800" y="5181600"/>
            <a:ext cx="3200400" cy="461665"/>
          </a:xfrm>
          <a:prstGeom prst="rect">
            <a:avLst/>
          </a:prstGeom>
          <a:solidFill>
            <a:schemeClr val="accent3">
              <a:lumMod val="75000"/>
            </a:schemeClr>
          </a:solidFill>
          <a:ln>
            <a:headEnd/>
            <a:tailEnd/>
          </a:ln>
          <a:extLst/>
        </p:spPr>
        <p:style>
          <a:lnRef idx="3">
            <a:schemeClr val="lt1"/>
          </a:lnRef>
          <a:fillRef idx="1">
            <a:schemeClr val="accent2"/>
          </a:fillRef>
          <a:effectRef idx="1">
            <a:schemeClr val="accent2"/>
          </a:effectRef>
          <a:fontRef idx="minor">
            <a:schemeClr val="lt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dirty="0" smtClean="0">
                <a:solidFill>
                  <a:srgbClr val="FFFFFF"/>
                </a:solidFill>
              </a:rPr>
              <a:t>27 linked, 8 unlinked</a:t>
            </a:r>
            <a:endParaRPr lang="en-US" dirty="0">
              <a:solidFill>
                <a:srgbClr val="FFFFFF"/>
              </a:solidFill>
            </a:endParaRPr>
          </a:p>
        </p:txBody>
      </p:sp>
      <p:cxnSp>
        <p:nvCxnSpPr>
          <p:cNvPr id="51" name="Straight Arrow Connector 50"/>
          <p:cNvCxnSpPr/>
          <p:nvPr/>
        </p:nvCxnSpPr>
        <p:spPr>
          <a:xfrm>
            <a:off x="6858000" y="4038600"/>
            <a:ext cx="0" cy="22860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6858000" y="4910435"/>
            <a:ext cx="0" cy="22860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a:off x="2286000" y="4038600"/>
            <a:ext cx="0" cy="22860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p:nvCxnSpPr>
        <p:spPr>
          <a:xfrm>
            <a:off x="2286000" y="4953000"/>
            <a:ext cx="0" cy="22860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6" name="Straight Arrow Connector 55"/>
          <p:cNvCxnSpPr>
            <a:stCxn id="35857" idx="3"/>
          </p:cNvCxnSpPr>
          <p:nvPr/>
        </p:nvCxnSpPr>
        <p:spPr>
          <a:xfrm>
            <a:off x="5512540" y="2855585"/>
            <a:ext cx="1972704" cy="233501"/>
          </a:xfrm>
          <a:prstGeom prst="straightConnector1">
            <a:avLst/>
          </a:prstGeom>
          <a:ln>
            <a:headEnd type="none" w="med" len="med"/>
            <a:tailEnd type="triangle" w="lg" len="lg"/>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p:nvCxnSpPr>
        <p:spPr>
          <a:xfrm flipH="1">
            <a:off x="1863436" y="2895600"/>
            <a:ext cx="1676400" cy="183693"/>
          </a:xfrm>
          <a:prstGeom prst="straightConnector1">
            <a:avLst/>
          </a:prstGeom>
          <a:ln>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20" name="TextBox 6"/>
          <p:cNvSpPr txBox="1">
            <a:spLocks noChangeArrowheads="1"/>
          </p:cNvSpPr>
          <p:nvPr/>
        </p:nvSpPr>
        <p:spPr bwMode="auto">
          <a:xfrm>
            <a:off x="0" y="5791200"/>
            <a:ext cx="9144000" cy="461665"/>
          </a:xfrm>
          <a:prstGeom prst="rect">
            <a:avLst/>
          </a:prstGeom>
          <a:solidFill>
            <a:schemeClr val="accent2">
              <a:lumMod val="60000"/>
              <a:lumOff val="40000"/>
            </a:schemeClr>
          </a:solidFill>
          <a:ln>
            <a:noFill/>
            <a:headEnd/>
            <a:tailEnd/>
          </a:ln>
          <a:extLst/>
        </p:spPr>
        <p:style>
          <a:lnRef idx="3">
            <a:schemeClr val="lt1"/>
          </a:lnRef>
          <a:fillRef idx="1">
            <a:schemeClr val="accent3"/>
          </a:fillRef>
          <a:effectRef idx="1">
            <a:schemeClr val="accent3"/>
          </a:effectRef>
          <a:fontRef idx="minor">
            <a:schemeClr val="lt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b="1" dirty="0" smtClean="0">
                <a:solidFill>
                  <a:srgbClr val="000000"/>
                </a:solidFill>
              </a:rPr>
              <a:t>96% relative risk reduction in </a:t>
            </a:r>
            <a:r>
              <a:rPr lang="en-US" b="1" u="sng" dirty="0" smtClean="0">
                <a:solidFill>
                  <a:srgbClr val="000000"/>
                </a:solidFill>
              </a:rPr>
              <a:t>linked</a:t>
            </a:r>
            <a:r>
              <a:rPr lang="en-US" b="1" dirty="0" smtClean="0">
                <a:solidFill>
                  <a:srgbClr val="000000"/>
                </a:solidFill>
              </a:rPr>
              <a:t> transmissions</a:t>
            </a:r>
            <a:endParaRPr lang="en-US" b="1" dirty="0">
              <a:solidFill>
                <a:srgbClr val="000000"/>
              </a:solidFill>
            </a:endParaRPr>
          </a:p>
        </p:txBody>
      </p:sp>
      <p:sp>
        <p:nvSpPr>
          <p:cNvPr id="4" name="Title 3"/>
          <p:cNvSpPr>
            <a:spLocks noGrp="1"/>
          </p:cNvSpPr>
          <p:nvPr>
            <p:ph type="title"/>
          </p:nvPr>
        </p:nvSpPr>
        <p:spPr/>
        <p:txBody>
          <a:bodyPr/>
          <a:lstStyle/>
          <a:p>
            <a:r>
              <a:rPr lang="en-US" smtClean="0"/>
              <a:t>Early antiretroviral therapy</a:t>
            </a:r>
            <a:br>
              <a:rPr lang="en-US" smtClean="0"/>
            </a:br>
            <a:r>
              <a:rPr lang="en-US" smtClean="0"/>
              <a:t>decreases HIV transmission</a:t>
            </a:r>
            <a:endParaRPr lang="en-US" dirty="0"/>
          </a:p>
        </p:txBody>
      </p:sp>
      <p:sp>
        <p:nvSpPr>
          <p:cNvPr id="5" name="Slide Number Placeholder 4"/>
          <p:cNvSpPr>
            <a:spLocks noGrp="1"/>
          </p:cNvSpPr>
          <p:nvPr>
            <p:ph type="sldNum" sz="quarter" idx="10"/>
          </p:nvPr>
        </p:nvSpPr>
        <p:spPr>
          <a:xfrm>
            <a:off x="7010400" y="6340475"/>
            <a:ext cx="2133600" cy="365125"/>
          </a:xfrm>
        </p:spPr>
        <p:txBody>
          <a:bodyPr/>
          <a:lstStyle/>
          <a:p>
            <a:fld id="{B9BE600C-E191-4938-A669-4E982F4F3928}" type="slidenum">
              <a:rPr lang="en-US" smtClean="0"/>
              <a:pPr/>
              <a:t>40</a:t>
            </a:fld>
            <a:endParaRPr lang="en-US"/>
          </a:p>
        </p:txBody>
      </p:sp>
      <p:sp>
        <p:nvSpPr>
          <p:cNvPr id="22" name="TextBox 21"/>
          <p:cNvSpPr txBox="1"/>
          <p:nvPr/>
        </p:nvSpPr>
        <p:spPr>
          <a:xfrm>
            <a:off x="2971800" y="6428601"/>
            <a:ext cx="5791200" cy="276999"/>
          </a:xfrm>
          <a:prstGeom prst="rect">
            <a:avLst/>
          </a:prstGeom>
          <a:noFill/>
        </p:spPr>
        <p:txBody>
          <a:bodyPr wrap="square" rtlCol="0">
            <a:spAutoFit/>
          </a:bodyPr>
          <a:lstStyle/>
          <a:p>
            <a:pPr algn="r"/>
            <a:r>
              <a:rPr lang="en-US" sz="1200" dirty="0" smtClean="0">
                <a:solidFill>
                  <a:srgbClr val="000000"/>
                </a:solidFill>
                <a:latin typeface="Verdana"/>
              </a:rPr>
              <a:t>Cohen, NEJM, 2011</a:t>
            </a:r>
            <a:endParaRPr lang="en-US" sz="1200" dirty="0">
              <a:solidFill>
                <a:srgbClr val="000000"/>
              </a:solidFill>
              <a:latin typeface="Verdana"/>
            </a:endParaRPr>
          </a:p>
        </p:txBody>
      </p:sp>
      <p:pic>
        <p:nvPicPr>
          <p:cNvPr id="8" name="Picture 7"/>
          <p:cNvPicPr>
            <a:picLocks noChangeAspect="1"/>
          </p:cNvPicPr>
          <p:nvPr/>
        </p:nvPicPr>
        <p:blipFill>
          <a:blip r:embed="rId3"/>
          <a:stretch>
            <a:fillRect/>
          </a:stretch>
        </p:blipFill>
        <p:spPr>
          <a:xfrm>
            <a:off x="7588850" y="12032"/>
            <a:ext cx="1395486" cy="1773191"/>
          </a:xfrm>
          <a:prstGeom prst="rect">
            <a:avLst/>
          </a:prstGeom>
        </p:spPr>
      </p:pic>
    </p:spTree>
    <p:extLst>
      <p:ext uri="{BB962C8B-B14F-4D97-AF65-F5344CB8AC3E}">
        <p14:creationId xmlns:p14="http://schemas.microsoft.com/office/powerpoint/2010/main" val="23033504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Is he HIV Infected at Baseline?</a:t>
            </a:r>
            <a:endParaRPr lang="en-US" dirty="0"/>
          </a:p>
        </p:txBody>
      </p:sp>
      <p:sp>
        <p:nvSpPr>
          <p:cNvPr id="2" name="Slide Number Placeholder 1"/>
          <p:cNvSpPr>
            <a:spLocks noGrp="1"/>
          </p:cNvSpPr>
          <p:nvPr>
            <p:ph type="sldNum" sz="quarter" idx="10"/>
          </p:nvPr>
        </p:nvSpPr>
        <p:spPr/>
        <p:txBody>
          <a:bodyPr/>
          <a:lstStyle/>
          <a:p>
            <a:fld id="{B9BE600C-E191-4938-A669-4E982F4F3928}" type="slidenum">
              <a:rPr lang="en-US" smtClean="0"/>
              <a:pPr/>
              <a:t>41</a:t>
            </a:fld>
            <a:endParaRPr lang="en-US"/>
          </a:p>
        </p:txBody>
      </p:sp>
      <p:graphicFrame>
        <p:nvGraphicFramePr>
          <p:cNvPr id="9" name="Content Placeholder 8"/>
          <p:cNvGraphicFramePr>
            <a:graphicFrameLocks noGrp="1"/>
          </p:cNvGraphicFramePr>
          <p:nvPr>
            <p:ph sz="quarter" idx="11"/>
            <p:extLst>
              <p:ext uri="{D42A27DB-BD31-4B8C-83A1-F6EECF244321}">
                <p14:modId xmlns:p14="http://schemas.microsoft.com/office/powerpoint/2010/main" val="335061398"/>
              </p:ext>
            </p:extLst>
          </p:nvPr>
        </p:nvGraphicFramePr>
        <p:xfrm>
          <a:off x="457200" y="13716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p:cNvCxnSpPr/>
          <p:nvPr/>
        </p:nvCxnSpPr>
        <p:spPr>
          <a:xfrm>
            <a:off x="4572000" y="2819400"/>
            <a:ext cx="0" cy="2209800"/>
          </a:xfrm>
          <a:prstGeom prst="straightConnector1">
            <a:avLst/>
          </a:prstGeom>
          <a:ln w="7302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8" name="Oval 7"/>
          <p:cNvSpPr/>
          <p:nvPr/>
        </p:nvSpPr>
        <p:spPr>
          <a:xfrm>
            <a:off x="5715000" y="2438400"/>
            <a:ext cx="1981200" cy="3200400"/>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71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Post-Exposure Prophylaxis (PEP)</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42</a:t>
            </a:fld>
            <a:endParaRPr lang="en-US"/>
          </a:p>
        </p:txBody>
      </p:sp>
      <p:sp>
        <p:nvSpPr>
          <p:cNvPr id="3" name="Content Placeholder 2"/>
          <p:cNvSpPr>
            <a:spLocks noGrp="1"/>
          </p:cNvSpPr>
          <p:nvPr>
            <p:ph sz="quarter" idx="11"/>
          </p:nvPr>
        </p:nvSpPr>
        <p:spPr/>
        <p:txBody>
          <a:bodyPr/>
          <a:lstStyle/>
          <a:p>
            <a:r>
              <a:rPr lang="en-US" smtClean="0"/>
              <a:t>Indicated for high-risk exposures to HIV-infected individuals</a:t>
            </a:r>
          </a:p>
          <a:p>
            <a:r>
              <a:rPr lang="en-US" smtClean="0"/>
              <a:t>Consists of 28 days of antiretrovirals (usually tenofovir-emtricitabine +/- others, often raltegravir)</a:t>
            </a:r>
          </a:p>
          <a:p>
            <a:r>
              <a:rPr lang="en-US" smtClean="0"/>
              <a:t>Earlier initiation = better efficacy (likely not useful after 72 hours)</a:t>
            </a:r>
          </a:p>
          <a:p>
            <a:r>
              <a:rPr lang="en-US" smtClean="0"/>
              <a:t>HIV testing at baseline, 1, and 3 months</a:t>
            </a:r>
          </a:p>
          <a:p>
            <a:endParaRPr lang="en-US" smtClean="0"/>
          </a:p>
          <a:p>
            <a:endParaRPr lang="en-US" dirty="0"/>
          </a:p>
        </p:txBody>
      </p:sp>
    </p:spTree>
    <p:extLst>
      <p:ext uri="{BB962C8B-B14F-4D97-AF65-F5344CB8AC3E}">
        <p14:creationId xmlns:p14="http://schemas.microsoft.com/office/powerpoint/2010/main" val="357422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Contribution of STD’s to HIV Transmission</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pPr/>
              <a:t>43</a:t>
            </a:fld>
            <a:endParaRPr lang="en-US"/>
          </a:p>
        </p:txBody>
      </p:sp>
      <p:sp>
        <p:nvSpPr>
          <p:cNvPr id="3" name="Content Placeholder 2"/>
          <p:cNvSpPr>
            <a:spLocks noGrp="1"/>
          </p:cNvSpPr>
          <p:nvPr>
            <p:ph sz="quarter" idx="11"/>
          </p:nvPr>
        </p:nvSpPr>
        <p:spPr/>
        <p:txBody>
          <a:bodyPr/>
          <a:lstStyle/>
          <a:p>
            <a:r>
              <a:rPr lang="en-US" smtClean="0"/>
              <a:t>Augmentation of HIV infectiousness and susceptibility via a variety of biological mechanisms from both ulcerative and non-ulcerative STD’s</a:t>
            </a:r>
          </a:p>
          <a:p>
            <a:r>
              <a:rPr lang="en-US" smtClean="0"/>
              <a:t>Among MSM infected with rectal GC or CT, a history of 2 additional prior rectal infections was associated with an 8 fold increased risk of HIV infection. </a:t>
            </a:r>
            <a:endParaRPr lang="en-US" dirty="0"/>
          </a:p>
        </p:txBody>
      </p:sp>
    </p:spTree>
    <p:extLst>
      <p:ext uri="{BB962C8B-B14F-4D97-AF65-F5344CB8AC3E}">
        <p14:creationId xmlns:p14="http://schemas.microsoft.com/office/powerpoint/2010/main" val="3707135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Transgender Men and Women</a:t>
            </a:r>
            <a:endParaRPr lang="en-US" dirty="0"/>
          </a:p>
        </p:txBody>
      </p:sp>
      <p:sp>
        <p:nvSpPr>
          <p:cNvPr id="3" name="Slide Number Placeholder 2"/>
          <p:cNvSpPr>
            <a:spLocks noGrp="1"/>
          </p:cNvSpPr>
          <p:nvPr>
            <p:ph type="sldNum" sz="quarter" idx="10"/>
          </p:nvPr>
        </p:nvSpPr>
        <p:spPr/>
        <p:txBody>
          <a:bodyPr/>
          <a:lstStyle/>
          <a:p>
            <a:fld id="{B9BE600C-E191-4938-A669-4E982F4F3928}" type="slidenum">
              <a:rPr lang="en-US" smtClean="0"/>
              <a:pPr/>
              <a:t>44</a:t>
            </a:fld>
            <a:endParaRPr lang="en-US"/>
          </a:p>
        </p:txBody>
      </p:sp>
      <p:sp>
        <p:nvSpPr>
          <p:cNvPr id="4" name="Content Placeholder 3"/>
          <p:cNvSpPr>
            <a:spLocks noGrp="1"/>
          </p:cNvSpPr>
          <p:nvPr>
            <p:ph sz="quarter" idx="11"/>
          </p:nvPr>
        </p:nvSpPr>
        <p:spPr/>
        <p:txBody>
          <a:bodyPr/>
          <a:lstStyle/>
          <a:p>
            <a:r>
              <a:rPr lang="en-US" smtClean="0"/>
              <a:t>STI/STD screening and counseling based on behavior and anatomy</a:t>
            </a:r>
          </a:p>
          <a:p>
            <a:pPr lvl="1"/>
            <a:r>
              <a:rPr lang="en-US" smtClean="0"/>
              <a:t>Many trans women have a functional penis</a:t>
            </a:r>
          </a:p>
          <a:p>
            <a:pPr lvl="1"/>
            <a:r>
              <a:rPr lang="en-US" smtClean="0"/>
              <a:t>Many trans men have a vagina and cervix</a:t>
            </a:r>
            <a:endParaRPr lang="en-US" dirty="0"/>
          </a:p>
        </p:txBody>
      </p:sp>
    </p:spTree>
    <p:extLst>
      <p:ext uri="{BB962C8B-B14F-4D97-AF65-F5344CB8AC3E}">
        <p14:creationId xmlns:p14="http://schemas.microsoft.com/office/powerpoint/2010/main" val="26438591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PrEP: Can a pill prevent HIV?</a:t>
            </a:r>
            <a:endParaRPr lang="en-US" dirty="0"/>
          </a:p>
        </p:txBody>
      </p:sp>
      <p:sp>
        <p:nvSpPr>
          <p:cNvPr id="6" name="Slide Number Placeholder 5"/>
          <p:cNvSpPr>
            <a:spLocks noGrp="1"/>
          </p:cNvSpPr>
          <p:nvPr>
            <p:ph type="sldNum" sz="quarter" idx="10"/>
          </p:nvPr>
        </p:nvSpPr>
        <p:spPr/>
        <p:txBody>
          <a:bodyPr/>
          <a:lstStyle/>
          <a:p>
            <a:fld id="{E1475948-0FD7-4DF7-8888-18B4CCCD4C2C}" type="slidenum">
              <a:rPr lang="en-US" smtClean="0"/>
              <a:pPr/>
              <a:t>45</a:t>
            </a:fld>
            <a:endParaRPr lang="en-US"/>
          </a:p>
        </p:txBody>
      </p:sp>
      <p:pic>
        <p:nvPicPr>
          <p:cNvPr id="1026"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a:xfrm>
            <a:off x="2377250" y="1927700"/>
            <a:ext cx="4389500" cy="3688400"/>
          </a:xfrm>
        </p:spPr>
      </p:pic>
    </p:spTree>
    <p:custDataLst>
      <p:tags r:id="rId1"/>
    </p:custDataLst>
    <p:extLst>
      <p:ext uri="{BB962C8B-B14F-4D97-AF65-F5344CB8AC3E}">
        <p14:creationId xmlns:p14="http://schemas.microsoft.com/office/powerpoint/2010/main" val="570063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p:txBody>
          <a:bodyPr/>
          <a:lstStyle/>
          <a:p>
            <a:r>
              <a:rPr lang="en-US" sz="3200" dirty="0" smtClean="0"/>
              <a:t>Oral </a:t>
            </a:r>
            <a:r>
              <a:rPr lang="en-US" sz="3200" dirty="0" err="1" smtClean="0"/>
              <a:t>PrEP</a:t>
            </a:r>
            <a:r>
              <a:rPr lang="en-US" sz="3200" dirty="0" smtClean="0"/>
              <a:t> IS Safe And Efficacious; Efficacy is Dependent Upon Adherence</a:t>
            </a:r>
            <a:endParaRPr lang="en-US" sz="3200" dirty="0"/>
          </a:p>
        </p:txBody>
      </p:sp>
      <p:sp>
        <p:nvSpPr>
          <p:cNvPr id="8" name="Slide Number Placeholder 7"/>
          <p:cNvSpPr>
            <a:spLocks noGrp="1"/>
          </p:cNvSpPr>
          <p:nvPr>
            <p:ph type="sldNum" sz="quarter" idx="10"/>
          </p:nvPr>
        </p:nvSpPr>
        <p:spPr/>
        <p:txBody>
          <a:bodyPr/>
          <a:lstStyle/>
          <a:p>
            <a:fld id="{B9BE600C-E191-4938-A669-4E982F4F3928}" type="slidenum">
              <a:rPr lang="en-US" smtClean="0"/>
              <a:pPr/>
              <a:t>46</a:t>
            </a:fld>
            <a:endParaRPr lang="en-US"/>
          </a:p>
        </p:txBody>
      </p:sp>
      <p:graphicFrame>
        <p:nvGraphicFramePr>
          <p:cNvPr id="7" name="Content Placeholder 6"/>
          <p:cNvGraphicFramePr>
            <a:graphicFrameLocks noGrp="1"/>
          </p:cNvGraphicFramePr>
          <p:nvPr>
            <p:ph sz="quarter" idx="11"/>
            <p:extLst>
              <p:ext uri="{D42A27DB-BD31-4B8C-83A1-F6EECF244321}">
                <p14:modId xmlns:p14="http://schemas.microsoft.com/office/powerpoint/2010/main" val="925230752"/>
              </p:ext>
            </p:extLst>
          </p:nvPr>
        </p:nvGraphicFramePr>
        <p:xfrm>
          <a:off x="457200" y="1638858"/>
          <a:ext cx="8229599" cy="4152342"/>
        </p:xfrm>
        <a:graphic>
          <a:graphicData uri="http://schemas.openxmlformats.org/drawingml/2006/table">
            <a:tbl>
              <a:tblPr firstRow="1" bandRow="1">
                <a:tableStyleId>{21E4AEA4-8DFA-4A89-87EB-49C32662AFE0}</a:tableStyleId>
              </a:tblPr>
              <a:tblGrid>
                <a:gridCol w="1740847"/>
                <a:gridCol w="1586140"/>
                <a:gridCol w="2451306"/>
                <a:gridCol w="2451306"/>
              </a:tblGrid>
              <a:tr h="847975">
                <a:tc>
                  <a:txBody>
                    <a:bodyPr/>
                    <a:lstStyle/>
                    <a:p>
                      <a:pPr algn="ctr"/>
                      <a:r>
                        <a:rPr lang="en-US" sz="1800" dirty="0" smtClean="0"/>
                        <a:t>Study</a:t>
                      </a:r>
                      <a:endParaRPr lang="en-US" sz="1800" b="0" dirty="0"/>
                    </a:p>
                  </a:txBody>
                  <a:tcPr marL="82468" marR="82468" anchor="ctr"/>
                </a:tc>
                <a:tc>
                  <a:txBody>
                    <a:bodyPr/>
                    <a:lstStyle/>
                    <a:p>
                      <a:pPr algn="ctr"/>
                      <a:r>
                        <a:rPr lang="en-US" sz="1800" dirty="0" smtClean="0"/>
                        <a:t>Efficacy</a:t>
                      </a:r>
                      <a:r>
                        <a:rPr lang="en-US" sz="1800" baseline="0" dirty="0" smtClean="0"/>
                        <a:t> overall</a:t>
                      </a:r>
                      <a:endParaRPr lang="en-US" sz="1800" b="0" dirty="0"/>
                    </a:p>
                  </a:txBody>
                  <a:tcPr marL="82468" marR="82468" anchor="ctr"/>
                </a:tc>
                <a:tc>
                  <a:txBody>
                    <a:bodyPr/>
                    <a:lstStyle/>
                    <a:p>
                      <a:pPr algn="ctr"/>
                      <a:r>
                        <a:rPr lang="en-US" sz="1800" dirty="0" smtClean="0"/>
                        <a:t>Drug detected overall</a:t>
                      </a:r>
                      <a:endParaRPr lang="en-US" sz="1800" b="0" dirty="0"/>
                    </a:p>
                  </a:txBody>
                  <a:tcPr marL="82468" marR="82468" anchor="ctr"/>
                </a:tc>
                <a:tc>
                  <a:txBody>
                    <a:bodyPr/>
                    <a:lstStyle/>
                    <a:p>
                      <a:pPr algn="ctr"/>
                      <a:r>
                        <a:rPr lang="en-US" sz="1800" dirty="0" smtClean="0"/>
                        <a:t>Estimated</a:t>
                      </a:r>
                      <a:r>
                        <a:rPr lang="en-US" sz="1800" baseline="0" dirty="0" smtClean="0"/>
                        <a:t> </a:t>
                      </a:r>
                      <a:r>
                        <a:rPr lang="en-US" sz="1800" dirty="0" smtClean="0"/>
                        <a:t>Risk reduction</a:t>
                      </a:r>
                      <a:r>
                        <a:rPr lang="en-US" sz="1800" baseline="0" dirty="0" smtClean="0"/>
                        <a:t> with drug detection</a:t>
                      </a:r>
                      <a:endParaRPr lang="en-US" sz="1800" b="0" dirty="0"/>
                    </a:p>
                  </a:txBody>
                  <a:tcPr marL="82468" marR="82468" anchor="ctr"/>
                </a:tc>
              </a:tr>
              <a:tr h="492193">
                <a:tc>
                  <a:txBody>
                    <a:bodyPr/>
                    <a:lstStyle/>
                    <a:p>
                      <a:pPr algn="l"/>
                      <a:r>
                        <a:rPr lang="en-US" sz="1600" dirty="0" err="1" smtClean="0"/>
                        <a:t>iPrEx</a:t>
                      </a:r>
                      <a:endParaRPr lang="en-US" sz="1600" b="1" dirty="0"/>
                    </a:p>
                  </a:txBody>
                  <a:tcPr marL="82468" marR="82468" anchor="ctr"/>
                </a:tc>
                <a:tc>
                  <a:txBody>
                    <a:bodyPr/>
                    <a:lstStyle/>
                    <a:p>
                      <a:pPr algn="l"/>
                      <a:r>
                        <a:rPr lang="en-US" sz="1600" dirty="0" smtClean="0"/>
                        <a:t>42%</a:t>
                      </a:r>
                      <a:endParaRPr lang="en-US" sz="1600" b="1" dirty="0"/>
                    </a:p>
                  </a:txBody>
                  <a:tcPr marL="82468" marR="82468" anchor="ctr"/>
                </a:tc>
                <a:tc>
                  <a:txBody>
                    <a:bodyPr/>
                    <a:lstStyle/>
                    <a:p>
                      <a:pPr algn="l"/>
                      <a:r>
                        <a:rPr lang="en-US" sz="1600" dirty="0" smtClean="0"/>
                        <a:t>~50%</a:t>
                      </a:r>
                      <a:endParaRPr lang="en-US" sz="1600" b="1" dirty="0"/>
                    </a:p>
                  </a:txBody>
                  <a:tcPr marL="82468" marR="82468" anchor="ctr"/>
                </a:tc>
                <a:tc>
                  <a:txBody>
                    <a:bodyPr/>
                    <a:lstStyle/>
                    <a:p>
                      <a:pPr algn="l"/>
                      <a:r>
                        <a:rPr lang="en-US" sz="1600" dirty="0" smtClean="0"/>
                        <a:t>92%</a:t>
                      </a:r>
                      <a:endParaRPr lang="en-US" sz="1600" b="1" dirty="0"/>
                    </a:p>
                  </a:txBody>
                  <a:tcPr marL="82468" marR="82468" anchor="ctr"/>
                </a:tc>
              </a:tr>
              <a:tr h="600921">
                <a:tc>
                  <a:txBody>
                    <a:bodyPr/>
                    <a:lstStyle/>
                    <a:p>
                      <a:pPr algn="l"/>
                      <a:r>
                        <a:rPr lang="en-US" sz="1600" dirty="0" smtClean="0"/>
                        <a:t>Partners </a:t>
                      </a:r>
                      <a:r>
                        <a:rPr lang="en-US" sz="1600" dirty="0" err="1" smtClean="0"/>
                        <a:t>PrEP</a:t>
                      </a:r>
                      <a:endParaRPr lang="en-US" sz="1600" b="1" dirty="0"/>
                    </a:p>
                  </a:txBody>
                  <a:tcPr marL="82468" marR="82468" anchor="ctr"/>
                </a:tc>
                <a:tc>
                  <a:txBody>
                    <a:bodyPr/>
                    <a:lstStyle/>
                    <a:p>
                      <a:pPr algn="l"/>
                      <a:r>
                        <a:rPr lang="en-US" sz="1600" dirty="0" smtClean="0"/>
                        <a:t>67-75%</a:t>
                      </a:r>
                      <a:endParaRPr lang="en-US" sz="1600" b="1" dirty="0"/>
                    </a:p>
                  </a:txBody>
                  <a:tcPr marL="82468" marR="82468" anchor="ctr"/>
                </a:tc>
                <a:tc>
                  <a:txBody>
                    <a:bodyPr/>
                    <a:lstStyle/>
                    <a:p>
                      <a:pPr algn="l"/>
                      <a:r>
                        <a:rPr lang="en-US" sz="1600" dirty="0" smtClean="0"/>
                        <a:t>82%</a:t>
                      </a:r>
                      <a:endParaRPr lang="en-US" sz="1600" b="1" dirty="0"/>
                    </a:p>
                  </a:txBody>
                  <a:tcPr marL="82468" marR="82468" anchor="ctr"/>
                </a:tc>
                <a:tc>
                  <a:txBody>
                    <a:bodyPr/>
                    <a:lstStyle/>
                    <a:p>
                      <a:pPr algn="l"/>
                      <a:r>
                        <a:rPr lang="en-US" sz="1600" dirty="0" smtClean="0"/>
                        <a:t>86%</a:t>
                      </a:r>
                      <a:r>
                        <a:rPr lang="en-US" sz="1600" baseline="0" dirty="0" smtClean="0"/>
                        <a:t> (TDF)</a:t>
                      </a:r>
                    </a:p>
                    <a:p>
                      <a:pPr algn="l"/>
                      <a:r>
                        <a:rPr lang="en-US" sz="1600" baseline="0" dirty="0" smtClean="0"/>
                        <a:t>90% (FTC/TDF)</a:t>
                      </a:r>
                      <a:endParaRPr lang="en-US" sz="1600" b="1" dirty="0"/>
                    </a:p>
                  </a:txBody>
                  <a:tcPr marL="82468" marR="82468" anchor="ctr"/>
                </a:tc>
              </a:tr>
              <a:tr h="373045">
                <a:tc>
                  <a:txBody>
                    <a:bodyPr/>
                    <a:lstStyle/>
                    <a:p>
                      <a:pPr algn="l"/>
                      <a:r>
                        <a:rPr lang="en-US" sz="1600" dirty="0" smtClean="0"/>
                        <a:t>TDF-2</a:t>
                      </a:r>
                      <a:endParaRPr lang="en-US" sz="1600" b="1" dirty="0"/>
                    </a:p>
                  </a:txBody>
                  <a:tcPr marL="82468" marR="82468" anchor="ctr"/>
                </a:tc>
                <a:tc>
                  <a:txBody>
                    <a:bodyPr/>
                    <a:lstStyle/>
                    <a:p>
                      <a:pPr algn="l"/>
                      <a:r>
                        <a:rPr lang="en-US" sz="1600" dirty="0" smtClean="0"/>
                        <a:t>62%</a:t>
                      </a:r>
                      <a:endParaRPr lang="en-US" sz="1600" b="1" dirty="0"/>
                    </a:p>
                  </a:txBody>
                  <a:tcPr marL="82468" marR="82468" anchor="ctr"/>
                </a:tc>
                <a:tc>
                  <a:txBody>
                    <a:bodyPr/>
                    <a:lstStyle/>
                    <a:p>
                      <a:pPr algn="l"/>
                      <a:r>
                        <a:rPr lang="en-US" sz="1600" dirty="0" smtClean="0"/>
                        <a:t>80%</a:t>
                      </a:r>
                      <a:endParaRPr lang="en-US" sz="1600" b="1" dirty="0"/>
                    </a:p>
                  </a:txBody>
                  <a:tcPr marL="82468" marR="82468" anchor="ctr"/>
                </a:tc>
                <a:tc>
                  <a:txBody>
                    <a:bodyPr/>
                    <a:lstStyle/>
                    <a:p>
                      <a:pPr algn="l"/>
                      <a:r>
                        <a:rPr lang="en-US" sz="1600" dirty="0" smtClean="0"/>
                        <a:t>78%</a:t>
                      </a:r>
                      <a:endParaRPr lang="en-US" sz="1600" b="1" dirty="0"/>
                    </a:p>
                  </a:txBody>
                  <a:tcPr marL="82468" marR="82468" anchor="ctr"/>
                </a:tc>
              </a:tr>
              <a:tr h="600921">
                <a:tc>
                  <a:txBody>
                    <a:bodyPr/>
                    <a:lstStyle/>
                    <a:p>
                      <a:pPr algn="l"/>
                      <a:r>
                        <a:rPr lang="en-US" sz="1600" dirty="0" smtClean="0"/>
                        <a:t>Fem-</a:t>
                      </a:r>
                      <a:r>
                        <a:rPr lang="en-US" sz="1600" dirty="0" err="1" smtClean="0"/>
                        <a:t>PrEP</a:t>
                      </a:r>
                      <a:endParaRPr lang="en-US" sz="1600" b="1" dirty="0"/>
                    </a:p>
                  </a:txBody>
                  <a:tcPr marL="82468" marR="82468" anchor="ctr"/>
                </a:tc>
                <a:tc>
                  <a:txBody>
                    <a:bodyPr/>
                    <a:lstStyle/>
                    <a:p>
                      <a:pPr algn="l"/>
                      <a:r>
                        <a:rPr lang="en-US" sz="1600" dirty="0" smtClean="0"/>
                        <a:t>No efficacy</a:t>
                      </a:r>
                      <a:endParaRPr lang="en-US" sz="1600" b="1" dirty="0"/>
                    </a:p>
                  </a:txBody>
                  <a:tcPr marL="82468" marR="82468" anchor="ctr"/>
                </a:tc>
                <a:tc>
                  <a:txBody>
                    <a:bodyPr/>
                    <a:lstStyle/>
                    <a:p>
                      <a:pPr algn="l"/>
                      <a:r>
                        <a:rPr lang="en-US" sz="1600" dirty="0" smtClean="0"/>
                        <a:t>26%</a:t>
                      </a:r>
                      <a:endParaRPr lang="en-US" sz="1600" b="1" dirty="0"/>
                    </a:p>
                  </a:txBody>
                  <a:tcPr marL="82468" marR="82468" anchor="ctr"/>
                </a:tc>
                <a:tc>
                  <a:txBody>
                    <a:bodyPr/>
                    <a:lstStyle/>
                    <a:p>
                      <a:pPr algn="l"/>
                      <a:r>
                        <a:rPr lang="en-US" sz="1600" dirty="0" smtClean="0"/>
                        <a:t>“adherence too low to assess efficacy”</a:t>
                      </a:r>
                      <a:endParaRPr lang="en-US" sz="1600" b="1" dirty="0"/>
                    </a:p>
                  </a:txBody>
                  <a:tcPr marL="82468" marR="82468" anchor="ctr"/>
                </a:tc>
              </a:tr>
              <a:tr h="600921">
                <a:tc>
                  <a:txBody>
                    <a:bodyPr/>
                    <a:lstStyle/>
                    <a:p>
                      <a:pPr algn="l"/>
                      <a:r>
                        <a:rPr lang="en-US" sz="1600" dirty="0" smtClean="0"/>
                        <a:t>VOICE</a:t>
                      </a:r>
                      <a:endParaRPr lang="en-US" sz="1600" b="1" dirty="0"/>
                    </a:p>
                  </a:txBody>
                  <a:tcPr marL="82468" marR="82468" anchor="ctr"/>
                </a:tc>
                <a:tc>
                  <a:txBody>
                    <a:bodyPr/>
                    <a:lstStyle/>
                    <a:p>
                      <a:pPr algn="l"/>
                      <a:r>
                        <a:rPr lang="en-US" sz="1600" dirty="0" smtClean="0"/>
                        <a:t>No</a:t>
                      </a:r>
                      <a:r>
                        <a:rPr lang="en-US" sz="1600" baseline="0" dirty="0" smtClean="0"/>
                        <a:t> efficacy</a:t>
                      </a:r>
                      <a:endParaRPr lang="en-US" sz="1600" b="1" dirty="0"/>
                    </a:p>
                  </a:txBody>
                  <a:tcPr marL="82468" marR="82468" anchor="ctr"/>
                </a:tc>
                <a:tc>
                  <a:txBody>
                    <a:bodyPr/>
                    <a:lstStyle/>
                    <a:p>
                      <a:pPr algn="l"/>
                      <a:r>
                        <a:rPr lang="en-US" sz="1600" dirty="0" smtClean="0"/>
                        <a:t>29%</a:t>
                      </a:r>
                      <a:endParaRPr lang="en-US" sz="1600" b="1" dirty="0"/>
                    </a:p>
                  </a:txBody>
                  <a:tcPr marL="82468" marR="8246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adherence too low to assess efficacy”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txBody>
                  <a:tcPr marL="82468" marR="82468" anchor="ctr"/>
                </a:tc>
              </a:tr>
              <a:tr h="347902">
                <a:tc>
                  <a:txBody>
                    <a:bodyPr/>
                    <a:lstStyle/>
                    <a:p>
                      <a:pPr algn="l"/>
                      <a:r>
                        <a:rPr lang="en-US" sz="1600" dirty="0" smtClean="0"/>
                        <a:t>Thai IDU</a:t>
                      </a:r>
                      <a:endParaRPr lang="en-US" sz="1600" b="1" dirty="0"/>
                    </a:p>
                  </a:txBody>
                  <a:tcPr marL="82468" marR="82468" anchor="ctr"/>
                </a:tc>
                <a:tc>
                  <a:txBody>
                    <a:bodyPr/>
                    <a:lstStyle/>
                    <a:p>
                      <a:pPr algn="l"/>
                      <a:r>
                        <a:rPr lang="en-US" sz="1600" dirty="0" smtClean="0"/>
                        <a:t>49%</a:t>
                      </a:r>
                      <a:endParaRPr lang="en-US" sz="1600" b="1" dirty="0"/>
                    </a:p>
                  </a:txBody>
                  <a:tcPr marL="82468" marR="82468" anchor="ctr"/>
                </a:tc>
                <a:tc>
                  <a:txBody>
                    <a:bodyPr/>
                    <a:lstStyle/>
                    <a:p>
                      <a:pPr algn="l"/>
                      <a:r>
                        <a:rPr lang="en-US" sz="1600" dirty="0" smtClean="0"/>
                        <a:t>N/A</a:t>
                      </a:r>
                      <a:endParaRPr lang="en-US" sz="1600" b="1" dirty="0"/>
                    </a:p>
                  </a:txBody>
                  <a:tcPr marL="82468" marR="8246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endParaRPr lang="en-US" sz="1600" b="1" dirty="0" smtClean="0"/>
                    </a:p>
                  </a:txBody>
                  <a:tcPr marL="82468" marR="82468" anchor="ctr"/>
                </a:tc>
              </a:tr>
            </a:tbl>
          </a:graphicData>
        </a:graphic>
      </p:graphicFrame>
      <p:sp>
        <p:nvSpPr>
          <p:cNvPr id="2" name="Rectangle 1"/>
          <p:cNvSpPr/>
          <p:nvPr/>
        </p:nvSpPr>
        <p:spPr>
          <a:xfrm>
            <a:off x="4038600" y="6019800"/>
            <a:ext cx="4648200" cy="830997"/>
          </a:xfrm>
          <a:prstGeom prst="rect">
            <a:avLst/>
          </a:prstGeom>
        </p:spPr>
        <p:txBody>
          <a:bodyPr wrap="square">
            <a:spAutoFit/>
          </a:bodyPr>
          <a:lstStyle/>
          <a:p>
            <a:pPr algn="r"/>
            <a:r>
              <a:rPr lang="en-US" sz="1200" dirty="0">
                <a:latin typeface="+mn-lt"/>
              </a:rPr>
              <a:t>Grant NEJM 2010, Mulligan CROI 2011, Van </a:t>
            </a:r>
            <a:r>
              <a:rPr lang="en-US" sz="1200" dirty="0" err="1">
                <a:latin typeface="+mn-lt"/>
              </a:rPr>
              <a:t>Damme</a:t>
            </a:r>
            <a:r>
              <a:rPr lang="en-US" sz="1200" dirty="0">
                <a:latin typeface="+mn-lt"/>
              </a:rPr>
              <a:t> NEJM 2012, Karim Science 2010, www.mtnstopshiv.org, </a:t>
            </a:r>
            <a:r>
              <a:rPr lang="en-US" sz="1200" dirty="0" err="1">
                <a:latin typeface="+mn-lt"/>
              </a:rPr>
              <a:t>Baeten</a:t>
            </a:r>
            <a:r>
              <a:rPr lang="en-US" sz="1200" dirty="0">
                <a:latin typeface="+mn-lt"/>
              </a:rPr>
              <a:t> NEJM 2012, Thigpen NEJM 2012, Marrazzo CROI 2013, </a:t>
            </a:r>
            <a:r>
              <a:rPr lang="en-US" sz="1200" dirty="0" err="1">
                <a:latin typeface="+mn-lt"/>
              </a:rPr>
              <a:t>Choopanya</a:t>
            </a:r>
            <a:r>
              <a:rPr lang="en-US" sz="1200" dirty="0">
                <a:latin typeface="+mn-lt"/>
              </a:rPr>
              <a:t> Lancet 2013</a:t>
            </a:r>
          </a:p>
        </p:txBody>
      </p:sp>
    </p:spTree>
    <p:extLst>
      <p:ext uri="{BB962C8B-B14F-4D97-AF65-F5344CB8AC3E}">
        <p14:creationId xmlns:p14="http://schemas.microsoft.com/office/powerpoint/2010/main" val="364173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AutoShape 18" descr="data:image/jpg;base64,/9j/4AAQSkZJRgABAQAAAQABAAD/2wCEAAkGBhQRERQQEhQWFRUVFhQYFxgWEhYYHBsXGBcZFhcXGBYaHSgeGBwjHhQVHzAgJScpLCwsGB4xNTAqNSYsLCkBCQoKDgwOGg8PGjUiHiQ1Li0pNTAqLCw1LjUtNiwvLywuLTU0NTIyLS8pKSksNi81LDAsLiwwKiwsLCwpKSosKf/AABEIAIgAgwMBIgACEQEDEQH/xAAbAAACAwEBAQAAAAAAAAAAAAAABwQFBgEDAv/EAEAQAAEDAgQCBgYJAwMFAQAAAAEAAgMEEQYSITEFQRMiUWFxkQcyNIGhshRCUmJygrHB0SMzkiTh8RZDRLPiFf/EABoBAAIDAQEAAAAAAAAAAAAAAAQFAAMGAgH/xAA4EQABAwIDAwkHAwUBAAAAAAABAAIDBBEFITESQXETIjJRYYGRsdEGFDOCocHwNHLhIzVCQ1Ik/9oADAMBAAIRAxEAPwB4oQhRRCEIUUQhC4Soourl10FUw4//AK00bmZbszsdf1u0W5c/Irhzw219+SsZG6S+yNBc8FcFUtXjClik6J8tnA2NmkgHsLgLBXRWA4BQtkgr6SS2cSPdrve3Vd5t+PeqZ5HtIDN99ezci6SCORrnyXsLadptfuW+a64uNVlqzF0rZahkdOHtp9XnpQDlte+XL3HTuUvAtUZKGInduZvuaSB8LLJ8UZGaqvEk7ofVIAdo85b5SPrDbTvVE87uTY9htfh1E70XSUjOWkjkF9nj/wBAaDPRMHhdeJ4mTN0D2g2PLuXnxfjMVMwSSuygmw0JN/AaqHhKpc+iie9oZ1dgLDKCQDblcC6xmIeK/STPMWPMTGOjgcGEszkjO9zuRtt7l3LU7EQdvIVVPQiWpcw9FpsbcbAD80uUy4ZA5ocNiAR4HUL7UHgsl6eE9scfyhV9XiB30yOkiaHmxdKbnqNtptz/AJCIMga0F2+31QIgc57mt3XJ4BXyEIVqoQhC8pZ2t9ZwG+5tsLn4BRQC+i9UKup+PwSNzMmYQHBt8wAzHUC57VYArkODtCu3Mcw2cLLqocXcXfBFGIyGvlkbGHuFw2+7rc1fKtxBwZtVA6F2hOrXdjhsf2964mDiwhmqtpnMbM0ydG+aj0lYymyU81R0kr3G2e19eVhsOy/aoGOKRwZHWR/3Kdwd4suMwPdt7rqlqeF1UzBTyUo6YFg+lZgBlYdDfcmy31PEQxrXHMQ0Akj1jaxJHehmXma5hFhu1y8d4R8mzSyMlDg52e0MrEdltAQbWOfYqbg2IJamQEU7mQ5T136Eu0sGt5jfVd4nhCKaUzB8kbnDK8xvy5htY6K8sglEckHN2ZOcgveSx+1CNjdkb+N1H4fQMgjbFGLNaLAfuTzK5JwuJzi90TC47ksaT5kLzqOMwR6PmjaewyNB8rqL/wBW0m30iP8AyULohzSR9F42OdxL2gm+psVaPgaWlhALSLEcrEWt4KDU8BidTupWjJG4EWZpbW+l+9e9NxaGT+3LG/8AC9p+AKlruzXjr3KvakiO8Z37xvVYWOpqXKwGV0Udmi2riBYaLP4BkjPSPc8GqkcTIHCzgL7AHcc/+FsrLxFBH0nS5G57WzZRe3ZdVOiO21w0G783q9lSBE9jhm7O48j2XzXuhCEQg1U8X4z0T4oWWdLM4Bo7G36z3dwF/ErHwU9RPWvqXxvbGWztYZOqA0xua2wdbxNlN/8A0KuWqqMrXiJjJ2x9QNBcGlrf6hAvrc7qn4JwtzZ809RGXdHMMvSmV9jG4E6XGmp35JPNIZHjI2vw0/CtPSwCCJ2Y2tntcc75WytlbrXzwLhMYL6eSojd0zC3JFmkOZvXa4OtluLHnrchaPA/HY33pWOldkbma6XLtcAgAbAXvqSszhxlK2qhDHTSPzaOytjYNCSbauIsD2K4wHUMknkMcEcbWtN3Avc4lx0GZx7ibBVUrtlzLWGZG85aojEWbcchdc5A5gCxzF7a7gFvkIXCU9WQRdeNZXMiYZJHBrRzJt/yqfE2LY6QW9eUjqsB+LjyH6pX8V4xLUvzyuv2D6rR2Ackuqq9kHNGZTrD8Ikque7mt8+Hqtjxj0l7tpmX++/b3M/nyWRr+P1E5/qSvI7Aco/xFgq9CQS1csvSK2FNh9PTjmNz6zmULq4hCo5HervhOMKmnIAeXt+zIS4e47j3FUiFYyV8Zu02VUsMczdmRtx2pv4dxZFVizepIBcsO/i0/WCvAUh4JnMcHsJa5puCNwe1NrCWJBVxa2EjLB4HwcO4/qtFQ13Lcx/S81i8Vwn3b+rF0N/Z/Cv0IQmiQLAy8ImFZK2WZuSZszIw+a5IkacuWPewOnuVTh6lpo57CV8r+jm0ZFkbbo3Zus7W9r203TF4lwiOfKXt6zCHMcNHNINwQf2VQzBETal1QHOGfpLsAFh0jS11jvzJSuSkcHgtF875laGHEmGJzZCQdm2QFiR9c79iy2G5mEyPp6UXjj6jnPdI4yP6jByaNyTpsCt9wWhdFC1r8pfu7IxrW37AGgaDZd4PwSKlYWRNsDuSSSTbckqwRNNTmIDa17MggK+sFQ4hg5vabn777lBWcxfioUjMrbGZw6o+yPtu/Yc1Zcb4u2lhdM7W2w+047NCTldXPmkdLIbucbn9gOwBD19XyLdlvSP0ReEYd7y/lJOgPqerh1rynnc9xe8lznG5JOpK+EIWZJut0AALBCEKxw/wf6VO2HNluCSbX0AvsumML3BrdSuZJGxtL3aDMquQmfQ+jimZq8vkPe7KPJv8q2bBSUgvaGK3M5QfM6pmzC36vcAkMmPQ3tE0uPh/P0SifQSNZ0jo3hlwMxaQLnbUqOmDiCoHE3x01K8FrLvkcbgD6rbA6u3O3coWI8BCCnEsRc9zL9JfmPtAcrdnYqZKJ2bo82jf18EVDijOa2fmvdu6uq/FYu6vcOyzUlQyV0cjWGzX3Y4AsduduWh9y9cEcB+k1Ac4f04rOd2E/Vb+/gFrsfcf6CHoGH+pKCND6rNnH37D39i6p6e0fvDja2naq6ys2phRsbtbXSz0v/GfgtWHIVXhms6WkgeTqY2g+I6p/RC0rHbTQ7rWGkYY3lh3G3grVcugpYV3pHqHkiMMjHhmPmdPgqaiqZAAX70VR0EtWSI92t+1M+66lbhTjU81dF0kr3A59C429U/VGiaSlNUCoaXAWUrqJ1G8Mcbki/n6LB4w4bVVk4jijd0UeznENaXHd2uptt59qh03owlP9yVje5oLvibLbcf4r9FgdPlzZcul7XuQN/esnwv0jvknZG+JoY9zW3DiSC42B79SEDPFTCX+qSXFNqWornU//maA1vC/Wdd/cqXEGBpaVhlDhIwesQCCB2kdireEYenqb9Ey4F7uOgv2A8ym/wASjDoZGnYseD72lQsJ1Iko4HAAdQAgDm3qn9Lrl2HRGUAGwtey7jxucUxcQC4G1+N93cUvcMYOfVEueTHE0kE21LhoWtv2cytVRcDgpK6BkIdmdHMXXdfqgADTxv5Lwxdi40rvo1OA1w1c7KLDN1rAbEm9ye9VGD+JyVHEWySuzO6N4vYDQDsCqYIIXtibm64uVfIaupifUPOzHsus3ryyv5rY41lLaKZzSQQG6gkH1xzCUBNzc6ntOvxTu4vwxtRE6FxIa61yN9CDp5KtpMF0cPW6MOtzkOb4HT4Iiso5J5AQbCyDwvE4aOEtcCXE7uASr4fxB8EjZYzZzTp2HtB7QU3+A8aZVwiRu+z2n6ruYPd2doSzxnk+mSdFlygMHVta+UX20Wp9HHBHMY6pcSOkFmNubFoPrEeO3+6FoHPjmMQzG/1R+LsimpW1Dua7K3fuWjgpYaGF5aMrG53u576/wAlJxfibqmZ8z93HQdjRs0eCc8VRHM1waWvALmO5i40c0hLHGOEzSu6WMEwuOn3Cfqnu7D7lfiUbjGCzohC4HMwTOEvxHaE+XFaHCNS4UcQB+3/7HIVjg3h4+hQk7kOPm5xH6oRcEbuSbwCX1c0fLyZbz5rSO2SFO6fTtkhSgcX/AMO/7Jr7N/7fl+6vcD+3Q/n+QpvJQ4H9uh/P8hTeV2FfBPH0QntD+pb+0eZWdx97DL4s+cLCYO4G+eojflIjY4Pc4iw6puADzN7JrVgjyHpcuQWJz2t3Xvos/wATx3TQttGelcNmx7e92w9113VQRmUSyOsBuXFBVztp3U8DCSSc+q4A/M1JxjxcU9K/XrvBYwd7hYn3AkrywB7DF4v+dyWvGeNSVUnSSHua0bNHYB+/NMvAHsMXjJ87lXT1PL1JI0Ay8Qrq2h9zoA13SLgT4HJYbH3t0nhH8jV9+j325n4JP0Xxj726Twj+QL79HvtzPwSfolw/W/N907P9r+T7JgYtrHw0kskbsrgG2ItpdwHPxSkq+JSy/wByR7/xPJ+GybWLKJ81JLFG3M52WwuB9YHn4LF0Xo0ndrI9kY7rvPkLD4o3EIppZAGAkW7t6VYNUU0EBdKQDfv0HeqXDHAjVziPZg60h7G9nidvPsTGxXxoUdNZlg9wyRgctLZvBo/ZUHE+Gv4VB0kEzi58jQ67GZToeRF/ishxbjEtS8SSuuQLCwsAN9AqBIKOMx255RZhOJTNmuDE3QZ3J4W6/opmGMSOpJc2ro3W6Rvb94feHxWwxFjaEs6CJondIA2x9QZtBfmTqNB5pbLR4D4V01W1x9WLrnx2aPPX3KilqZfgt3/TrRVfRU9zVSDNo4XtpdNDh9J0UUcQ+oxrfIWQpKFqALCwWBcS4klcdskKdyn07ZIU7pJi/wDh3/Zav2b/ANvy/dXuB/bofz/IU3kocD+3Q/n+QpvK7Cvgnj6IT2h/Ut/aPMrO4+9hl8WfOEpU2cen/Qy+LPmCUyBxX4w4eqb+z/6Y/uPkELeYaxnBTUjI35i8F92tb2uJGpsOawaEDBO6B203XRNaukjqmBkmgN8vztVliHioqqh84aWhwaACbnqtA5eCmYIrGRVbXyODGhj9XGw2VCheNmcJeVOt7rp9M0wGAZC1vsmpW+kKlZo0ukP3G6ebrKhrPSdIdIomt73uLj5CwWJQipMSnfobcEvhwSkj1G1xKsuLYinqQBK+7QbhoAAv22A71WoQgXvc83cblNY42Rt2WCw7F0DkPcm9g/gX0WnAcP6j+s/x5N9w081lsAYXzuFXKOq3+2DzP2/Acu9MYJ9hlLsjlXanRZHHa8SH3eM5Dpceru8+CEIQnKzK47ZIZrC42aCT2AXPkE+ivCloo4xaNjWD7rQP0QFZSe87OdrXTfDcRFEH8297b7aX9Ut8FcAqG1UczonNY3NcuGXdpA0OvNM8IQrqanbA3ZaUNXVrqyTlHC2VskpcZSVLJ3QzSvewnMy5s0t5aDS429yzqcuIsPsq4sjtHDVjreqf4PMJTcU4TJTSGOVtjyPIjtaeYSCvpnxv29Qfyy1+EV0c8QjyDhqNL9oUNCEJanaEIQoohCF601K+RwZG0ucdg0XK9AJNgvCQBcryWrwjgx1QRNMLQjUDm/8A+e/nyVvhz0eBtpaqzjuIxqB+I/W8NvFbhrbaJ3R4cb7cvh6rLYljYAMVOeJ9PXwXI4wAABYDQAcgOS+0IT5ZFCEIUUQhCFFEIQhRRCicQ4ZHOzJKwPb38u8HcFCF4QCLFdNcWnaabFYvinox3dTyflkH6PH8LP1GB6xn/azfhc0/vddQl0mGwPzGXBOocdqoxZ1ncR6KMMKVZ/8AHk8v91NpsAVb92NZ+J4/QXKEKtuFRDUlXO9oag5BoHj6rQcO9GDRrPKXfdYMo/yOp+C13DuERU7csTGsHOw1PidyuIR0VNFF0AlNRXT1HxHXHVoPBTUIQiEGhCEKKIQhCii//9k="/>
          <p:cNvSpPr>
            <a:spLocks noChangeAspect="1" noChangeArrowheads="1"/>
          </p:cNvSpPr>
          <p:nvPr/>
        </p:nvSpPr>
        <p:spPr bwMode="auto">
          <a:xfrm>
            <a:off x="96838" y="-531813"/>
            <a:ext cx="1000125" cy="1038226"/>
          </a:xfrm>
          <a:prstGeom prst="rect">
            <a:avLst/>
          </a:prstGeom>
          <a:noFill/>
          <a:ln w="9525">
            <a:noFill/>
            <a:miter lim="800000"/>
            <a:headEnd/>
            <a:tailEnd/>
          </a:ln>
        </p:spPr>
        <p:txBody>
          <a:bodyPr/>
          <a:lstStyle/>
          <a:p>
            <a:pPr eaLnBrk="1" hangingPunct="1"/>
            <a:endParaRPr lang="en-US">
              <a:solidFill>
                <a:srgbClr val="FFFFFF"/>
              </a:solidFill>
              <a:cs typeface="Arial" pitchFamily="34" charset="0"/>
            </a:endParaRPr>
          </a:p>
        </p:txBody>
      </p:sp>
      <p:sp>
        <p:nvSpPr>
          <p:cNvPr id="32772" name="AutoShape 20" descr="data:image/jpg;base64,/9j/4AAQSkZJRgABAQAAAQABAAD/2wCEAAkGBhQRERQQEhQWFRUVFhQYFxgWEhYYHBsXGBcZFhcXGBYaHSgeGBwjHhQVHzAgJScpLCwsGB4xNTAqNSYsLCkBCQoKDgwOGg8PGjUiHiQ1Li0pNTAqLCw1LjUtNiwvLywuLTU0NTIyLS8pKSksNi81LDAsLiwwKiwsLCwpKSosKf/AABEIAIgAgwMBIgACEQEDEQH/xAAbAAACAwEBAQAAAAAAAAAAAAAABwQFBgEDAv/EAEAQAAEDAgQCBgYJAwMFAQAAAAEAAgMEEQYSITEFQRMiUWFxkQcyNIGhshRCUmJygrHB0SMzkiTh8RZDRLPiFf/EABoBAAIDAQEAAAAAAAAAAAAAAAQFAAMGAgH/xAA4EQABAwIDAwkHAwUBAAAAAAABAAIDBBEFITESQXETIjJRYYGRsdEGFDOCocHwNHLhIzVCQ1Ik/9oADAMBAAIRAxEAPwB4oQhRRCEIUUQhC4Soourl10FUw4//AK00bmZbszsdf1u0W5c/Irhzw219+SsZG6S+yNBc8FcFUtXjClik6J8tnA2NmkgHsLgLBXRWA4BQtkgr6SS2cSPdrve3Vd5t+PeqZ5HtIDN99ezci6SCORrnyXsLadptfuW+a64uNVlqzF0rZahkdOHtp9XnpQDlte+XL3HTuUvAtUZKGInduZvuaSB8LLJ8UZGaqvEk7ofVIAdo85b5SPrDbTvVE87uTY9htfh1E70XSUjOWkjkF9nj/wBAaDPRMHhdeJ4mTN0D2g2PLuXnxfjMVMwSSuygmw0JN/AaqHhKpc+iie9oZ1dgLDKCQDblcC6xmIeK/STPMWPMTGOjgcGEszkjO9zuRtt7l3LU7EQdvIVVPQiWpcw9FpsbcbAD80uUy4ZA5ocNiAR4HUL7UHgsl6eE9scfyhV9XiB30yOkiaHmxdKbnqNtptz/AJCIMga0F2+31QIgc57mt3XJ4BXyEIVqoQhC8pZ2t9ZwG+5tsLn4BRQC+i9UKup+PwSNzMmYQHBt8wAzHUC57VYArkODtCu3Mcw2cLLqocXcXfBFGIyGvlkbGHuFw2+7rc1fKtxBwZtVA6F2hOrXdjhsf2964mDiwhmqtpnMbM0ydG+aj0lYymyU81R0kr3G2e19eVhsOy/aoGOKRwZHWR/3Kdwd4suMwPdt7rqlqeF1UzBTyUo6YFg+lZgBlYdDfcmy31PEQxrXHMQ0Akj1jaxJHehmXma5hFhu1y8d4R8mzSyMlDg52e0MrEdltAQbWOfYqbg2IJamQEU7mQ5T136Eu0sGt5jfVd4nhCKaUzB8kbnDK8xvy5htY6K8sglEckHN2ZOcgveSx+1CNjdkb+N1H4fQMgjbFGLNaLAfuTzK5JwuJzi90TC47ksaT5kLzqOMwR6PmjaewyNB8rqL/wBW0m30iP8AyULohzSR9F42OdxL2gm+psVaPgaWlhALSLEcrEWt4KDU8BidTupWjJG4EWZpbW+l+9e9NxaGT+3LG/8AC9p+AKlruzXjr3KvakiO8Z37xvVYWOpqXKwGV0Udmi2riBYaLP4BkjPSPc8GqkcTIHCzgL7AHcc/+FsrLxFBH0nS5G57WzZRe3ZdVOiO21w0G783q9lSBE9jhm7O48j2XzXuhCEQg1U8X4z0T4oWWdLM4Bo7G36z3dwF/ErHwU9RPWvqXxvbGWztYZOqA0xua2wdbxNlN/8A0KuWqqMrXiJjJ2x9QNBcGlrf6hAvrc7qn4JwtzZ809RGXdHMMvSmV9jG4E6XGmp35JPNIZHjI2vw0/CtPSwCCJ2Y2tntcc75WytlbrXzwLhMYL6eSojd0zC3JFmkOZvXa4OtluLHnrchaPA/HY33pWOldkbma6XLtcAgAbAXvqSszhxlK2qhDHTSPzaOytjYNCSbauIsD2K4wHUMknkMcEcbWtN3Avc4lx0GZx7ibBVUrtlzLWGZG85aojEWbcchdc5A5gCxzF7a7gFvkIXCU9WQRdeNZXMiYZJHBrRzJt/yqfE2LY6QW9eUjqsB+LjyH6pX8V4xLUvzyuv2D6rR2Ackuqq9kHNGZTrD8Ikque7mt8+Hqtjxj0l7tpmX++/b3M/nyWRr+P1E5/qSvI7Aco/xFgq9CQS1csvSK2FNh9PTjmNz6zmULq4hCo5HervhOMKmnIAeXt+zIS4e47j3FUiFYyV8Zu02VUsMczdmRtx2pv4dxZFVizepIBcsO/i0/WCvAUh4JnMcHsJa5puCNwe1NrCWJBVxa2EjLB4HwcO4/qtFQ13Lcx/S81i8Vwn3b+rF0N/Z/Cv0IQmiQLAy8ImFZK2WZuSZszIw+a5IkacuWPewOnuVTh6lpo57CV8r+jm0ZFkbbo3Zus7W9r203TF4lwiOfKXt6zCHMcNHNINwQf2VQzBETal1QHOGfpLsAFh0jS11jvzJSuSkcHgtF875laGHEmGJzZCQdm2QFiR9c79iy2G5mEyPp6UXjj6jnPdI4yP6jByaNyTpsCt9wWhdFC1r8pfu7IxrW37AGgaDZd4PwSKlYWRNsDuSSSTbckqwRNNTmIDa17MggK+sFQ4hg5vabn777lBWcxfioUjMrbGZw6o+yPtu/Yc1Zcb4u2lhdM7W2w+047NCTldXPmkdLIbucbn9gOwBD19XyLdlvSP0ReEYd7y/lJOgPqerh1rynnc9xe8lznG5JOpK+EIWZJut0AALBCEKxw/wf6VO2HNluCSbX0AvsumML3BrdSuZJGxtL3aDMquQmfQ+jimZq8vkPe7KPJv8q2bBSUgvaGK3M5QfM6pmzC36vcAkMmPQ3tE0uPh/P0SifQSNZ0jo3hlwMxaQLnbUqOmDiCoHE3x01K8FrLvkcbgD6rbA6u3O3coWI8BCCnEsRc9zL9JfmPtAcrdnYqZKJ2bo82jf18EVDijOa2fmvdu6uq/FYu6vcOyzUlQyV0cjWGzX3Y4AsduduWh9y9cEcB+k1Ac4f04rOd2E/Vb+/gFrsfcf6CHoGH+pKCND6rNnH37D39i6p6e0fvDja2naq6ys2phRsbtbXSz0v/GfgtWHIVXhms6WkgeTqY2g+I6p/RC0rHbTQ7rWGkYY3lh3G3grVcugpYV3pHqHkiMMjHhmPmdPgqaiqZAAX70VR0EtWSI92t+1M+66lbhTjU81dF0kr3A59C429U/VGiaSlNUCoaXAWUrqJ1G8Mcbki/n6LB4w4bVVk4jijd0UeznENaXHd2uptt59qh03owlP9yVje5oLvibLbcf4r9FgdPlzZcul7XuQN/esnwv0jvknZG+JoY9zW3DiSC42B79SEDPFTCX+qSXFNqWornU//maA1vC/Wdd/cqXEGBpaVhlDhIwesQCCB2kdireEYenqb9Ey4F7uOgv2A8ym/wASjDoZGnYseD72lQsJ1Iko4HAAdQAgDm3qn9Lrl2HRGUAGwtey7jxucUxcQC4G1+N93cUvcMYOfVEueTHE0kE21LhoWtv2cytVRcDgpK6BkIdmdHMXXdfqgADTxv5Lwxdi40rvo1OA1w1c7KLDN1rAbEm9ye9VGD+JyVHEWySuzO6N4vYDQDsCqYIIXtibm64uVfIaupifUPOzHsus3ryyv5rY41lLaKZzSQQG6gkH1xzCUBNzc6ntOvxTu4vwxtRE6FxIa61yN9CDp5KtpMF0cPW6MOtzkOb4HT4Iiso5J5AQbCyDwvE4aOEtcCXE7uASr4fxB8EjZYzZzTp2HtB7QU3+A8aZVwiRu+z2n6ruYPd2doSzxnk+mSdFlygMHVta+UX20Wp9HHBHMY6pcSOkFmNubFoPrEeO3+6FoHPjmMQzG/1R+LsimpW1Dua7K3fuWjgpYaGF5aMrG53u576/wAlJxfibqmZ8z93HQdjRs0eCc8VRHM1waWvALmO5i40c0hLHGOEzSu6WMEwuOn3Cfqnu7D7lfiUbjGCzohC4HMwTOEvxHaE+XFaHCNS4UcQB+3/7HIVjg3h4+hQk7kOPm5xH6oRcEbuSbwCX1c0fLyZbz5rSO2SFO6fTtkhSgcX/AMO/7Jr7N/7fl+6vcD+3Q/n+QpvJQ4H9uh/P8hTeV2FfBPH0QntD+pb+0eZWdx97DL4s+cLCYO4G+eojflIjY4Pc4iw6puADzN7JrVgjyHpcuQWJz2t3Xvos/wATx3TQttGelcNmx7e92w9113VQRmUSyOsBuXFBVztp3U8DCSSc+q4A/M1JxjxcU9K/XrvBYwd7hYn3AkrywB7DF4v+dyWvGeNSVUnSSHua0bNHYB+/NMvAHsMXjJ87lXT1PL1JI0Ay8Qrq2h9zoA13SLgT4HJYbH3t0nhH8jV9+j325n4JP0Xxj726Twj+QL79HvtzPwSfolw/W/N907P9r+T7JgYtrHw0kskbsrgG2ItpdwHPxSkq+JSy/wByR7/xPJ+GybWLKJ81JLFG3M52WwuB9YHn4LF0Xo0ndrI9kY7rvPkLD4o3EIppZAGAkW7t6VYNUU0EBdKQDfv0HeqXDHAjVziPZg60h7G9nidvPsTGxXxoUdNZlg9wyRgctLZvBo/ZUHE+Gv4VB0kEzi58jQ67GZToeRF/ishxbjEtS8SSuuQLCwsAN9AqBIKOMx255RZhOJTNmuDE3QZ3J4W6/opmGMSOpJc2ro3W6Rvb94feHxWwxFjaEs6CJondIA2x9QZtBfmTqNB5pbLR4D4V01W1x9WLrnx2aPPX3KilqZfgt3/TrRVfRU9zVSDNo4XtpdNDh9J0UUcQ+oxrfIWQpKFqALCwWBcS4klcdskKdyn07ZIU7pJi/wDh3/Zav2b/ANvy/dXuB/bofz/IU3kocD+3Q/n+QpvK7Cvgnj6IT2h/Ut/aPMrO4+9hl8WfOEpU2cen/Qy+LPmCUyBxX4w4eqb+z/6Y/uPkELeYaxnBTUjI35i8F92tb2uJGpsOawaEDBO6B203XRNaukjqmBkmgN8vztVliHioqqh84aWhwaACbnqtA5eCmYIrGRVbXyODGhj9XGw2VCheNmcJeVOt7rp9M0wGAZC1vsmpW+kKlZo0ukP3G6ebrKhrPSdIdIomt73uLj5CwWJQipMSnfobcEvhwSkj1G1xKsuLYinqQBK+7QbhoAAv22A71WoQgXvc83cblNY42Rt2WCw7F0DkPcm9g/gX0WnAcP6j+s/x5N9w081lsAYXzuFXKOq3+2DzP2/Acu9MYJ9hlLsjlXanRZHHa8SH3eM5Dpceru8+CEIQnKzK47ZIZrC42aCT2AXPkE+ivCloo4xaNjWD7rQP0QFZSe87OdrXTfDcRFEH8297b7aX9Ut8FcAqG1UczonNY3NcuGXdpA0OvNM8IQrqanbA3ZaUNXVrqyTlHC2VskpcZSVLJ3QzSvewnMy5s0t5aDS429yzqcuIsPsq4sjtHDVjreqf4PMJTcU4TJTSGOVtjyPIjtaeYSCvpnxv29Qfyy1+EV0c8QjyDhqNL9oUNCEJanaEIQoohCF601K+RwZG0ucdg0XK9AJNgvCQBcryWrwjgx1QRNMLQjUDm/8A+e/nyVvhz0eBtpaqzjuIxqB+I/W8NvFbhrbaJ3R4cb7cvh6rLYljYAMVOeJ9PXwXI4wAABYDQAcgOS+0IT5ZFCEIUUQhCFFEIQhRRCicQ4ZHOzJKwPb38u8HcFCF4QCLFdNcWnaabFYvinox3dTyflkH6PH8LP1GB6xn/azfhc0/vddQl0mGwPzGXBOocdqoxZ1ncR6KMMKVZ/8AHk8v91NpsAVb92NZ+J4/QXKEKtuFRDUlXO9oag5BoHj6rQcO9GDRrPKXfdYMo/yOp+C13DuERU7csTGsHOw1PidyuIR0VNFF0AlNRXT1HxHXHVoPBTUIQiEGhCEKKIQhCii//9k="/>
          <p:cNvSpPr>
            <a:spLocks noChangeAspect="1" noChangeArrowheads="1"/>
          </p:cNvSpPr>
          <p:nvPr/>
        </p:nvSpPr>
        <p:spPr bwMode="auto">
          <a:xfrm>
            <a:off x="96838" y="-531813"/>
            <a:ext cx="1000125" cy="1038226"/>
          </a:xfrm>
          <a:prstGeom prst="rect">
            <a:avLst/>
          </a:prstGeom>
          <a:noFill/>
          <a:ln w="9525">
            <a:noFill/>
            <a:miter lim="800000"/>
            <a:headEnd/>
            <a:tailEnd/>
          </a:ln>
        </p:spPr>
        <p:txBody>
          <a:bodyPr/>
          <a:lstStyle/>
          <a:p>
            <a:pPr eaLnBrk="1" hangingPunct="1"/>
            <a:endParaRPr lang="en-US">
              <a:solidFill>
                <a:srgbClr val="FFFFFF"/>
              </a:solidFill>
              <a:cs typeface="Arial" pitchFamily="34" charset="0"/>
            </a:endParaRPr>
          </a:p>
        </p:txBody>
      </p:sp>
      <p:sp>
        <p:nvSpPr>
          <p:cNvPr id="11" name="Title 10"/>
          <p:cNvSpPr>
            <a:spLocks noGrp="1"/>
          </p:cNvSpPr>
          <p:nvPr>
            <p:ph type="title"/>
          </p:nvPr>
        </p:nvSpPr>
        <p:spPr/>
        <p:txBody>
          <a:bodyPr/>
          <a:lstStyle/>
          <a:p>
            <a:r>
              <a:rPr lang="en-US" smtClean="0"/>
              <a:t>CDC Guidance on</a:t>
            </a:r>
            <a:br>
              <a:rPr lang="en-US" smtClean="0"/>
            </a:br>
            <a:r>
              <a:rPr lang="en-US" smtClean="0"/>
              <a:t>Prescribing PrEP</a:t>
            </a:r>
            <a:endParaRPr lang="en-US" dirty="0"/>
          </a:p>
        </p:txBody>
      </p:sp>
      <p:sp>
        <p:nvSpPr>
          <p:cNvPr id="8" name="Slide Number Placeholder 7"/>
          <p:cNvSpPr>
            <a:spLocks noGrp="1"/>
          </p:cNvSpPr>
          <p:nvPr>
            <p:ph type="sldNum" sz="quarter" idx="10"/>
          </p:nvPr>
        </p:nvSpPr>
        <p:spPr/>
        <p:txBody>
          <a:bodyPr/>
          <a:lstStyle/>
          <a:p>
            <a:fld id="{E1475948-0FD7-4DF7-8888-18B4CCCD4C2C}" type="slidenum">
              <a:rPr lang="en-US" smtClean="0"/>
              <a:pPr/>
              <a:t>47</a:t>
            </a:fld>
            <a:endParaRPr lang="en-US"/>
          </a:p>
        </p:txBody>
      </p:sp>
      <p:sp>
        <p:nvSpPr>
          <p:cNvPr id="13" name="Content Placeholder 12"/>
          <p:cNvSpPr>
            <a:spLocks noGrp="1"/>
          </p:cNvSpPr>
          <p:nvPr>
            <p:ph sz="quarter" idx="11"/>
          </p:nvPr>
        </p:nvSpPr>
        <p:spPr/>
        <p:txBody>
          <a:bodyPr/>
          <a:lstStyle/>
          <a:p>
            <a:r>
              <a:rPr lang="en-US" sz="2400" dirty="0" smtClean="0"/>
              <a:t>These guidelines will help increase access to </a:t>
            </a:r>
            <a:r>
              <a:rPr lang="en-US" sz="2400" dirty="0" err="1" smtClean="0"/>
              <a:t>PrEP</a:t>
            </a:r>
            <a:r>
              <a:rPr lang="en-US" sz="2400" dirty="0" smtClean="0"/>
              <a:t> for all at-risk persons. They will also underscore the need for providers to talk with their patients about their sexual health and consider </a:t>
            </a:r>
            <a:r>
              <a:rPr lang="en-US" sz="2400" dirty="0" err="1" smtClean="0"/>
              <a:t>PrEP</a:t>
            </a:r>
            <a:r>
              <a:rPr lang="en-US" sz="2400" dirty="0" smtClean="0"/>
              <a:t> as one key option in an HIV prevention package.</a:t>
            </a:r>
          </a:p>
          <a:p>
            <a:pPr lvl="1"/>
            <a:r>
              <a:rPr lang="en-US" sz="2000" dirty="0" smtClean="0"/>
              <a:t>Determine Eligibility (negative HIV test, at high-risk for HIV acquisition, screen/treat for STDs, screen/vaccinate for </a:t>
            </a:r>
            <a:r>
              <a:rPr lang="en-US" sz="2000" dirty="0" err="1" smtClean="0"/>
              <a:t>Hep</a:t>
            </a:r>
            <a:r>
              <a:rPr lang="en-US" sz="2000" dirty="0" smtClean="0"/>
              <a:t> B; pregnancy test)</a:t>
            </a:r>
          </a:p>
          <a:p>
            <a:pPr lvl="1"/>
            <a:r>
              <a:rPr lang="en-US" sz="2000" dirty="0" smtClean="0"/>
              <a:t>Prescribe </a:t>
            </a:r>
            <a:r>
              <a:rPr lang="en-US" sz="2000" dirty="0" err="1" smtClean="0"/>
              <a:t>tenofovir-emtricitabine</a:t>
            </a:r>
            <a:r>
              <a:rPr lang="en-US" sz="2000" dirty="0" smtClean="0"/>
              <a:t> 1 tablet by mouth daily</a:t>
            </a:r>
          </a:p>
          <a:p>
            <a:pPr lvl="1"/>
            <a:r>
              <a:rPr lang="en-US" sz="2000" dirty="0" smtClean="0"/>
              <a:t>Provide condoms and risk-reduction counseling</a:t>
            </a:r>
          </a:p>
          <a:p>
            <a:pPr lvl="1"/>
            <a:r>
              <a:rPr lang="en-US" sz="2000" dirty="0" smtClean="0"/>
              <a:t>Monitor closely (at 1 month, then q 2-3 months: HIV testing, follow BUN/Cr, repeated risk assessment and counseling)</a:t>
            </a:r>
          </a:p>
        </p:txBody>
      </p:sp>
      <p:pic>
        <p:nvPicPr>
          <p:cNvPr id="12" name="Picture 11"/>
          <p:cNvPicPr>
            <a:picLocks noChangeAspect="1"/>
          </p:cNvPicPr>
          <p:nvPr/>
        </p:nvPicPr>
        <p:blipFill>
          <a:blip r:embed="rId4"/>
          <a:stretch>
            <a:fillRect/>
          </a:stretch>
        </p:blipFill>
        <p:spPr>
          <a:xfrm>
            <a:off x="6858000" y="194382"/>
            <a:ext cx="2158171" cy="1255885"/>
          </a:xfrm>
          <a:prstGeom prst="rect">
            <a:avLst/>
          </a:prstGeom>
        </p:spPr>
      </p:pic>
    </p:spTree>
    <p:custDataLst>
      <p:tags r:id="rId1"/>
    </p:custDataLst>
    <p:extLst>
      <p:ext uri="{BB962C8B-B14F-4D97-AF65-F5344CB8AC3E}">
        <p14:creationId xmlns:p14="http://schemas.microsoft.com/office/powerpoint/2010/main" val="403013028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PrEP Package”</a:t>
            </a:r>
            <a:endParaRPr lang="en-US" dirty="0"/>
          </a:p>
        </p:txBody>
      </p:sp>
      <p:pic>
        <p:nvPicPr>
          <p:cNvPr id="717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75568" y="1600008"/>
            <a:ext cx="3401863" cy="44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948279" y="1600008"/>
            <a:ext cx="3438442" cy="44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fld id="{B9BE600C-E191-4938-A669-4E982F4F3928}" type="slidenum">
              <a:rPr lang="en-US" smtClean="0"/>
              <a:pPr/>
              <a:t>48</a:t>
            </a:fld>
            <a:endParaRPr lang="en-US"/>
          </a:p>
        </p:txBody>
      </p:sp>
    </p:spTree>
    <p:extLst>
      <p:ext uri="{BB962C8B-B14F-4D97-AF65-F5344CB8AC3E}">
        <p14:creationId xmlns:p14="http://schemas.microsoft.com/office/powerpoint/2010/main" val="2173446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Expanding the Care Continuum to Optimize Effective HIV Care in Clinical Practice</a:t>
            </a:r>
            <a:endParaRPr lang="en-US" dirty="0"/>
          </a:p>
        </p:txBody>
      </p:sp>
      <p:sp>
        <p:nvSpPr>
          <p:cNvPr id="5" name="Slide Number Placeholder 4"/>
          <p:cNvSpPr>
            <a:spLocks noGrp="1"/>
          </p:cNvSpPr>
          <p:nvPr>
            <p:ph type="sldNum" sz="quarter" idx="10"/>
          </p:nvPr>
        </p:nvSpPr>
        <p:spPr/>
        <p:txBody>
          <a:bodyPr/>
          <a:lstStyle/>
          <a:p>
            <a:fld id="{B9BE600C-E191-4938-A669-4E982F4F3928}" type="slidenum">
              <a:rPr lang="en-US" smtClean="0"/>
              <a:pPr/>
              <a:t>49</a:t>
            </a:fld>
            <a:endParaRPr lang="en-US"/>
          </a:p>
        </p:txBody>
      </p:sp>
      <p:sp>
        <p:nvSpPr>
          <p:cNvPr id="3" name="Left-Right Arrow 2"/>
          <p:cNvSpPr/>
          <p:nvPr/>
        </p:nvSpPr>
        <p:spPr bwMode="gray">
          <a:xfrm>
            <a:off x="0" y="2892058"/>
            <a:ext cx="9144000" cy="1031357"/>
          </a:xfrm>
          <a:prstGeom prst="leftRightArrow">
            <a:avLst/>
          </a:prstGeom>
          <a:solidFill>
            <a:schemeClr val="bg1">
              <a:lumMod val="75000"/>
            </a:schemeClr>
          </a:solidFill>
          <a:ln>
            <a:noFill/>
          </a:ln>
        </p:spPr>
        <p:style>
          <a:lnRef idx="1">
            <a:schemeClr val="accent2"/>
          </a:lnRef>
          <a:fillRef idx="2">
            <a:schemeClr val="accent2"/>
          </a:fillRef>
          <a:effectRef idx="1">
            <a:schemeClr val="accent2"/>
          </a:effectRef>
          <a:fontRef idx="minor">
            <a:schemeClr val="dk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4" name="Oval 3"/>
          <p:cNvSpPr/>
          <p:nvPr/>
        </p:nvSpPr>
        <p:spPr bwMode="gray">
          <a:xfrm>
            <a:off x="175260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9" name="Oval 8"/>
          <p:cNvSpPr/>
          <p:nvPr/>
        </p:nvSpPr>
        <p:spPr bwMode="gray">
          <a:xfrm>
            <a:off x="106680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0" name="Oval 9"/>
          <p:cNvSpPr/>
          <p:nvPr/>
        </p:nvSpPr>
        <p:spPr bwMode="gray">
          <a:xfrm>
            <a:off x="60960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1" name="Oval 10"/>
          <p:cNvSpPr/>
          <p:nvPr/>
        </p:nvSpPr>
        <p:spPr bwMode="gray">
          <a:xfrm>
            <a:off x="338328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2" name="Oval 11"/>
          <p:cNvSpPr/>
          <p:nvPr/>
        </p:nvSpPr>
        <p:spPr bwMode="gray">
          <a:xfrm>
            <a:off x="402336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3" name="Oval 12"/>
          <p:cNvSpPr/>
          <p:nvPr/>
        </p:nvSpPr>
        <p:spPr bwMode="gray">
          <a:xfrm>
            <a:off x="457200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4" name="Oval 13"/>
          <p:cNvSpPr/>
          <p:nvPr/>
        </p:nvSpPr>
        <p:spPr bwMode="gray">
          <a:xfrm>
            <a:off x="521208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5" name="Oval 14"/>
          <p:cNvSpPr/>
          <p:nvPr/>
        </p:nvSpPr>
        <p:spPr bwMode="gray">
          <a:xfrm>
            <a:off x="2303096"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6" name="Oval 15"/>
          <p:cNvSpPr/>
          <p:nvPr/>
        </p:nvSpPr>
        <p:spPr bwMode="gray">
          <a:xfrm>
            <a:off x="5879802"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7" name="Oval 16"/>
          <p:cNvSpPr/>
          <p:nvPr/>
        </p:nvSpPr>
        <p:spPr bwMode="gray">
          <a:xfrm>
            <a:off x="704088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8" name="Oval 17"/>
          <p:cNvSpPr/>
          <p:nvPr/>
        </p:nvSpPr>
        <p:spPr bwMode="gray">
          <a:xfrm>
            <a:off x="649224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19" name="Oval 18"/>
          <p:cNvSpPr/>
          <p:nvPr/>
        </p:nvSpPr>
        <p:spPr bwMode="gray">
          <a:xfrm>
            <a:off x="768096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20" name="Oval 19"/>
          <p:cNvSpPr/>
          <p:nvPr/>
        </p:nvSpPr>
        <p:spPr bwMode="gray">
          <a:xfrm>
            <a:off x="8229600" y="3258877"/>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24" name="Line Callout 3 (No Border) 23"/>
          <p:cNvSpPr/>
          <p:nvPr/>
        </p:nvSpPr>
        <p:spPr bwMode="gray">
          <a:xfrm>
            <a:off x="262270" y="2402956"/>
            <a:ext cx="956930" cy="563525"/>
          </a:xfrm>
          <a:prstGeom prst="callout3">
            <a:avLst>
              <a:gd name="adj1" fmla="val 18750"/>
              <a:gd name="adj2" fmla="val -3369"/>
              <a:gd name="adj3" fmla="val 18750"/>
              <a:gd name="adj4" fmla="val -16667"/>
              <a:gd name="adj5" fmla="val 100000"/>
              <a:gd name="adj6" fmla="val -16667"/>
              <a:gd name="adj7" fmla="val 166282"/>
              <a:gd name="adj8" fmla="val 36260"/>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Population</a:t>
            </a:r>
          </a:p>
          <a:p>
            <a:pPr algn="ctr" eaLnBrk="1" fontAlgn="auto" hangingPunct="1">
              <a:spcBef>
                <a:spcPts val="0"/>
              </a:spcBef>
              <a:spcAft>
                <a:spcPts val="0"/>
              </a:spcAft>
            </a:pPr>
            <a:r>
              <a:rPr lang="en-US" sz="1200" dirty="0" smtClean="0">
                <a:solidFill>
                  <a:schemeClr val="bg1"/>
                </a:solidFill>
              </a:rPr>
              <a:t>Health</a:t>
            </a:r>
          </a:p>
        </p:txBody>
      </p:sp>
      <p:sp>
        <p:nvSpPr>
          <p:cNvPr id="25" name="Line Callout 3 (No Border) 24"/>
          <p:cNvSpPr/>
          <p:nvPr/>
        </p:nvSpPr>
        <p:spPr bwMode="gray">
          <a:xfrm>
            <a:off x="762000" y="4171505"/>
            <a:ext cx="920247" cy="365760"/>
          </a:xfrm>
          <a:prstGeom prst="callout3">
            <a:avLst>
              <a:gd name="adj1" fmla="val 18750"/>
              <a:gd name="adj2" fmla="val -8333"/>
              <a:gd name="adj3" fmla="val 18750"/>
              <a:gd name="adj4" fmla="val -16667"/>
              <a:gd name="adj5" fmla="val -56604"/>
              <a:gd name="adj6" fmla="val -16667"/>
              <a:gd name="adj7" fmla="val -186387"/>
              <a:gd name="adj8" fmla="val 40957"/>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Outreach</a:t>
            </a:r>
          </a:p>
        </p:txBody>
      </p:sp>
      <p:sp>
        <p:nvSpPr>
          <p:cNvPr id="26" name="Line Callout 3 (No Border) 25"/>
          <p:cNvSpPr>
            <a:spLocks noChangeAspect="1"/>
          </p:cNvSpPr>
          <p:nvPr/>
        </p:nvSpPr>
        <p:spPr bwMode="gray">
          <a:xfrm>
            <a:off x="1500860" y="2540927"/>
            <a:ext cx="1188720" cy="481648"/>
          </a:xfrm>
          <a:prstGeom prst="callout3">
            <a:avLst>
              <a:gd name="adj1" fmla="val 23681"/>
              <a:gd name="adj2" fmla="val 9649"/>
              <a:gd name="adj3" fmla="val 18750"/>
              <a:gd name="adj4" fmla="val -16667"/>
              <a:gd name="adj5" fmla="val 100000"/>
              <a:gd name="adj6" fmla="val -16667"/>
              <a:gd name="adj7" fmla="val 163409"/>
              <a:gd name="adj8" fmla="val 26549"/>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Peer Navigation</a:t>
            </a:r>
          </a:p>
        </p:txBody>
      </p:sp>
      <p:sp>
        <p:nvSpPr>
          <p:cNvPr id="38" name="Oval 37"/>
          <p:cNvSpPr/>
          <p:nvPr/>
        </p:nvSpPr>
        <p:spPr bwMode="gray">
          <a:xfrm>
            <a:off x="2870923" y="3258876"/>
            <a:ext cx="202019" cy="212651"/>
          </a:xfrm>
          <a:prstGeom prst="ellipse">
            <a:avLst/>
          </a:prstGeom>
          <a:ln/>
        </p:spPr>
        <p:style>
          <a:lnRef idx="1">
            <a:schemeClr val="accent4"/>
          </a:lnRef>
          <a:fillRef idx="3">
            <a:schemeClr val="accent4"/>
          </a:fillRef>
          <a:effectRef idx="2">
            <a:schemeClr val="accent4"/>
          </a:effectRef>
          <a:fontRef idx="minor">
            <a:schemeClr val="lt1"/>
          </a:fontRef>
        </p:style>
        <p:txBody>
          <a:bodyPr lIns="36000" tIns="36000" rIns="36000" bIns="36000" rtlCol="0" anchor="ctr"/>
          <a:lstStyle/>
          <a:p>
            <a:pPr algn="ctr" eaLnBrk="1" fontAlgn="auto" hangingPunct="1">
              <a:spcBef>
                <a:spcPts val="0"/>
              </a:spcBef>
              <a:spcAft>
                <a:spcPts val="0"/>
              </a:spcAft>
            </a:pPr>
            <a:endParaRPr lang="en-US" sz="1800" dirty="0" smtClean="0">
              <a:solidFill>
                <a:srgbClr val="FFFFFF"/>
              </a:solidFill>
            </a:endParaRPr>
          </a:p>
        </p:txBody>
      </p:sp>
      <p:sp>
        <p:nvSpPr>
          <p:cNvPr id="27" name="Line Callout 3 (No Border) 26"/>
          <p:cNvSpPr/>
          <p:nvPr/>
        </p:nvSpPr>
        <p:spPr bwMode="gray">
          <a:xfrm>
            <a:off x="1752601" y="3923415"/>
            <a:ext cx="914400" cy="379230"/>
          </a:xfrm>
          <a:prstGeom prst="callout3">
            <a:avLst>
              <a:gd name="adj1" fmla="val 18750"/>
              <a:gd name="adj2" fmla="val -8333"/>
              <a:gd name="adj3" fmla="val 18750"/>
              <a:gd name="adj4" fmla="val -16667"/>
              <a:gd name="adj5" fmla="val -56604"/>
              <a:gd name="adj6" fmla="val -16667"/>
              <a:gd name="adj7" fmla="val -131104"/>
              <a:gd name="adj8" fmla="val 59534"/>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Prevention</a:t>
            </a:r>
          </a:p>
        </p:txBody>
      </p:sp>
      <p:sp>
        <p:nvSpPr>
          <p:cNvPr id="37" name="Oval 36"/>
          <p:cNvSpPr/>
          <p:nvPr/>
        </p:nvSpPr>
        <p:spPr bwMode="gray">
          <a:xfrm>
            <a:off x="2825248" y="1981200"/>
            <a:ext cx="3651752" cy="2725477"/>
          </a:xfrm>
          <a:prstGeom prst="ellipse">
            <a:avLst/>
          </a:prstGeom>
          <a:solidFill>
            <a:schemeClr val="accent6">
              <a:lumMod val="20000"/>
              <a:lumOff val="80000"/>
              <a:alpha val="36078"/>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2800" dirty="0" smtClean="0">
                <a:ln w="18415" cmpd="sng">
                  <a:solidFill>
                    <a:schemeClr val="bg2"/>
                  </a:solidFill>
                  <a:prstDash val="solid"/>
                </a:ln>
                <a:solidFill>
                  <a:srgbClr val="FFFFFF"/>
                </a:solidFill>
                <a:effectLst>
                  <a:outerShdw blurRad="63500" dir="3600000" algn="tl" rotWithShape="0">
                    <a:srgbClr val="000000">
                      <a:alpha val="70000"/>
                    </a:srgbClr>
                  </a:outerShdw>
                </a:effectLst>
              </a:rPr>
              <a:t>Traditional Focus</a:t>
            </a:r>
          </a:p>
        </p:txBody>
      </p:sp>
      <p:sp>
        <p:nvSpPr>
          <p:cNvPr id="28" name="Line Callout 3 (No Border) 27"/>
          <p:cNvSpPr/>
          <p:nvPr/>
        </p:nvSpPr>
        <p:spPr bwMode="gray">
          <a:xfrm>
            <a:off x="3043570" y="2578395"/>
            <a:ext cx="902704" cy="414666"/>
          </a:xfrm>
          <a:prstGeom prst="callout3">
            <a:avLst>
              <a:gd name="adj1" fmla="val 18750"/>
              <a:gd name="adj2" fmla="val -8333"/>
              <a:gd name="adj3" fmla="val 18750"/>
              <a:gd name="adj4" fmla="val -16667"/>
              <a:gd name="adj5" fmla="val 100000"/>
              <a:gd name="adj6" fmla="val -16667"/>
              <a:gd name="adj7" fmla="val 179763"/>
              <a:gd name="adj8" fmla="val 39400"/>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Primary Care</a:t>
            </a:r>
          </a:p>
        </p:txBody>
      </p:sp>
      <p:sp>
        <p:nvSpPr>
          <p:cNvPr id="29" name="Line Callout 3 (No Border) 28"/>
          <p:cNvSpPr/>
          <p:nvPr/>
        </p:nvSpPr>
        <p:spPr bwMode="gray">
          <a:xfrm>
            <a:off x="4221657" y="2562446"/>
            <a:ext cx="902704" cy="414666"/>
          </a:xfrm>
          <a:prstGeom prst="callout3">
            <a:avLst>
              <a:gd name="adj1" fmla="val 18750"/>
              <a:gd name="adj2" fmla="val -8333"/>
              <a:gd name="adj3" fmla="val 18750"/>
              <a:gd name="adj4" fmla="val -16667"/>
              <a:gd name="adj5" fmla="val 100000"/>
              <a:gd name="adj6" fmla="val -16667"/>
              <a:gd name="adj7" fmla="val 133526"/>
              <a:gd name="adj8" fmla="val 7969"/>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Diagnostic Testing</a:t>
            </a:r>
          </a:p>
        </p:txBody>
      </p:sp>
      <p:sp>
        <p:nvSpPr>
          <p:cNvPr id="30" name="Line Callout 3 (No Border) 29"/>
          <p:cNvSpPr/>
          <p:nvPr/>
        </p:nvSpPr>
        <p:spPr bwMode="gray">
          <a:xfrm>
            <a:off x="4023360" y="3932278"/>
            <a:ext cx="755355" cy="379230"/>
          </a:xfrm>
          <a:prstGeom prst="callout3">
            <a:avLst>
              <a:gd name="adj1" fmla="val 18750"/>
              <a:gd name="adj2" fmla="val -8333"/>
              <a:gd name="adj3" fmla="val 18750"/>
              <a:gd name="adj4" fmla="val -16667"/>
              <a:gd name="adj5" fmla="val -56604"/>
              <a:gd name="adj6" fmla="val -16667"/>
              <a:gd name="adj7" fmla="val -115264"/>
              <a:gd name="adj8" fmla="val 2485"/>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Hospital Care</a:t>
            </a:r>
          </a:p>
        </p:txBody>
      </p:sp>
      <p:sp>
        <p:nvSpPr>
          <p:cNvPr id="31" name="Line Callout 3 (No Border) 30"/>
          <p:cNvSpPr/>
          <p:nvPr/>
        </p:nvSpPr>
        <p:spPr bwMode="gray">
          <a:xfrm>
            <a:off x="4953975" y="3941141"/>
            <a:ext cx="920247" cy="379230"/>
          </a:xfrm>
          <a:prstGeom prst="callout3">
            <a:avLst>
              <a:gd name="adj1" fmla="val 18750"/>
              <a:gd name="adj2" fmla="val -2526"/>
              <a:gd name="adj3" fmla="val 17184"/>
              <a:gd name="adj4" fmla="val -12151"/>
              <a:gd name="adj5" fmla="val -18491"/>
              <a:gd name="adj6" fmla="val -11473"/>
              <a:gd name="adj7" fmla="val -111525"/>
              <a:gd name="adj8" fmla="val 39044"/>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Dental/ Optical</a:t>
            </a:r>
          </a:p>
        </p:txBody>
      </p:sp>
      <p:sp>
        <p:nvSpPr>
          <p:cNvPr id="32" name="Line Callout 3 (No Border) 31"/>
          <p:cNvSpPr/>
          <p:nvPr/>
        </p:nvSpPr>
        <p:spPr bwMode="gray">
          <a:xfrm>
            <a:off x="5492248" y="2581939"/>
            <a:ext cx="902704" cy="414666"/>
          </a:xfrm>
          <a:prstGeom prst="callout3">
            <a:avLst>
              <a:gd name="adj1" fmla="val 18750"/>
              <a:gd name="adj2" fmla="val -8333"/>
              <a:gd name="adj3" fmla="val 18750"/>
              <a:gd name="adj4" fmla="val -16667"/>
              <a:gd name="adj5" fmla="val 100000"/>
              <a:gd name="adj6" fmla="val -16667"/>
              <a:gd name="adj7" fmla="val 181195"/>
              <a:gd name="adj8" fmla="val 44662"/>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Urgent Care</a:t>
            </a:r>
          </a:p>
        </p:txBody>
      </p:sp>
      <p:sp>
        <p:nvSpPr>
          <p:cNvPr id="33" name="Line Callout 3 (No Border) 32"/>
          <p:cNvSpPr/>
          <p:nvPr/>
        </p:nvSpPr>
        <p:spPr bwMode="gray">
          <a:xfrm>
            <a:off x="6770458" y="2633334"/>
            <a:ext cx="849542" cy="414666"/>
          </a:xfrm>
          <a:prstGeom prst="callout3">
            <a:avLst>
              <a:gd name="adj1" fmla="val 18750"/>
              <a:gd name="adj2" fmla="val -8333"/>
              <a:gd name="adj3" fmla="val 18750"/>
              <a:gd name="adj4" fmla="val -16667"/>
              <a:gd name="adj5" fmla="val 100000"/>
              <a:gd name="adj6" fmla="val -16667"/>
              <a:gd name="adj7" fmla="val 166876"/>
              <a:gd name="adj8" fmla="val 33850"/>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Rehab Care</a:t>
            </a:r>
          </a:p>
        </p:txBody>
      </p:sp>
      <p:sp>
        <p:nvSpPr>
          <p:cNvPr id="34" name="Line Callout 3 (No Border) 33"/>
          <p:cNvSpPr/>
          <p:nvPr/>
        </p:nvSpPr>
        <p:spPr bwMode="gray">
          <a:xfrm>
            <a:off x="6133653" y="3981890"/>
            <a:ext cx="1061576" cy="379230"/>
          </a:xfrm>
          <a:prstGeom prst="callout3">
            <a:avLst>
              <a:gd name="adj1" fmla="val 18750"/>
              <a:gd name="adj2" fmla="val -8333"/>
              <a:gd name="adj3" fmla="val 18750"/>
              <a:gd name="adj4" fmla="val -16667"/>
              <a:gd name="adj5" fmla="val -56604"/>
              <a:gd name="adj6" fmla="val -16667"/>
              <a:gd name="adj7" fmla="val -140171"/>
              <a:gd name="adj8" fmla="val 33384"/>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Engagement in Care</a:t>
            </a:r>
          </a:p>
        </p:txBody>
      </p:sp>
      <p:sp>
        <p:nvSpPr>
          <p:cNvPr id="35" name="Line Callout 3 (No Border) 34"/>
          <p:cNvSpPr/>
          <p:nvPr/>
        </p:nvSpPr>
        <p:spPr bwMode="gray">
          <a:xfrm>
            <a:off x="7385553" y="3911007"/>
            <a:ext cx="920247" cy="379230"/>
          </a:xfrm>
          <a:prstGeom prst="callout3">
            <a:avLst>
              <a:gd name="adj1" fmla="val 18750"/>
              <a:gd name="adj2" fmla="val -8333"/>
              <a:gd name="adj3" fmla="val 18750"/>
              <a:gd name="adj4" fmla="val -16667"/>
              <a:gd name="adj5" fmla="val -56604"/>
              <a:gd name="adj6" fmla="val -16667"/>
              <a:gd name="adj7" fmla="val -127062"/>
              <a:gd name="adj8" fmla="val 32796"/>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Skilled Nursing</a:t>
            </a:r>
          </a:p>
        </p:txBody>
      </p:sp>
      <p:sp>
        <p:nvSpPr>
          <p:cNvPr id="36" name="Line Callout 3 (No Border) 35"/>
          <p:cNvSpPr/>
          <p:nvPr/>
        </p:nvSpPr>
        <p:spPr bwMode="gray">
          <a:xfrm>
            <a:off x="8035378" y="2546498"/>
            <a:ext cx="880021" cy="414666"/>
          </a:xfrm>
          <a:prstGeom prst="callout3">
            <a:avLst>
              <a:gd name="adj1" fmla="val 18750"/>
              <a:gd name="adj2" fmla="val -8333"/>
              <a:gd name="adj3" fmla="val 18750"/>
              <a:gd name="adj4" fmla="val -16667"/>
              <a:gd name="adj5" fmla="val 100000"/>
              <a:gd name="adj6" fmla="val -16667"/>
              <a:gd name="adj7" fmla="val 176533"/>
              <a:gd name="adj8" fmla="val 32097"/>
            </a:avLst>
          </a:prstGeom>
          <a:ln/>
        </p:spPr>
        <p:style>
          <a:lnRef idx="2">
            <a:schemeClr val="accent6">
              <a:shade val="50000"/>
            </a:schemeClr>
          </a:lnRef>
          <a:fillRef idx="1">
            <a:schemeClr val="accent6"/>
          </a:fillRef>
          <a:effectRef idx="0">
            <a:schemeClr val="accent6"/>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Long-term Care</a:t>
            </a:r>
          </a:p>
        </p:txBody>
      </p:sp>
      <p:sp>
        <p:nvSpPr>
          <p:cNvPr id="40" name="Line Callout 3 (No Border) 39"/>
          <p:cNvSpPr/>
          <p:nvPr/>
        </p:nvSpPr>
        <p:spPr bwMode="gray">
          <a:xfrm>
            <a:off x="2923156" y="3932278"/>
            <a:ext cx="920247" cy="379230"/>
          </a:xfrm>
          <a:prstGeom prst="callout3">
            <a:avLst>
              <a:gd name="adj1" fmla="val 18750"/>
              <a:gd name="adj2" fmla="val -8333"/>
              <a:gd name="adj3" fmla="val 18750"/>
              <a:gd name="adj4" fmla="val -16667"/>
              <a:gd name="adj5" fmla="val -56604"/>
              <a:gd name="adj6" fmla="val -16667"/>
              <a:gd name="adj7" fmla="val -115264"/>
              <a:gd name="adj8" fmla="val -306"/>
            </a:avLst>
          </a:prstGeom>
          <a:ln/>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eaLnBrk="1" fontAlgn="auto" hangingPunct="1">
              <a:spcBef>
                <a:spcPts val="0"/>
              </a:spcBef>
              <a:spcAft>
                <a:spcPts val="0"/>
              </a:spcAft>
            </a:pPr>
            <a:r>
              <a:rPr lang="en-US" sz="1200" dirty="0" smtClean="0">
                <a:solidFill>
                  <a:schemeClr val="bg1"/>
                </a:solidFill>
              </a:rPr>
              <a:t>Behavioral Health</a:t>
            </a:r>
          </a:p>
        </p:txBody>
      </p:sp>
    </p:spTree>
    <p:extLst>
      <p:ext uri="{BB962C8B-B14F-4D97-AF65-F5344CB8AC3E}">
        <p14:creationId xmlns:p14="http://schemas.microsoft.com/office/powerpoint/2010/main" val="42721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457200"/>
            <a:ext cx="8229600" cy="1143000"/>
          </a:xfrm>
        </p:spPr>
        <p:txBody>
          <a:bodyPr/>
          <a:lstStyle/>
          <a:p>
            <a:r>
              <a:rPr lang="en-US" dirty="0" smtClean="0"/>
              <a:t>Proportion of Physicians Discussing Topics with HIV-Positive Patients</a:t>
            </a:r>
          </a:p>
        </p:txBody>
      </p:sp>
      <p:sp>
        <p:nvSpPr>
          <p:cNvPr id="2" name="Slide Number Placeholder 1"/>
          <p:cNvSpPr>
            <a:spLocks noGrp="1"/>
          </p:cNvSpPr>
          <p:nvPr>
            <p:ph type="sldNum" sz="quarter" idx="10"/>
          </p:nvPr>
        </p:nvSpPr>
        <p:spPr/>
        <p:txBody>
          <a:bodyPr/>
          <a:lstStyle/>
          <a:p>
            <a:fld id="{392976E0-ED0C-434A-BA47-61166983A7ED}" type="slidenum">
              <a:rPr lang="en-US" smtClean="0"/>
              <a:pPr/>
              <a:t>5</a:t>
            </a:fld>
            <a:endParaRPr lang="en-US"/>
          </a:p>
        </p:txBody>
      </p:sp>
      <p:graphicFrame>
        <p:nvGraphicFramePr>
          <p:cNvPr id="14" name="Content Placeholder 13"/>
          <p:cNvGraphicFramePr>
            <a:graphicFrameLocks noGrp="1"/>
          </p:cNvGraphicFramePr>
          <p:nvPr>
            <p:ph sz="quarter" idx="11"/>
            <p:extLst>
              <p:ext uri="{D42A27DB-BD31-4B8C-83A1-F6EECF244321}">
                <p14:modId xmlns:p14="http://schemas.microsoft.com/office/powerpoint/2010/main" val="2627805745"/>
              </p:ext>
            </p:extLst>
          </p:nvPr>
        </p:nvGraphicFramePr>
        <p:xfrm>
          <a:off x="1524000" y="1828800"/>
          <a:ext cx="6096000" cy="1112838"/>
        </p:xfrm>
        <a:graphic>
          <a:graphicData uri="http://schemas.openxmlformats.org/drawingml/2006/table">
            <a:tbl>
              <a:tblPr bandRow="1">
                <a:tableStyleId>{69CF1AB2-1976-4502-BF36-3FF5EA218861}</a:tableStyleId>
              </a:tblPr>
              <a:tblGrid>
                <a:gridCol w="5058383"/>
                <a:gridCol w="1037617"/>
              </a:tblGrid>
              <a:tr h="370946">
                <a:tc>
                  <a:txBody>
                    <a:bodyPr/>
                    <a:lstStyle/>
                    <a:p>
                      <a:r>
                        <a:rPr lang="en-US" sz="1800" dirty="0" smtClean="0">
                          <a:solidFill>
                            <a:schemeClr val="tx2"/>
                          </a:solidFill>
                        </a:rPr>
                        <a:t>Adherence to ART</a:t>
                      </a:r>
                      <a:endParaRPr lang="en-US" sz="1800" b="0" dirty="0">
                        <a:solidFill>
                          <a:schemeClr val="tx2"/>
                        </a:solidFill>
                      </a:endParaRPr>
                    </a:p>
                  </a:txBody>
                  <a:tcPr marT="45733" marB="45733"/>
                </a:tc>
                <a:tc>
                  <a:txBody>
                    <a:bodyPr/>
                    <a:lstStyle/>
                    <a:p>
                      <a:r>
                        <a:rPr lang="en-US" sz="1800" dirty="0" smtClean="0">
                          <a:solidFill>
                            <a:schemeClr val="tx2"/>
                          </a:solidFill>
                        </a:rPr>
                        <a:t>84%</a:t>
                      </a:r>
                      <a:endParaRPr lang="en-US" sz="1800" b="0" dirty="0">
                        <a:solidFill>
                          <a:schemeClr val="tx2"/>
                        </a:solidFill>
                      </a:endParaRPr>
                    </a:p>
                  </a:txBody>
                  <a:tcPr marT="45733" marB="45733"/>
                </a:tc>
              </a:tr>
              <a:tr h="370946">
                <a:tc>
                  <a:txBody>
                    <a:bodyPr/>
                    <a:lstStyle/>
                    <a:p>
                      <a:r>
                        <a:rPr lang="en-US" sz="1800" dirty="0" smtClean="0">
                          <a:solidFill>
                            <a:schemeClr val="tx2"/>
                          </a:solidFill>
                        </a:rPr>
                        <a:t>Condom use	</a:t>
                      </a:r>
                      <a:endParaRPr lang="en-US" sz="1800" dirty="0">
                        <a:solidFill>
                          <a:schemeClr val="tx2"/>
                        </a:solidFill>
                      </a:endParaRPr>
                    </a:p>
                  </a:txBody>
                  <a:tcPr marT="45733" marB="45733"/>
                </a:tc>
                <a:tc>
                  <a:txBody>
                    <a:bodyPr/>
                    <a:lstStyle/>
                    <a:p>
                      <a:r>
                        <a:rPr lang="en-US" sz="1800" dirty="0" smtClean="0">
                          <a:solidFill>
                            <a:schemeClr val="tx2"/>
                          </a:solidFill>
                        </a:rPr>
                        <a:t>16%</a:t>
                      </a:r>
                      <a:endParaRPr lang="en-US" sz="1800" dirty="0">
                        <a:solidFill>
                          <a:schemeClr val="tx2"/>
                        </a:solidFill>
                      </a:endParaRPr>
                    </a:p>
                  </a:txBody>
                  <a:tcPr marT="45733" marB="45733"/>
                </a:tc>
              </a:tr>
              <a:tr h="370946">
                <a:tc>
                  <a:txBody>
                    <a:bodyPr/>
                    <a:lstStyle/>
                    <a:p>
                      <a:r>
                        <a:rPr lang="en-US" sz="1800" dirty="0" smtClean="0">
                          <a:solidFill>
                            <a:schemeClr val="tx2"/>
                          </a:solidFill>
                        </a:rPr>
                        <a:t>HIV transmission and/or risk reduction</a:t>
                      </a:r>
                      <a:endParaRPr lang="en-US" sz="1800" dirty="0">
                        <a:solidFill>
                          <a:schemeClr val="tx2"/>
                        </a:solidFill>
                      </a:endParaRPr>
                    </a:p>
                  </a:txBody>
                  <a:tcPr marT="45733" marB="45733"/>
                </a:tc>
                <a:tc>
                  <a:txBody>
                    <a:bodyPr/>
                    <a:lstStyle/>
                    <a:p>
                      <a:r>
                        <a:rPr lang="en-US" sz="1800" dirty="0" smtClean="0">
                          <a:solidFill>
                            <a:schemeClr val="tx2"/>
                          </a:solidFill>
                        </a:rPr>
                        <a:t>14%</a:t>
                      </a:r>
                      <a:endParaRPr lang="en-US" sz="1800" dirty="0">
                        <a:solidFill>
                          <a:schemeClr val="tx2"/>
                        </a:solidFill>
                      </a:endParaRPr>
                    </a:p>
                  </a:txBody>
                  <a:tcPr marT="45733" marB="45733"/>
                </a:tc>
              </a:tr>
            </a:tbl>
          </a:graphicData>
        </a:graphic>
      </p:graphicFrame>
      <p:sp>
        <p:nvSpPr>
          <p:cNvPr id="35858" name="Text Box 4"/>
          <p:cNvSpPr txBox="1">
            <a:spLocks noChangeArrowheads="1"/>
          </p:cNvSpPr>
          <p:nvPr/>
        </p:nvSpPr>
        <p:spPr bwMode="auto">
          <a:xfrm>
            <a:off x="4579669" y="65532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50000"/>
              </a:spcBef>
            </a:pPr>
            <a:r>
              <a:rPr lang="en-US" sz="1400" i="1" dirty="0">
                <a:latin typeface="Times New Roman" pitchFamily="18" charset="0"/>
              </a:rPr>
              <a:t>(</a:t>
            </a:r>
            <a:r>
              <a:rPr lang="en-US" sz="1400" i="1" dirty="0" err="1"/>
              <a:t>AmJPublicHealth</a:t>
            </a:r>
            <a:r>
              <a:rPr lang="en-US" sz="1400" i="1" dirty="0"/>
              <a:t>.  </a:t>
            </a:r>
            <a:r>
              <a:rPr lang="en-US" sz="1400" dirty="0"/>
              <a:t>2004;94:1186-92</a:t>
            </a:r>
            <a:r>
              <a:rPr lang="en-US" sz="1400" i="1" dirty="0">
                <a:latin typeface="Times New Roman" pitchFamily="18" charset="0"/>
              </a:rPr>
              <a:t>)</a:t>
            </a:r>
          </a:p>
        </p:txBody>
      </p:sp>
      <p:pic>
        <p:nvPicPr>
          <p:cNvPr id="358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608638"/>
            <a:ext cx="32004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nvGrpSpPr>
          <p:cNvPr id="35860" name="Group 17"/>
          <p:cNvGrpSpPr>
            <a:grpSpLocks/>
          </p:cNvGrpSpPr>
          <p:nvPr/>
        </p:nvGrpSpPr>
        <p:grpSpPr bwMode="auto">
          <a:xfrm>
            <a:off x="677863" y="3429000"/>
            <a:ext cx="7788275" cy="1874838"/>
            <a:chOff x="738135" y="3505200"/>
            <a:chExt cx="7789122" cy="1874838"/>
          </a:xfrm>
          <a:noFill/>
        </p:grpSpPr>
        <p:pic>
          <p:nvPicPr>
            <p:cNvPr id="16" name="Picture 15"/>
            <p:cNvPicPr>
              <a:picLocks noChangeAspect="1"/>
            </p:cNvPicPr>
            <p:nvPr/>
          </p:nvPicPr>
          <p:blipFill>
            <a:blip r:embed="rId4"/>
            <a:stretch>
              <a:fillRect/>
            </a:stretch>
          </p:blipFill>
          <p:spPr>
            <a:xfrm>
              <a:off x="3206965" y="3505200"/>
              <a:ext cx="2813356" cy="1874838"/>
            </a:xfrm>
            <a:prstGeom prst="rect">
              <a:avLst/>
            </a:prstGeom>
            <a:grpFill/>
            <a:ln>
              <a:solidFill>
                <a:schemeClr val="accent1"/>
              </a:solidFill>
            </a:ln>
          </p:spPr>
          <p:style>
            <a:lnRef idx="2">
              <a:schemeClr val="accent5"/>
            </a:lnRef>
            <a:fillRef idx="1">
              <a:schemeClr val="lt1"/>
            </a:fillRef>
            <a:effectRef idx="0">
              <a:schemeClr val="accent5"/>
            </a:effectRef>
            <a:fontRef idx="minor">
              <a:schemeClr val="dk1"/>
            </a:fontRef>
          </p:style>
        </p:pic>
        <p:pic>
          <p:nvPicPr>
            <p:cNvPr id="15" name="Picture 14"/>
            <p:cNvPicPr>
              <a:picLocks noChangeAspect="1"/>
            </p:cNvPicPr>
            <p:nvPr/>
          </p:nvPicPr>
          <p:blipFill>
            <a:blip r:embed="rId5"/>
            <a:stretch>
              <a:fillRect/>
            </a:stretch>
          </p:blipFill>
          <p:spPr>
            <a:xfrm>
              <a:off x="738135" y="3505200"/>
              <a:ext cx="2995938" cy="1874838"/>
            </a:xfrm>
            <a:prstGeom prst="rect">
              <a:avLst/>
            </a:prstGeom>
            <a:grpFill/>
            <a:ln>
              <a:solidFill>
                <a:schemeClr val="accent1"/>
              </a:solidFill>
            </a:ln>
          </p:spPr>
          <p:style>
            <a:lnRef idx="2">
              <a:schemeClr val="accent5"/>
            </a:lnRef>
            <a:fillRef idx="1">
              <a:schemeClr val="lt1"/>
            </a:fillRef>
            <a:effectRef idx="0">
              <a:schemeClr val="accent5"/>
            </a:effectRef>
            <a:fontRef idx="minor">
              <a:schemeClr val="dk1"/>
            </a:fontRef>
          </p:style>
        </p:pic>
        <p:pic>
          <p:nvPicPr>
            <p:cNvPr id="17" name="Picture 16"/>
            <p:cNvPicPr>
              <a:picLocks noChangeAspect="1"/>
            </p:cNvPicPr>
            <p:nvPr/>
          </p:nvPicPr>
          <p:blipFill>
            <a:blip r:embed="rId6"/>
            <a:stretch>
              <a:fillRect/>
            </a:stretch>
          </p:blipFill>
          <p:spPr>
            <a:xfrm>
              <a:off x="5715488" y="3505200"/>
              <a:ext cx="2811769" cy="1874838"/>
            </a:xfrm>
            <a:prstGeom prst="rect">
              <a:avLst/>
            </a:prstGeom>
            <a:grpFill/>
            <a:ln>
              <a:solidFill>
                <a:schemeClr val="accent1"/>
              </a:solidFill>
            </a:ln>
          </p:spPr>
          <p:style>
            <a:lnRef idx="2">
              <a:schemeClr val="accent5"/>
            </a:lnRef>
            <a:fillRef idx="1">
              <a:schemeClr val="lt1"/>
            </a:fillRef>
            <a:effectRef idx="0">
              <a:schemeClr val="accent5"/>
            </a:effectRef>
            <a:fontRef idx="minor">
              <a:schemeClr val="dk1"/>
            </a:fontRef>
          </p:style>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341" y="152400"/>
            <a:ext cx="3827318" cy="4953000"/>
          </a:xfrm>
          <a:prstGeom prst="rect">
            <a:avLst/>
          </a:prstGeom>
          <a:ln>
            <a:solidFill>
              <a:schemeClr val="bg2">
                <a:lumMod val="85000"/>
              </a:schemeClr>
            </a:solidFill>
          </a:ln>
        </p:spPr>
      </p:pic>
      <p:sp>
        <p:nvSpPr>
          <p:cNvPr id="8" name="Rectangle 7"/>
          <p:cNvSpPr/>
          <p:nvPr/>
        </p:nvSpPr>
        <p:spPr>
          <a:xfrm>
            <a:off x="0" y="5345668"/>
            <a:ext cx="9144000" cy="369332"/>
          </a:xfrm>
          <a:prstGeom prst="rect">
            <a:avLst/>
          </a:prstGeom>
        </p:spPr>
        <p:txBody>
          <a:bodyPr wrap="square">
            <a:spAutoFit/>
          </a:bodyPr>
          <a:lstStyle/>
          <a:p>
            <a:pPr algn="ctr"/>
            <a:r>
              <a:rPr lang="en-US" sz="1800" b="1" dirty="0">
                <a:latin typeface="Calibri" panose="020F0502020204030204" pitchFamily="34" charset="0"/>
              </a:rPr>
              <a:t>http://</a:t>
            </a:r>
            <a:r>
              <a:rPr lang="en-US" sz="1800" b="1" dirty="0" smtClean="0">
                <a:latin typeface="Calibri" panose="020F0502020204030204" pitchFamily="34" charset="0"/>
              </a:rPr>
              <a:t>www.lgbthealtheducation.org/training/online-courses/BestPracticesinHIVPrevention</a:t>
            </a:r>
            <a:r>
              <a:rPr lang="en-US" sz="1800" b="1" dirty="0">
                <a:latin typeface="Calibri" panose="020F0502020204030204" pitchFamily="34" charset="0"/>
              </a:rPr>
              <a:t>/</a:t>
            </a:r>
          </a:p>
        </p:txBody>
      </p:sp>
      <p:sp>
        <p:nvSpPr>
          <p:cNvPr id="2" name="Slide Number Placeholder 1"/>
          <p:cNvSpPr>
            <a:spLocks noGrp="1"/>
          </p:cNvSpPr>
          <p:nvPr>
            <p:ph type="sldNum" sz="quarter" idx="10"/>
          </p:nvPr>
        </p:nvSpPr>
        <p:spPr/>
        <p:txBody>
          <a:bodyPr/>
          <a:lstStyle/>
          <a:p>
            <a:fld id="{B9BE600C-E191-4938-A669-4E982F4F3928}" type="slidenum">
              <a:rPr lang="en-US" smtClean="0"/>
              <a:pPr/>
              <a:t>50</a:t>
            </a:fld>
            <a:endParaRPr lang="en-US"/>
          </a:p>
        </p:txBody>
      </p:sp>
    </p:spTree>
    <p:extLst>
      <p:ext uri="{BB962C8B-B14F-4D97-AF65-F5344CB8AC3E}">
        <p14:creationId xmlns:p14="http://schemas.microsoft.com/office/powerpoint/2010/main" val="850595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Summary</a:t>
            </a:r>
            <a:endParaRPr lang="en-US" dirty="0"/>
          </a:p>
        </p:txBody>
      </p:sp>
      <p:sp>
        <p:nvSpPr>
          <p:cNvPr id="2" name="Slide Number Placeholder 1"/>
          <p:cNvSpPr>
            <a:spLocks noGrp="1"/>
          </p:cNvSpPr>
          <p:nvPr>
            <p:ph type="sldNum" sz="quarter" idx="10"/>
          </p:nvPr>
        </p:nvSpPr>
        <p:spPr/>
        <p:txBody>
          <a:bodyPr/>
          <a:lstStyle/>
          <a:p>
            <a:fld id="{B9BE600C-E191-4938-A669-4E982F4F3928}" type="slidenum">
              <a:rPr lang="en-US" smtClean="0"/>
              <a:pPr/>
              <a:t>51</a:t>
            </a:fld>
            <a:endParaRPr lang="en-US"/>
          </a:p>
        </p:txBody>
      </p:sp>
      <p:sp>
        <p:nvSpPr>
          <p:cNvPr id="7" name="Content Placeholder 6"/>
          <p:cNvSpPr>
            <a:spLocks noGrp="1"/>
          </p:cNvSpPr>
          <p:nvPr>
            <p:ph sz="quarter" idx="11"/>
          </p:nvPr>
        </p:nvSpPr>
        <p:spPr/>
        <p:txBody>
          <a:bodyPr/>
          <a:lstStyle/>
          <a:p>
            <a:r>
              <a:rPr lang="en-US" smtClean="0"/>
              <a:t>HIV disproportionately affects MSM and transgender individuals.</a:t>
            </a:r>
          </a:p>
          <a:p>
            <a:r>
              <a:rPr lang="en-US" smtClean="0"/>
              <a:t>HIV screening and testing is the cornerstone of most prevention interventions.</a:t>
            </a:r>
          </a:p>
          <a:p>
            <a:r>
              <a:rPr lang="en-US" smtClean="0"/>
              <a:t>Treatment-as-prevention, PEP, and PrEP are powerful bio-behavioral tools to decrease HIV incidence.</a:t>
            </a:r>
          </a:p>
          <a:p>
            <a:r>
              <a:rPr lang="en-US" smtClean="0"/>
              <a:t>Health centers have opportunities to create and improve HIV prevention programs.</a:t>
            </a:r>
            <a:endParaRPr lang="en-US" dirty="0"/>
          </a:p>
        </p:txBody>
      </p:sp>
    </p:spTree>
    <p:extLst>
      <p:ext uri="{BB962C8B-B14F-4D97-AF65-F5344CB8AC3E}">
        <p14:creationId xmlns:p14="http://schemas.microsoft.com/office/powerpoint/2010/main" val="3333312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smtClean="0"/>
              <a:t>Questions?</a:t>
            </a:r>
            <a:endParaRPr lang="en-US" dirty="0" smtClean="0"/>
          </a:p>
        </p:txBody>
      </p:sp>
      <p:sp>
        <p:nvSpPr>
          <p:cNvPr id="2" name="Slide Number Placeholder 1"/>
          <p:cNvSpPr>
            <a:spLocks noGrp="1"/>
          </p:cNvSpPr>
          <p:nvPr>
            <p:ph type="sldNum" sz="quarter" idx="10"/>
          </p:nvPr>
        </p:nvSpPr>
        <p:spPr/>
        <p:txBody>
          <a:bodyPr/>
          <a:lstStyle/>
          <a:p>
            <a:fld id="{B9BE600C-E191-4938-A669-4E982F4F3928}" type="slidenum">
              <a:rPr lang="en-US" smtClean="0"/>
              <a:pPr/>
              <a:t>52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 y="1873328"/>
            <a:ext cx="5462278" cy="327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547" y="1873327"/>
            <a:ext cx="4367453" cy="327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167" l="718" r="100000"/>
                    </a14:imgEffect>
                  </a14:imgLayer>
                </a14:imgProps>
              </a:ext>
              <a:ext uri="{28A0092B-C50C-407E-A947-70E740481C1C}">
                <a14:useLocalDpi xmlns:a14="http://schemas.microsoft.com/office/drawing/2010/main" val="0"/>
              </a:ext>
            </a:extLst>
          </a:blip>
          <a:srcRect/>
          <a:stretch>
            <a:fillRect/>
          </a:stretch>
        </p:blipFill>
        <p:spPr bwMode="auto">
          <a:xfrm>
            <a:off x="3657600" y="1883701"/>
            <a:ext cx="1746281" cy="301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1458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9BE600C-E191-4938-A669-4E982F4F3928}" type="slidenum">
              <a:rPr lang="en-US" smtClean="0"/>
              <a:pPr/>
              <a:t>53</a:t>
            </a:fld>
            <a:endParaRPr lang="en-US"/>
          </a:p>
        </p:txBody>
      </p:sp>
      <p:sp>
        <p:nvSpPr>
          <p:cNvPr id="108548" name="Title 1"/>
          <p:cNvSpPr>
            <a:spLocks noGrp="1"/>
          </p:cNvSpPr>
          <p:nvPr>
            <p:ph type="title" idx="4294967295"/>
          </p:nvPr>
        </p:nvSpPr>
        <p:spPr>
          <a:xfrm>
            <a:off x="0" y="685800"/>
            <a:ext cx="9144000" cy="914400"/>
          </a:xfrm>
        </p:spPr>
        <p:txBody>
          <a:bodyPr/>
          <a:lstStyle/>
          <a:p>
            <a:pPr algn="ctr"/>
            <a:r>
              <a:rPr lang="en-US" sz="3600" dirty="0" smtClean="0"/>
              <a:t/>
            </a:r>
            <a:br>
              <a:rPr lang="en-US" sz="3600" dirty="0" smtClean="0"/>
            </a:br>
            <a:r>
              <a:rPr lang="en-US" sz="3600" dirty="0" smtClean="0"/>
              <a:t>We are here to help you!</a:t>
            </a:r>
          </a:p>
        </p:txBody>
      </p:sp>
      <p:sp>
        <p:nvSpPr>
          <p:cNvPr id="6" name="Rectangle 3"/>
          <p:cNvSpPr txBox="1">
            <a:spLocks noChangeArrowheads="1"/>
          </p:cNvSpPr>
          <p:nvPr/>
        </p:nvSpPr>
        <p:spPr bwMode="auto">
          <a:xfrm>
            <a:off x="457200" y="4648200"/>
            <a:ext cx="8229600" cy="2057400"/>
          </a:xfrm>
          <a:prstGeom prst="rect">
            <a:avLst/>
          </a:prstGeom>
          <a:noFill/>
          <a:ln w="9525">
            <a:noFill/>
            <a:miter lim="800000"/>
            <a:headEnd/>
            <a:tailEnd/>
          </a:ln>
        </p:spPr>
        <p:txBody>
          <a:bodyPr/>
          <a:lstStyle/>
          <a:p>
            <a:pPr eaLnBrk="1" hangingPunct="1">
              <a:spcBef>
                <a:spcPct val="20000"/>
              </a:spcBef>
              <a:buClr>
                <a:srgbClr val="808080"/>
              </a:buClr>
              <a:defRPr/>
            </a:pPr>
            <a:endParaRPr lang="en-US" sz="1600" kern="0" dirty="0" smtClean="0">
              <a:solidFill>
                <a:srgbClr val="009999"/>
              </a:solidFill>
              <a:latin typeface="+mn-lt"/>
              <a:cs typeface="Arial" pitchFamily="34" charset="0"/>
            </a:endParaRPr>
          </a:p>
          <a:p>
            <a:pPr marL="342900" indent="-342900" algn="ctr" eaLnBrk="1" hangingPunct="1">
              <a:spcBef>
                <a:spcPct val="20000"/>
              </a:spcBef>
              <a:buClr>
                <a:srgbClr val="808080"/>
              </a:buClr>
              <a:defRPr/>
            </a:pPr>
            <a:r>
              <a:rPr lang="en-US" sz="1600" b="1" i="1" kern="0" dirty="0" smtClean="0">
                <a:solidFill>
                  <a:srgbClr val="233E99"/>
                </a:solidFill>
                <a:latin typeface="+mn-lt"/>
                <a:cs typeface="Arial" pitchFamily="34" charset="0"/>
              </a:rPr>
              <a:t>Adrianna Sicari, Hilary Goldhammer, Harvey Makadon</a:t>
            </a:r>
          </a:p>
          <a:p>
            <a:pPr marL="342900" indent="-342900" algn="ctr" eaLnBrk="1" hangingPunct="1">
              <a:spcBef>
                <a:spcPct val="20000"/>
              </a:spcBef>
              <a:buClr>
                <a:srgbClr val="808080"/>
              </a:buClr>
              <a:defRPr/>
            </a:pPr>
            <a:endParaRPr lang="en-US" sz="1600" b="1" i="1" kern="0" dirty="0">
              <a:solidFill>
                <a:srgbClr val="233E99"/>
              </a:solidFill>
              <a:latin typeface="+mn-lt"/>
              <a:cs typeface="Arial" pitchFamily="34" charset="0"/>
            </a:endParaRPr>
          </a:p>
          <a:p>
            <a:pPr marL="342900" indent="-342900" algn="ctr" eaLnBrk="1" hangingPunct="1">
              <a:spcBef>
                <a:spcPct val="20000"/>
              </a:spcBef>
              <a:buClr>
                <a:srgbClr val="808080"/>
              </a:buClr>
              <a:defRPr/>
            </a:pPr>
            <a:r>
              <a:rPr lang="en-US" sz="2000" kern="0" dirty="0" smtClean="0">
                <a:solidFill>
                  <a:srgbClr val="233E99"/>
                </a:solidFill>
                <a:sym typeface="Wingdings"/>
              </a:rPr>
              <a:t> </a:t>
            </a:r>
            <a:r>
              <a:rPr lang="en-US" sz="2000" kern="0" dirty="0" smtClean="0">
                <a:solidFill>
                  <a:srgbClr val="233E99"/>
                </a:solidFill>
                <a:latin typeface="+mn-lt"/>
                <a:cs typeface="Arial" pitchFamily="34" charset="0"/>
              </a:rPr>
              <a:t>617.927.6354 </a:t>
            </a:r>
            <a:endParaRPr lang="en-US" sz="2000" kern="0" dirty="0">
              <a:solidFill>
                <a:srgbClr val="233E99"/>
              </a:solidFill>
              <a:latin typeface="+mn-lt"/>
              <a:cs typeface="Arial" pitchFamily="34" charset="0"/>
            </a:endParaRPr>
          </a:p>
          <a:p>
            <a:pPr marL="342900" indent="-342900" algn="ctr" eaLnBrk="1" hangingPunct="1">
              <a:spcBef>
                <a:spcPct val="20000"/>
              </a:spcBef>
              <a:buClr>
                <a:srgbClr val="808080"/>
              </a:buClr>
              <a:defRPr/>
            </a:pPr>
            <a:r>
              <a:rPr lang="en-US" sz="2000" kern="0" dirty="0" smtClean="0">
                <a:solidFill>
                  <a:srgbClr val="233E99"/>
                </a:solidFill>
                <a:latin typeface="+mn-lt"/>
                <a:cs typeface="Arial" pitchFamily="34" charset="0"/>
                <a:sym typeface="Wingdings"/>
              </a:rPr>
              <a:t> </a:t>
            </a:r>
            <a:r>
              <a:rPr lang="en-US" sz="2000" kern="0" dirty="0" smtClean="0">
                <a:solidFill>
                  <a:srgbClr val="233E99"/>
                </a:solidFill>
                <a:latin typeface="+mn-lt"/>
                <a:cs typeface="Arial" pitchFamily="34" charset="0"/>
              </a:rPr>
              <a:t>lgbthealtheducation@fenwayhealth.org </a:t>
            </a:r>
            <a:endParaRPr lang="en-US" sz="2000" kern="0" dirty="0">
              <a:solidFill>
                <a:srgbClr val="233E99"/>
              </a:solidFill>
              <a:latin typeface="+mn-lt"/>
              <a:cs typeface="Arial" pitchFamily="34" charset="0"/>
            </a:endParaRPr>
          </a:p>
          <a:p>
            <a:pPr marL="342900" indent="-342900" algn="ctr" eaLnBrk="1" hangingPunct="1">
              <a:spcBef>
                <a:spcPct val="20000"/>
              </a:spcBef>
              <a:buClr>
                <a:srgbClr val="808080"/>
              </a:buClr>
              <a:defRPr/>
            </a:pPr>
            <a:r>
              <a:rPr lang="en-US" sz="2000" kern="0" dirty="0" smtClean="0">
                <a:solidFill>
                  <a:srgbClr val="233E99"/>
                </a:solidFill>
                <a:sym typeface="Wingdings"/>
              </a:rPr>
              <a:t> </a:t>
            </a:r>
            <a:r>
              <a:rPr lang="en-US" sz="2000" u="sng" kern="0" dirty="0" smtClean="0">
                <a:solidFill>
                  <a:srgbClr val="233E99"/>
                </a:solidFill>
                <a:latin typeface="+mn-lt"/>
                <a:cs typeface="Arial" pitchFamily="34" charset="0"/>
              </a:rPr>
              <a:t>www.lgbthealtheducation.org</a:t>
            </a:r>
            <a:endParaRPr lang="en-US" sz="2000" u="sng" kern="0" dirty="0">
              <a:solidFill>
                <a:srgbClr val="233E99"/>
              </a:solidFill>
              <a:latin typeface="+mn-lt"/>
              <a:cs typeface="Arial" pitchFamily="34" charset="0"/>
            </a:endParaRPr>
          </a:p>
          <a:p>
            <a:pPr marL="342900" indent="-342900" algn="ctr" eaLnBrk="1" hangingPunct="1">
              <a:spcBef>
                <a:spcPct val="20000"/>
              </a:spcBef>
              <a:buClr>
                <a:srgbClr val="808080"/>
              </a:buClr>
              <a:defRPr/>
            </a:pPr>
            <a:endParaRPr lang="en-US" sz="2000" i="1" kern="0" dirty="0">
              <a:solidFill>
                <a:srgbClr val="00B0F0"/>
              </a:solidFill>
              <a:latin typeface="+mn-lt"/>
              <a:cs typeface="Arial" pitchFamily="34" charset="0"/>
            </a:endParaRPr>
          </a:p>
          <a:p>
            <a:pPr marL="342900" indent="-342900" eaLnBrk="1" hangingPunct="1">
              <a:spcBef>
                <a:spcPct val="20000"/>
              </a:spcBef>
              <a:buClr>
                <a:srgbClr val="808080"/>
              </a:buClr>
              <a:defRPr/>
            </a:pPr>
            <a:endParaRPr lang="en-US" sz="2000" kern="0" dirty="0">
              <a:solidFill>
                <a:srgbClr val="000000"/>
              </a:solidFill>
              <a:latin typeface="+mn-lt"/>
              <a:cs typeface="Arial"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2" r="25217"/>
          <a:stretch/>
        </p:blipFill>
        <p:spPr>
          <a:xfrm>
            <a:off x="2057400" y="1600200"/>
            <a:ext cx="5029200" cy="327482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14194" y="152400"/>
            <a:ext cx="4515612" cy="829398"/>
          </a:xfrm>
          <a:prstGeom prst="rect">
            <a:avLst/>
          </a:prstGeom>
        </p:spPr>
      </p:pic>
    </p:spTree>
    <p:extLst>
      <p:ext uri="{BB962C8B-B14F-4D97-AF65-F5344CB8AC3E}">
        <p14:creationId xmlns:p14="http://schemas.microsoft.com/office/powerpoint/2010/main" val="327615364"/>
      </p:ext>
    </p:extLst>
  </p:cSld>
  <p:clrMapOvr>
    <a:masterClrMapping/>
  </p:clrMapOvr>
  <p:transition spd="slow" advClick="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04800" y="381000"/>
            <a:ext cx="830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pPr defTabSz="955675"/>
            <a:endParaRPr lang="en-US" sz="3600" b="1" dirty="0">
              <a:latin typeface="Verdana" pitchFamily="34" charset="0"/>
            </a:endParaRPr>
          </a:p>
        </p:txBody>
      </p:sp>
      <p:sp>
        <p:nvSpPr>
          <p:cNvPr id="36867" name="Rectangle 3"/>
          <p:cNvSpPr>
            <a:spLocks noChangeArrowheads="1"/>
          </p:cNvSpPr>
          <p:nvPr/>
        </p:nvSpPr>
        <p:spPr bwMode="auto">
          <a:xfrm>
            <a:off x="304800" y="1600200"/>
            <a:ext cx="8467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pPr marL="350838" indent="-350838" algn="ctr" defTabSz="955675">
              <a:spcBef>
                <a:spcPct val="20000"/>
              </a:spcBef>
            </a:pPr>
            <a:r>
              <a:rPr lang="en-US" sz="4000" dirty="0">
                <a:solidFill>
                  <a:schemeClr val="tx2"/>
                </a:solidFill>
                <a:latin typeface="Verdana" pitchFamily="34" charset="0"/>
              </a:rPr>
              <a:t>“Ironically, it may require greater intimacy to discuss sex than to engage in it.”</a:t>
            </a:r>
          </a:p>
          <a:p>
            <a:pPr marL="350838" indent="-350838" algn="ctr" defTabSz="955675">
              <a:spcBef>
                <a:spcPct val="20000"/>
              </a:spcBef>
            </a:pPr>
            <a:endParaRPr lang="en-US" dirty="0">
              <a:solidFill>
                <a:schemeClr val="tx2"/>
              </a:solidFill>
              <a:latin typeface="Verdana" pitchFamily="34" charset="0"/>
            </a:endParaRPr>
          </a:p>
          <a:p>
            <a:pPr marL="350838" indent="-350838" algn="ctr" defTabSz="955675">
              <a:spcBef>
                <a:spcPct val="20000"/>
              </a:spcBef>
            </a:pPr>
            <a:r>
              <a:rPr lang="en-US" dirty="0">
                <a:solidFill>
                  <a:schemeClr val="tx2"/>
                </a:solidFill>
                <a:latin typeface="Verdana" pitchFamily="34" charset="0"/>
              </a:rPr>
              <a:t>The Hidden Epidemic</a:t>
            </a:r>
          </a:p>
          <a:p>
            <a:pPr marL="350838" indent="-350838" algn="ctr" defTabSz="955675">
              <a:spcBef>
                <a:spcPct val="20000"/>
              </a:spcBef>
            </a:pPr>
            <a:r>
              <a:rPr lang="en-US" dirty="0">
                <a:solidFill>
                  <a:schemeClr val="tx2"/>
                </a:solidFill>
                <a:latin typeface="Verdana" pitchFamily="34" charset="0"/>
              </a:rPr>
              <a:t>Institute of Medicine, 1997</a:t>
            </a:r>
            <a:endParaRPr lang="en-US" u="sng" dirty="0">
              <a:solidFill>
                <a:schemeClr val="tx2"/>
              </a:solidFill>
              <a:latin typeface="Verdana" pitchFamily="34" charset="0"/>
            </a:endParaRPr>
          </a:p>
        </p:txBody>
      </p:sp>
      <p:pic>
        <p:nvPicPr>
          <p:cNvPr id="368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608638"/>
            <a:ext cx="32004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 name="Title 2"/>
          <p:cNvSpPr>
            <a:spLocks noGrp="1"/>
          </p:cNvSpPr>
          <p:nvPr>
            <p:ph type="title"/>
          </p:nvPr>
        </p:nvSpPr>
        <p:spPr/>
        <p:txBody>
          <a:bodyPr/>
          <a:lstStyle/>
          <a:p>
            <a:r>
              <a:rPr lang="en-US" smtClean="0"/>
              <a:t>Discomfort as a Barrier</a:t>
            </a:r>
            <a:endParaRPr lang="en-US" dirty="0"/>
          </a:p>
        </p:txBody>
      </p:sp>
      <p:sp>
        <p:nvSpPr>
          <p:cNvPr id="2" name="Slide Number Placeholder 1"/>
          <p:cNvSpPr>
            <a:spLocks noGrp="1"/>
          </p:cNvSpPr>
          <p:nvPr>
            <p:ph type="sldNum" sz="quarter" idx="10"/>
          </p:nvPr>
        </p:nvSpPr>
        <p:spPr/>
        <p:txBody>
          <a:bodyPr/>
          <a:lstStyle/>
          <a:p>
            <a:fld id="{C7417E3E-20D9-4B42-B309-B93BFAFD60A3}"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1"/>
          <p:cNvSpPr>
            <a:spLocks noGrp="1"/>
          </p:cNvSpPr>
          <p:nvPr>
            <p:ph type="title"/>
          </p:nvPr>
        </p:nvSpPr>
        <p:spPr>
          <a:xfrm>
            <a:off x="457200" y="457200"/>
            <a:ext cx="8229600" cy="1143000"/>
          </a:xfrm>
        </p:spPr>
        <p:txBody>
          <a:bodyPr/>
          <a:lstStyle/>
          <a:p>
            <a:r>
              <a:rPr lang="en-US" dirty="0" smtClean="0"/>
              <a:t>Sexual Behavior Among Massachusetts High School Students by Gender, 2009</a:t>
            </a:r>
          </a:p>
        </p:txBody>
      </p:sp>
      <p:sp>
        <p:nvSpPr>
          <p:cNvPr id="4" name="Slide Number Placeholder 3"/>
          <p:cNvSpPr>
            <a:spLocks noGrp="1"/>
          </p:cNvSpPr>
          <p:nvPr>
            <p:ph type="sldNum" sz="quarter" idx="10"/>
          </p:nvPr>
        </p:nvSpPr>
        <p:spPr/>
        <p:txBody>
          <a:bodyPr/>
          <a:lstStyle/>
          <a:p>
            <a:fld id="{B9BE600C-E191-4938-A669-4E982F4F3928}" type="slidenum">
              <a:rPr lang="en-US" smtClean="0"/>
              <a:pPr/>
              <a:t>7</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995272498"/>
              </p:ext>
            </p:extLst>
          </p:nvPr>
        </p:nvGraphicFramePr>
        <p:xfrm>
          <a:off x="381000" y="1828800"/>
          <a:ext cx="8382000" cy="3703992"/>
        </p:xfrm>
        <a:graphic>
          <a:graphicData uri="http://schemas.openxmlformats.org/drawingml/2006/table">
            <a:tbl>
              <a:tblPr firstRow="1" bandRow="1">
                <a:tableStyleId>{0660B408-B3CF-4A94-85FC-2B1E0A45F4A2}</a:tableStyleId>
              </a:tblPr>
              <a:tblGrid>
                <a:gridCol w="5029200"/>
                <a:gridCol w="1676400"/>
                <a:gridCol w="1676400"/>
              </a:tblGrid>
              <a:tr h="666162">
                <a:tc rowSpan="2">
                  <a:txBody>
                    <a:bodyPr/>
                    <a:lstStyle/>
                    <a:p>
                      <a:endParaRPr lang="en-US" dirty="0">
                        <a:solidFill>
                          <a:schemeClr val="tx2"/>
                        </a:solidFill>
                      </a:endParaRPr>
                    </a:p>
                  </a:txBody>
                  <a:tcPr/>
                </a:tc>
                <a:tc gridSpan="2">
                  <a:txBody>
                    <a:bodyPr/>
                    <a:lstStyle/>
                    <a:p>
                      <a:pPr algn="ctr"/>
                      <a:r>
                        <a:rPr lang="en-US" dirty="0" smtClean="0">
                          <a:solidFill>
                            <a:schemeClr val="bg2"/>
                          </a:solidFill>
                        </a:rPr>
                        <a:t>Affirmative</a:t>
                      </a:r>
                      <a:r>
                        <a:rPr lang="en-US" baseline="0" dirty="0" smtClean="0">
                          <a:solidFill>
                            <a:schemeClr val="bg2"/>
                          </a:solidFill>
                        </a:rPr>
                        <a:t> Responses</a:t>
                      </a:r>
                      <a:endParaRPr lang="en-US" dirty="0">
                        <a:solidFill>
                          <a:schemeClr val="bg2"/>
                        </a:solidFill>
                      </a:endParaRPr>
                    </a:p>
                  </a:txBody>
                  <a:tcPr anchor="ctr"/>
                </a:tc>
                <a:tc hMerge="1">
                  <a:txBody>
                    <a:bodyPr/>
                    <a:lstStyle/>
                    <a:p>
                      <a:endParaRPr lang="en-US" dirty="0"/>
                    </a:p>
                  </a:txBody>
                  <a:tcPr>
                    <a:lnL w="12700" cap="flat" cmpd="sng" algn="ctr">
                      <a:solidFill>
                        <a:schemeClr val="bg1"/>
                      </a:solidFill>
                      <a:prstDash val="solid"/>
                      <a:round/>
                      <a:headEnd type="none" w="med" len="med"/>
                      <a:tailEnd type="none" w="med" len="med"/>
                    </a:lnL>
                    <a:lnB w="38100" cmpd="sng">
                      <a:noFill/>
                    </a:lnB>
                  </a:tcPr>
                </a:tc>
              </a:tr>
              <a:tr h="386070">
                <a:tc vMerge="1">
                  <a:txBody>
                    <a:bodyPr/>
                    <a:lstStyle/>
                    <a:p>
                      <a:endParaRPr lang="en-US"/>
                    </a:p>
                  </a:txBody>
                  <a:tcPr/>
                </a:tc>
                <a:tc>
                  <a:txBody>
                    <a:bodyPr/>
                    <a:lstStyle/>
                    <a:p>
                      <a:pPr algn="ctr"/>
                      <a:r>
                        <a:rPr lang="en-US" b="1" dirty="0" smtClean="0">
                          <a:solidFill>
                            <a:schemeClr val="bg2"/>
                          </a:solidFill>
                        </a:rPr>
                        <a:t>Males</a:t>
                      </a:r>
                      <a:endParaRPr lang="en-US" b="1" dirty="0">
                        <a:solidFill>
                          <a:schemeClr val="bg2"/>
                        </a:solidFill>
                      </a:endParaRPr>
                    </a:p>
                  </a:txBody>
                  <a:tcPr anchor="ctr">
                    <a:solidFill>
                      <a:schemeClr val="accent2"/>
                    </a:solidFill>
                  </a:tcPr>
                </a:tc>
                <a:tc>
                  <a:txBody>
                    <a:bodyPr/>
                    <a:lstStyle/>
                    <a:p>
                      <a:pPr algn="ctr"/>
                      <a:r>
                        <a:rPr lang="en-US" b="1" dirty="0" smtClean="0">
                          <a:solidFill>
                            <a:schemeClr val="bg2"/>
                          </a:solidFill>
                        </a:rPr>
                        <a:t>Females</a:t>
                      </a:r>
                      <a:endParaRPr lang="en-US" b="1" dirty="0">
                        <a:solidFill>
                          <a:schemeClr val="bg2"/>
                        </a:solidFill>
                      </a:endParaRPr>
                    </a:p>
                  </a:txBody>
                  <a:tcPr anchor="ctr">
                    <a:solidFill>
                      <a:schemeClr val="accent2"/>
                    </a:solidFill>
                  </a:tcPr>
                </a:tc>
              </a:tr>
              <a:tr h="471760">
                <a:tc>
                  <a:txBody>
                    <a:bodyPr/>
                    <a:lstStyle/>
                    <a:p>
                      <a:r>
                        <a:rPr lang="en-US" b="1" dirty="0" smtClean="0">
                          <a:solidFill>
                            <a:schemeClr val="tx2"/>
                          </a:solidFill>
                        </a:rPr>
                        <a:t>Respondents: All Students</a:t>
                      </a:r>
                    </a:p>
                    <a:p>
                      <a:r>
                        <a:rPr lang="en-US" dirty="0" smtClean="0">
                          <a:solidFill>
                            <a:schemeClr val="tx2"/>
                          </a:solidFill>
                        </a:rPr>
                        <a:t>Lifetime sexual intercourse</a:t>
                      </a:r>
                    </a:p>
                    <a:p>
                      <a:r>
                        <a:rPr lang="en-US" dirty="0" smtClean="0">
                          <a:solidFill>
                            <a:schemeClr val="tx2"/>
                          </a:solidFill>
                        </a:rPr>
                        <a:t>Sexual intercourse before</a:t>
                      </a:r>
                      <a:r>
                        <a:rPr lang="en-US" baseline="0" dirty="0" smtClean="0">
                          <a:solidFill>
                            <a:schemeClr val="tx2"/>
                          </a:solidFill>
                        </a:rPr>
                        <a:t> age 13</a:t>
                      </a:r>
                    </a:p>
                    <a:p>
                      <a:r>
                        <a:rPr lang="en-US" baseline="0" dirty="0" smtClean="0">
                          <a:solidFill>
                            <a:schemeClr val="tx2"/>
                          </a:solidFill>
                        </a:rPr>
                        <a:t>Four or more lifetime sexual partners</a:t>
                      </a:r>
                      <a:endParaRPr lang="en-US" dirty="0">
                        <a:solidFill>
                          <a:schemeClr val="tx2"/>
                        </a:solidFill>
                      </a:endParaRPr>
                    </a:p>
                  </a:txBody>
                  <a:tcPr>
                    <a:solidFill>
                      <a:schemeClr val="bg2">
                        <a:lumMod val="20000"/>
                        <a:lumOff val="80000"/>
                      </a:schemeClr>
                    </a:solidFill>
                  </a:tcPr>
                </a:tc>
                <a:tc>
                  <a:txBody>
                    <a:bodyPr/>
                    <a:lstStyle/>
                    <a:p>
                      <a:pPr algn="ctr"/>
                      <a:endParaRPr lang="en-US" dirty="0" smtClean="0">
                        <a:solidFill>
                          <a:schemeClr val="tx2"/>
                        </a:solidFill>
                      </a:endParaRPr>
                    </a:p>
                    <a:p>
                      <a:pPr algn="ctr"/>
                      <a:r>
                        <a:rPr lang="en-US" dirty="0" smtClean="0">
                          <a:solidFill>
                            <a:schemeClr val="tx2"/>
                          </a:solidFill>
                        </a:rPr>
                        <a:t>48.0%</a:t>
                      </a:r>
                    </a:p>
                    <a:p>
                      <a:pPr algn="ctr"/>
                      <a:r>
                        <a:rPr lang="en-US" dirty="0" smtClean="0">
                          <a:solidFill>
                            <a:schemeClr val="tx2"/>
                          </a:solidFill>
                        </a:rPr>
                        <a:t>8.0%</a:t>
                      </a:r>
                    </a:p>
                    <a:p>
                      <a:pPr algn="ctr"/>
                      <a:r>
                        <a:rPr lang="en-US" dirty="0" smtClean="0">
                          <a:solidFill>
                            <a:schemeClr val="tx2"/>
                          </a:solidFill>
                        </a:rPr>
                        <a:t>15.2%</a:t>
                      </a:r>
                    </a:p>
                  </a:txBody>
                  <a:tcPr>
                    <a:solidFill>
                      <a:schemeClr val="bg2">
                        <a:lumMod val="20000"/>
                        <a:lumOff val="80000"/>
                      </a:schemeClr>
                    </a:solidFill>
                  </a:tcPr>
                </a:tc>
                <a:tc>
                  <a:txBody>
                    <a:bodyPr/>
                    <a:lstStyle/>
                    <a:p>
                      <a:pPr algn="ctr"/>
                      <a:endParaRPr lang="en-US" dirty="0" smtClean="0">
                        <a:solidFill>
                          <a:schemeClr val="tx2"/>
                        </a:solidFill>
                      </a:endParaRPr>
                    </a:p>
                    <a:p>
                      <a:pPr algn="ctr"/>
                      <a:r>
                        <a:rPr lang="en-US" dirty="0" smtClean="0">
                          <a:solidFill>
                            <a:schemeClr val="tx2"/>
                          </a:solidFill>
                        </a:rPr>
                        <a:t>44.6%</a:t>
                      </a:r>
                    </a:p>
                    <a:p>
                      <a:pPr algn="ctr"/>
                      <a:r>
                        <a:rPr lang="en-US" dirty="0" smtClean="0">
                          <a:solidFill>
                            <a:schemeClr val="tx2"/>
                          </a:solidFill>
                        </a:rPr>
                        <a:t>3.0%</a:t>
                      </a:r>
                    </a:p>
                    <a:p>
                      <a:pPr algn="ctr"/>
                      <a:r>
                        <a:rPr lang="en-US" dirty="0" smtClean="0">
                          <a:solidFill>
                            <a:schemeClr val="tx2"/>
                          </a:solidFill>
                        </a:rPr>
                        <a:t>10.6%</a:t>
                      </a:r>
                      <a:endParaRPr lang="en-US" dirty="0">
                        <a:solidFill>
                          <a:schemeClr val="tx2"/>
                        </a:solidFill>
                      </a:endParaRPr>
                    </a:p>
                  </a:txBody>
                  <a:tcPr>
                    <a:solidFill>
                      <a:schemeClr val="bg2">
                        <a:lumMod val="20000"/>
                        <a:lumOff val="80000"/>
                      </a:schemeClr>
                    </a:solidFill>
                  </a:tcPr>
                </a:tc>
              </a:tr>
              <a:tr h="471760">
                <a:tc>
                  <a:txBody>
                    <a:bodyPr/>
                    <a:lstStyle/>
                    <a:p>
                      <a:r>
                        <a:rPr lang="en-US" b="1" dirty="0" smtClean="0">
                          <a:solidFill>
                            <a:schemeClr val="tx2"/>
                          </a:solidFill>
                        </a:rPr>
                        <a:t>Respondents: Students having sexual</a:t>
                      </a:r>
                      <a:r>
                        <a:rPr lang="en-US" b="1" baseline="0" dirty="0" smtClean="0">
                          <a:solidFill>
                            <a:schemeClr val="tx2"/>
                          </a:solidFill>
                        </a:rPr>
                        <a:t> intercourse in past three months</a:t>
                      </a:r>
                    </a:p>
                    <a:p>
                      <a:r>
                        <a:rPr lang="en-US" baseline="0" dirty="0" smtClean="0">
                          <a:solidFill>
                            <a:schemeClr val="tx2"/>
                          </a:solidFill>
                        </a:rPr>
                        <a:t>Condom use at last sexual intercourse</a:t>
                      </a:r>
                    </a:p>
                    <a:p>
                      <a:r>
                        <a:rPr lang="en-US" baseline="0" dirty="0" smtClean="0">
                          <a:solidFill>
                            <a:schemeClr val="tx2"/>
                          </a:solidFill>
                        </a:rPr>
                        <a:t>Substance use at last sexual intercourse</a:t>
                      </a:r>
                    </a:p>
                    <a:p>
                      <a:r>
                        <a:rPr lang="en-US" baseline="0" dirty="0" smtClean="0">
                          <a:solidFill>
                            <a:schemeClr val="tx2"/>
                          </a:solidFill>
                        </a:rPr>
                        <a:t>Taught in school about AIDS or HIV</a:t>
                      </a:r>
                      <a:endParaRPr lang="en-US" b="0" baseline="0" dirty="0" smtClean="0">
                        <a:solidFill>
                          <a:schemeClr val="tx2"/>
                        </a:solidFill>
                      </a:endParaRPr>
                    </a:p>
                  </a:txBody>
                  <a:tcPr>
                    <a:solidFill>
                      <a:schemeClr val="accent2">
                        <a:lumMod val="20000"/>
                        <a:lumOff val="80000"/>
                      </a:schemeClr>
                    </a:solidFill>
                  </a:tcPr>
                </a:tc>
                <a:tc>
                  <a:txBody>
                    <a:bodyPr/>
                    <a:lstStyle/>
                    <a:p>
                      <a:pPr algn="ctr"/>
                      <a:endParaRPr lang="en-US" dirty="0" smtClean="0">
                        <a:solidFill>
                          <a:schemeClr val="tx2"/>
                        </a:solidFill>
                      </a:endParaRPr>
                    </a:p>
                    <a:p>
                      <a:pPr algn="ctr"/>
                      <a:endParaRPr lang="en-US" dirty="0" smtClean="0">
                        <a:solidFill>
                          <a:schemeClr val="tx2"/>
                        </a:solidFill>
                      </a:endParaRPr>
                    </a:p>
                    <a:p>
                      <a:pPr algn="ctr"/>
                      <a:r>
                        <a:rPr lang="en-US" dirty="0" smtClean="0">
                          <a:solidFill>
                            <a:schemeClr val="tx2"/>
                          </a:solidFill>
                        </a:rPr>
                        <a:t>65.7%</a:t>
                      </a:r>
                    </a:p>
                    <a:p>
                      <a:pPr algn="ctr"/>
                      <a:r>
                        <a:rPr lang="en-US" dirty="0" smtClean="0">
                          <a:solidFill>
                            <a:schemeClr val="tx2"/>
                          </a:solidFill>
                        </a:rPr>
                        <a:t>27.6%</a:t>
                      </a:r>
                    </a:p>
                    <a:p>
                      <a:pPr algn="ctr"/>
                      <a:r>
                        <a:rPr lang="en-US" dirty="0" smtClean="0">
                          <a:solidFill>
                            <a:schemeClr val="tx2"/>
                          </a:solidFill>
                        </a:rPr>
                        <a:t>87.2%</a:t>
                      </a:r>
                      <a:endParaRPr lang="en-US" dirty="0">
                        <a:solidFill>
                          <a:schemeClr val="tx2"/>
                        </a:solidFill>
                      </a:endParaRPr>
                    </a:p>
                  </a:txBody>
                  <a:tcPr>
                    <a:solidFill>
                      <a:schemeClr val="accent2">
                        <a:lumMod val="20000"/>
                        <a:lumOff val="80000"/>
                      </a:schemeClr>
                    </a:solidFill>
                  </a:tcPr>
                </a:tc>
                <a:tc>
                  <a:txBody>
                    <a:bodyPr/>
                    <a:lstStyle/>
                    <a:p>
                      <a:pPr algn="ctr"/>
                      <a:endParaRPr lang="en-US" dirty="0" smtClean="0">
                        <a:solidFill>
                          <a:schemeClr val="tx2"/>
                        </a:solidFill>
                      </a:endParaRPr>
                    </a:p>
                    <a:p>
                      <a:pPr algn="ctr"/>
                      <a:endParaRPr lang="en-US" dirty="0" smtClean="0">
                        <a:solidFill>
                          <a:schemeClr val="tx2"/>
                        </a:solidFill>
                      </a:endParaRPr>
                    </a:p>
                    <a:p>
                      <a:pPr algn="ctr"/>
                      <a:r>
                        <a:rPr lang="en-US" dirty="0" smtClean="0">
                          <a:solidFill>
                            <a:schemeClr val="tx2"/>
                          </a:solidFill>
                        </a:rPr>
                        <a:t>50.6%</a:t>
                      </a:r>
                    </a:p>
                    <a:p>
                      <a:pPr algn="ctr"/>
                      <a:r>
                        <a:rPr lang="en-US" dirty="0" smtClean="0">
                          <a:solidFill>
                            <a:schemeClr val="tx2"/>
                          </a:solidFill>
                        </a:rPr>
                        <a:t>20.0%</a:t>
                      </a:r>
                    </a:p>
                    <a:p>
                      <a:pPr algn="ctr"/>
                      <a:r>
                        <a:rPr lang="en-US" dirty="0" smtClean="0">
                          <a:solidFill>
                            <a:schemeClr val="tx2"/>
                          </a:solidFill>
                        </a:rPr>
                        <a:t>87.6%</a:t>
                      </a:r>
                      <a:endParaRPr lang="en-US" dirty="0">
                        <a:solidFill>
                          <a:schemeClr val="tx2"/>
                        </a:solidFill>
                      </a:endParaRPr>
                    </a:p>
                  </a:txBody>
                  <a:tcPr>
                    <a:solidFill>
                      <a:schemeClr val="accent2">
                        <a:lumMod val="20000"/>
                        <a:lumOff val="80000"/>
                      </a:schemeClr>
                    </a:solidFill>
                  </a:tcPr>
                </a:tc>
              </a:tr>
            </a:tbl>
          </a:graphicData>
        </a:graphic>
      </p:graphicFrame>
      <p:sp>
        <p:nvSpPr>
          <p:cNvPr id="2" name="TextBox 1"/>
          <p:cNvSpPr txBox="1"/>
          <p:nvPr/>
        </p:nvSpPr>
        <p:spPr>
          <a:xfrm>
            <a:off x="5715000" y="6019800"/>
            <a:ext cx="3429000" cy="523220"/>
          </a:xfrm>
          <a:prstGeom prst="rect">
            <a:avLst/>
          </a:prstGeom>
          <a:noFill/>
        </p:spPr>
        <p:txBody>
          <a:bodyPr wrap="square" rtlCol="0">
            <a:spAutoFit/>
          </a:bodyPr>
          <a:lstStyle/>
          <a:p>
            <a:pPr algn="r"/>
            <a:r>
              <a:rPr lang="en-US" sz="1400" dirty="0" smtClean="0"/>
              <a:t>Youth Risk Behavior Surveillance System, </a:t>
            </a:r>
            <a:r>
              <a:rPr lang="en-US" sz="1400" i="1" dirty="0" smtClean="0"/>
              <a:t>MMWR</a:t>
            </a:r>
            <a:r>
              <a:rPr lang="en-US" sz="1400" dirty="0" smtClean="0"/>
              <a:t>, 2010</a:t>
            </a:r>
            <a:endParaRPr lang="en-US" sz="1400" dirty="0"/>
          </a:p>
        </p:txBody>
      </p:sp>
    </p:spTree>
    <p:extLst>
      <p:ext uri="{BB962C8B-B14F-4D97-AF65-F5344CB8AC3E}">
        <p14:creationId xmlns:p14="http://schemas.microsoft.com/office/powerpoint/2010/main" val="1503030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When We Talk About the Elderly What Comes to Mind?</a:t>
            </a:r>
          </a:p>
        </p:txBody>
      </p:sp>
      <p:sp>
        <p:nvSpPr>
          <p:cNvPr id="2" name="Slide Number Placeholder 1"/>
          <p:cNvSpPr>
            <a:spLocks noGrp="1"/>
          </p:cNvSpPr>
          <p:nvPr>
            <p:ph type="sldNum" sz="quarter" idx="10"/>
          </p:nvPr>
        </p:nvSpPr>
        <p:spPr/>
        <p:txBody>
          <a:bodyPr/>
          <a:lstStyle/>
          <a:p>
            <a:fld id="{B9BE600C-E191-4938-A669-4E982F4F3928}" type="slidenum">
              <a:rPr lang="en-US" smtClean="0"/>
              <a:pPr/>
              <a:t>8</a:t>
            </a:fld>
            <a:endParaRPr lang="en-US"/>
          </a:p>
        </p:txBody>
      </p:sp>
      <p:pic>
        <p:nvPicPr>
          <p:cNvPr id="297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49413"/>
            <a:ext cx="3481388"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p:cNvPicPr>
            <a:picLocks noChangeAspect="1"/>
          </p:cNvPicPr>
          <p:nvPr/>
        </p:nvPicPr>
        <p:blipFill>
          <a:blip r:embed="rId3">
            <a:extLst>
              <a:ext uri="{28A0092B-C50C-407E-A947-70E740481C1C}">
                <a14:useLocalDpi xmlns:a14="http://schemas.microsoft.com/office/drawing/2010/main" val="0"/>
              </a:ext>
            </a:extLst>
          </a:blip>
          <a:srcRect l="-9610" r="17038"/>
          <a:stretch>
            <a:fillRect/>
          </a:stretch>
        </p:blipFill>
        <p:spPr bwMode="auto">
          <a:xfrm>
            <a:off x="3505200" y="1604963"/>
            <a:ext cx="52117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ELDERsexuals</a:t>
            </a:r>
            <a:endParaRPr lang="en-US" dirty="0"/>
          </a:p>
        </p:txBody>
      </p:sp>
      <p:sp>
        <p:nvSpPr>
          <p:cNvPr id="3" name="Slide Number Placeholder 2"/>
          <p:cNvSpPr>
            <a:spLocks noGrp="1"/>
          </p:cNvSpPr>
          <p:nvPr>
            <p:ph type="sldNum" sz="quarter" idx="10"/>
          </p:nvPr>
        </p:nvSpPr>
        <p:spPr/>
        <p:txBody>
          <a:bodyPr/>
          <a:lstStyle/>
          <a:p>
            <a:fld id="{B9BE600C-E191-4938-A669-4E982F4F3928}" type="slidenum">
              <a:rPr lang="en-US" smtClean="0"/>
              <a:pPr/>
              <a:t>9</a:t>
            </a:fld>
            <a:endParaRPr lang="en-US"/>
          </a:p>
        </p:txBody>
      </p:sp>
      <p:sp>
        <p:nvSpPr>
          <p:cNvPr id="30723" name="Content Placeholder 2"/>
          <p:cNvSpPr>
            <a:spLocks noGrp="1"/>
          </p:cNvSpPr>
          <p:nvPr>
            <p:ph idx="4294967295"/>
          </p:nvPr>
        </p:nvSpPr>
        <p:spPr>
          <a:xfrm>
            <a:off x="2981325" y="1295400"/>
            <a:ext cx="3181350" cy="954088"/>
          </a:xfrm>
        </p:spPr>
        <p:txBody>
          <a:bodyPr/>
          <a:lstStyle/>
          <a:p>
            <a:pPr algn="ctr">
              <a:buFont typeface="Wingdings" pitchFamily="2" charset="2"/>
              <a:buNone/>
            </a:pPr>
            <a:r>
              <a:rPr lang="en-US" sz="2400" dirty="0" smtClean="0"/>
              <a:t>Percent Having Sex </a:t>
            </a:r>
          </a:p>
          <a:p>
            <a:pPr algn="ctr">
              <a:buFont typeface="Wingdings" pitchFamily="2" charset="2"/>
              <a:buNone/>
            </a:pPr>
            <a:endParaRPr lang="en-US" dirty="0" smtClean="0"/>
          </a:p>
        </p:txBody>
      </p:sp>
      <p:graphicFrame>
        <p:nvGraphicFramePr>
          <p:cNvPr id="5" name="Table 4"/>
          <p:cNvGraphicFramePr>
            <a:graphicFrameLocks noGrp="1" noChangeAspect="1"/>
          </p:cNvGraphicFramePr>
          <p:nvPr>
            <p:extLst>
              <p:ext uri="{D42A27DB-BD31-4B8C-83A1-F6EECF244321}">
                <p14:modId xmlns:p14="http://schemas.microsoft.com/office/powerpoint/2010/main" val="3017164988"/>
              </p:ext>
            </p:extLst>
          </p:nvPr>
        </p:nvGraphicFramePr>
        <p:xfrm>
          <a:off x="2545556" y="1905000"/>
          <a:ext cx="3924776" cy="1463676"/>
        </p:xfrm>
        <a:graphic>
          <a:graphicData uri="http://schemas.openxmlformats.org/drawingml/2006/table">
            <a:tbl>
              <a:tblPr firstRow="1" bandRow="1">
                <a:tableStyleId>{21E4AEA4-8DFA-4A89-87EB-49C32662AFE0}</a:tableStyleId>
              </a:tblPr>
              <a:tblGrid>
                <a:gridCol w="1371599"/>
                <a:gridCol w="1295400"/>
                <a:gridCol w="1257777"/>
              </a:tblGrid>
              <a:tr h="365919">
                <a:tc>
                  <a:txBody>
                    <a:bodyPr/>
                    <a:lstStyle/>
                    <a:p>
                      <a:pPr algn="ctr"/>
                      <a:r>
                        <a:rPr lang="en-US" sz="1800" dirty="0" smtClean="0"/>
                        <a:t>Age</a:t>
                      </a:r>
                      <a:endParaRPr lang="en-US" sz="1800" dirty="0"/>
                    </a:p>
                  </a:txBody>
                  <a:tcPr marT="45740" marB="45740"/>
                </a:tc>
                <a:tc>
                  <a:txBody>
                    <a:bodyPr/>
                    <a:lstStyle/>
                    <a:p>
                      <a:pPr algn="ctr"/>
                      <a:r>
                        <a:rPr lang="en-US" sz="1800" dirty="0" smtClean="0"/>
                        <a:t>Men</a:t>
                      </a:r>
                      <a:endParaRPr lang="en-US" sz="1800" dirty="0"/>
                    </a:p>
                  </a:txBody>
                  <a:tcPr marT="45740" marB="45740"/>
                </a:tc>
                <a:tc>
                  <a:txBody>
                    <a:bodyPr/>
                    <a:lstStyle/>
                    <a:p>
                      <a:pPr algn="ctr"/>
                      <a:r>
                        <a:rPr lang="en-US" sz="1800" dirty="0" smtClean="0"/>
                        <a:t>Women</a:t>
                      </a:r>
                      <a:endParaRPr lang="en-US" sz="1800" dirty="0"/>
                    </a:p>
                  </a:txBody>
                  <a:tcPr marT="45740" marB="45740"/>
                </a:tc>
              </a:tr>
              <a:tr h="365919">
                <a:tc>
                  <a:txBody>
                    <a:bodyPr/>
                    <a:lstStyle/>
                    <a:p>
                      <a:pPr algn="ctr"/>
                      <a:r>
                        <a:rPr lang="en-US" sz="1800" b="1" dirty="0" smtClean="0">
                          <a:solidFill>
                            <a:schemeClr val="tx2"/>
                          </a:solidFill>
                        </a:rPr>
                        <a:t>57-64</a:t>
                      </a:r>
                      <a:endParaRPr lang="en-US" sz="1800" b="1" dirty="0">
                        <a:solidFill>
                          <a:schemeClr val="tx2"/>
                        </a:solidFill>
                      </a:endParaRPr>
                    </a:p>
                  </a:txBody>
                  <a:tcPr marT="45740" marB="45740"/>
                </a:tc>
                <a:tc>
                  <a:txBody>
                    <a:bodyPr/>
                    <a:lstStyle/>
                    <a:p>
                      <a:pPr algn="ctr"/>
                      <a:r>
                        <a:rPr lang="en-US" sz="1800" b="1" dirty="0" smtClean="0">
                          <a:solidFill>
                            <a:schemeClr val="tx2"/>
                          </a:solidFill>
                        </a:rPr>
                        <a:t>84%</a:t>
                      </a:r>
                      <a:endParaRPr lang="en-US" sz="1800" b="1" dirty="0">
                        <a:solidFill>
                          <a:schemeClr val="tx2"/>
                        </a:solidFill>
                      </a:endParaRPr>
                    </a:p>
                  </a:txBody>
                  <a:tcPr marT="45740" marB="45740"/>
                </a:tc>
                <a:tc>
                  <a:txBody>
                    <a:bodyPr/>
                    <a:lstStyle/>
                    <a:p>
                      <a:pPr algn="ctr"/>
                      <a:r>
                        <a:rPr lang="en-US" sz="1800" b="1" dirty="0" smtClean="0">
                          <a:solidFill>
                            <a:schemeClr val="tx2"/>
                          </a:solidFill>
                        </a:rPr>
                        <a:t>62%</a:t>
                      </a:r>
                      <a:endParaRPr lang="en-US" sz="1800" b="1" dirty="0">
                        <a:solidFill>
                          <a:schemeClr val="tx2"/>
                        </a:solidFill>
                      </a:endParaRPr>
                    </a:p>
                  </a:txBody>
                  <a:tcPr marT="45740" marB="45740"/>
                </a:tc>
              </a:tr>
              <a:tr h="365919">
                <a:tc>
                  <a:txBody>
                    <a:bodyPr/>
                    <a:lstStyle/>
                    <a:p>
                      <a:pPr algn="ctr"/>
                      <a:r>
                        <a:rPr lang="en-US" sz="1800" b="1" dirty="0" smtClean="0">
                          <a:solidFill>
                            <a:schemeClr val="tx2"/>
                          </a:solidFill>
                        </a:rPr>
                        <a:t>65-74</a:t>
                      </a:r>
                      <a:endParaRPr lang="en-US" sz="1800" b="1" dirty="0">
                        <a:solidFill>
                          <a:schemeClr val="tx2"/>
                        </a:solidFill>
                      </a:endParaRPr>
                    </a:p>
                  </a:txBody>
                  <a:tcPr marT="45740" marB="45740"/>
                </a:tc>
                <a:tc>
                  <a:txBody>
                    <a:bodyPr/>
                    <a:lstStyle/>
                    <a:p>
                      <a:pPr algn="ctr"/>
                      <a:r>
                        <a:rPr lang="en-US" sz="1800" b="1" dirty="0" smtClean="0">
                          <a:solidFill>
                            <a:schemeClr val="tx2"/>
                          </a:solidFill>
                        </a:rPr>
                        <a:t>67%</a:t>
                      </a:r>
                      <a:endParaRPr lang="en-US" sz="1800" b="1" dirty="0">
                        <a:solidFill>
                          <a:schemeClr val="tx2"/>
                        </a:solidFill>
                      </a:endParaRPr>
                    </a:p>
                  </a:txBody>
                  <a:tcPr marT="45740" marB="45740"/>
                </a:tc>
                <a:tc>
                  <a:txBody>
                    <a:bodyPr/>
                    <a:lstStyle/>
                    <a:p>
                      <a:pPr algn="ctr"/>
                      <a:r>
                        <a:rPr lang="en-US" sz="1800" b="1" dirty="0" smtClean="0">
                          <a:solidFill>
                            <a:schemeClr val="tx2"/>
                          </a:solidFill>
                        </a:rPr>
                        <a:t>40%</a:t>
                      </a:r>
                      <a:endParaRPr lang="en-US" sz="1800" b="1" dirty="0">
                        <a:solidFill>
                          <a:schemeClr val="tx2"/>
                        </a:solidFill>
                      </a:endParaRPr>
                    </a:p>
                  </a:txBody>
                  <a:tcPr marT="45740" marB="45740"/>
                </a:tc>
              </a:tr>
              <a:tr h="365919">
                <a:tc>
                  <a:txBody>
                    <a:bodyPr/>
                    <a:lstStyle/>
                    <a:p>
                      <a:pPr algn="ctr"/>
                      <a:r>
                        <a:rPr lang="en-US" sz="1800" b="1" dirty="0" smtClean="0">
                          <a:solidFill>
                            <a:schemeClr val="tx2"/>
                          </a:solidFill>
                        </a:rPr>
                        <a:t>75-85</a:t>
                      </a:r>
                      <a:endParaRPr lang="en-US" sz="1800" b="1" dirty="0">
                        <a:solidFill>
                          <a:schemeClr val="tx2"/>
                        </a:solidFill>
                      </a:endParaRPr>
                    </a:p>
                  </a:txBody>
                  <a:tcPr marT="45740" marB="45740"/>
                </a:tc>
                <a:tc>
                  <a:txBody>
                    <a:bodyPr/>
                    <a:lstStyle/>
                    <a:p>
                      <a:pPr algn="ctr"/>
                      <a:r>
                        <a:rPr lang="en-US" sz="1800" b="1" dirty="0" smtClean="0">
                          <a:solidFill>
                            <a:schemeClr val="tx2"/>
                          </a:solidFill>
                        </a:rPr>
                        <a:t>38%</a:t>
                      </a:r>
                      <a:endParaRPr lang="en-US" sz="1800" b="1" dirty="0">
                        <a:solidFill>
                          <a:schemeClr val="tx2"/>
                        </a:solidFill>
                      </a:endParaRPr>
                    </a:p>
                  </a:txBody>
                  <a:tcPr marT="45740" marB="45740"/>
                </a:tc>
                <a:tc>
                  <a:txBody>
                    <a:bodyPr/>
                    <a:lstStyle/>
                    <a:p>
                      <a:pPr algn="ctr"/>
                      <a:r>
                        <a:rPr lang="en-US" sz="1800" b="1" dirty="0" smtClean="0">
                          <a:solidFill>
                            <a:schemeClr val="tx2"/>
                          </a:solidFill>
                        </a:rPr>
                        <a:t>16%</a:t>
                      </a:r>
                      <a:endParaRPr lang="en-US" sz="1800" b="1" dirty="0">
                        <a:solidFill>
                          <a:schemeClr val="tx2"/>
                        </a:solidFill>
                      </a:endParaRPr>
                    </a:p>
                  </a:txBody>
                  <a:tcPr marT="45740" marB="45740"/>
                </a:tc>
              </a:tr>
            </a:tbl>
          </a:graphicData>
        </a:graphic>
      </p:graphicFrame>
      <p:pic>
        <p:nvPicPr>
          <p:cNvPr id="30747"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3523455"/>
            <a:ext cx="3786188"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8" name="Picture 28"/>
          <p:cNvPicPr>
            <a:picLocks noChangeAspect="1" noChangeArrowheads="1"/>
          </p:cNvPicPr>
          <p:nvPr/>
        </p:nvPicPr>
        <p:blipFill>
          <a:blip r:embed="rId3">
            <a:extLst>
              <a:ext uri="{28A0092B-C50C-407E-A947-70E740481C1C}">
                <a14:useLocalDpi xmlns:a14="http://schemas.microsoft.com/office/drawing/2010/main" val="0"/>
              </a:ext>
            </a:extLst>
          </a:blip>
          <a:srcRect t="2" b="36365"/>
          <a:stretch>
            <a:fillRect/>
          </a:stretch>
        </p:blipFill>
        <p:spPr bwMode="auto">
          <a:xfrm>
            <a:off x="1204912" y="3505200"/>
            <a:ext cx="2681288"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05600" y="6526905"/>
            <a:ext cx="1721946" cy="276999"/>
          </a:xfrm>
          <a:prstGeom prst="rect">
            <a:avLst/>
          </a:prstGeom>
          <a:noFill/>
        </p:spPr>
        <p:txBody>
          <a:bodyPr wrap="none" rtlCol="0">
            <a:spAutoFit/>
          </a:bodyPr>
          <a:lstStyle/>
          <a:p>
            <a:r>
              <a:rPr lang="en-US" sz="1200" dirty="0" err="1">
                <a:latin typeface="+mn-lt"/>
              </a:rPr>
              <a:t>Lindau</a:t>
            </a:r>
            <a:r>
              <a:rPr lang="en-US" sz="1200" dirty="0">
                <a:latin typeface="+mn-lt"/>
              </a:rPr>
              <a:t>, </a:t>
            </a:r>
            <a:r>
              <a:rPr lang="en-US" sz="1200" i="1" dirty="0">
                <a:latin typeface="+mn-lt"/>
              </a:rPr>
              <a:t>NEJM</a:t>
            </a:r>
            <a:r>
              <a:rPr lang="en-US" sz="1200" dirty="0">
                <a:latin typeface="+mn-lt"/>
              </a:rPr>
              <a:t>, 2007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ucation Center">
  <a:themeElements>
    <a:clrScheme name="Ed Center 2.0">
      <a:dk1>
        <a:srgbClr val="162731"/>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Education Center">
      <a:majorFont>
        <a:latin typeface="Century Gothic"/>
        <a:ea typeface=""/>
        <a:cs typeface=""/>
      </a:majorFont>
      <a:minorFont>
        <a:latin typeface="Calibri"/>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8152</TotalTime>
  <Words>3134</Words>
  <Application>Microsoft Office PowerPoint</Application>
  <PresentationFormat>On-screen Show (4:3)</PresentationFormat>
  <Paragraphs>485</Paragraphs>
  <Slides>53</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Batang</vt:lpstr>
      <vt:lpstr>ＭＳ Ｐゴシック</vt:lpstr>
      <vt:lpstr>Arial</vt:lpstr>
      <vt:lpstr>Calibri</vt:lpstr>
      <vt:lpstr>Century Gothic</vt:lpstr>
      <vt:lpstr>CopprplGoth Bd BT</vt:lpstr>
      <vt:lpstr>Times New Roman</vt:lpstr>
      <vt:lpstr>Verdana</vt:lpstr>
      <vt:lpstr>Wingdings</vt:lpstr>
      <vt:lpstr>Education Center</vt:lpstr>
      <vt:lpstr>Taking a History of Sexual Health:  Opening the Door to Effective HIV and STI Prevention August 15, 2014</vt:lpstr>
      <vt:lpstr>Learning Objectives</vt:lpstr>
      <vt:lpstr>Background Issues</vt:lpstr>
      <vt:lpstr>What Patients Want</vt:lpstr>
      <vt:lpstr>Proportion of Physicians Discussing Topics with HIV-Positive Patients</vt:lpstr>
      <vt:lpstr>Discomfort as a Barrier</vt:lpstr>
      <vt:lpstr>Sexual Behavior Among Massachusetts High School Students by Gender, 2009</vt:lpstr>
      <vt:lpstr>When We Talk About the Elderly What Comes to Mind?</vt:lpstr>
      <vt:lpstr>ELDERsexuals</vt:lpstr>
      <vt:lpstr>Getting to know patients in clinical settings</vt:lpstr>
      <vt:lpstr>Proportion of Physicians Discussing Topics with HIV-Positive Patients</vt:lpstr>
      <vt:lpstr>Discomfort as a Barrier</vt:lpstr>
      <vt:lpstr>Taking a History of Sexual Health</vt:lpstr>
      <vt:lpstr>Taking a History of Sexual Health</vt:lpstr>
      <vt:lpstr>Taking a History of Sexual Health</vt:lpstr>
      <vt:lpstr>Detailed Sexual Health Assessment</vt:lpstr>
      <vt:lpstr>Partners</vt:lpstr>
      <vt:lpstr>Practices and protection</vt:lpstr>
      <vt:lpstr>Practices and protection</vt:lpstr>
      <vt:lpstr>History of STD’s (STI’s)</vt:lpstr>
      <vt:lpstr>Pregnancy Protection and Desires</vt:lpstr>
      <vt:lpstr>Partner Violence, Trauma</vt:lpstr>
      <vt:lpstr>Sexual and Gender identity, Desire, sexual Health</vt:lpstr>
      <vt:lpstr>Sexual Health:  Opening Doors to Effective HIV and STI Prevention </vt:lpstr>
      <vt:lpstr>People, Practices, Outcomes:</vt:lpstr>
      <vt:lpstr>  HIV/AIDS in The United States</vt:lpstr>
      <vt:lpstr>HIV in the United States</vt:lpstr>
      <vt:lpstr>HIV Incidence by Transmission Category, United States, 2011</vt:lpstr>
      <vt:lpstr>HIV Incidence in the United States, 2008-2011</vt:lpstr>
      <vt:lpstr>Why is HIV incidence highest  among black MSM?</vt:lpstr>
      <vt:lpstr>Transgender women are also at high risk</vt:lpstr>
      <vt:lpstr>Opportunities along the HIV Continuum</vt:lpstr>
      <vt:lpstr>The National HIV/AIDS Strategy</vt:lpstr>
      <vt:lpstr> Prevention of HIV</vt:lpstr>
      <vt:lpstr>Is he HIV Infected at Baseline?</vt:lpstr>
      <vt:lpstr>More Testing is Needed</vt:lpstr>
      <vt:lpstr>Barriers to HIV Testing</vt:lpstr>
      <vt:lpstr>Screening and testing are prevention interventions</vt:lpstr>
      <vt:lpstr> HIV Infected at Baseline?</vt:lpstr>
      <vt:lpstr>Early antiretroviral therapy decreases HIV transmission</vt:lpstr>
      <vt:lpstr>Is he HIV Infected at Baseline?</vt:lpstr>
      <vt:lpstr>Post-Exposure Prophylaxis (PEP)</vt:lpstr>
      <vt:lpstr>Contribution of STD’s to HIV Transmission</vt:lpstr>
      <vt:lpstr>Transgender Men and Women</vt:lpstr>
      <vt:lpstr>PrEP: Can a pill prevent HIV?</vt:lpstr>
      <vt:lpstr>Oral PrEP IS Safe And Efficacious; Efficacy is Dependent Upon Adherence</vt:lpstr>
      <vt:lpstr>CDC Guidance on Prescribing PrEP</vt:lpstr>
      <vt:lpstr>“The PrEP Package”</vt:lpstr>
      <vt:lpstr>Expanding the Care Continuum to Optimize Effective HIV Care in Clinical Practice</vt:lpstr>
      <vt:lpstr>PowerPoint Presentation</vt:lpstr>
      <vt:lpstr>Summary</vt:lpstr>
      <vt:lpstr>Questions?</vt:lpstr>
      <vt:lpstr> We are here to help you!</vt:lpstr>
    </vt:vector>
  </TitlesOfParts>
  <Company>Cleveland 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Goeden</dc:creator>
  <cp:lastModifiedBy>Harvey Makadon</cp:lastModifiedBy>
  <cp:revision>353</cp:revision>
  <dcterms:created xsi:type="dcterms:W3CDTF">2007-05-23T14:39:46Z</dcterms:created>
  <dcterms:modified xsi:type="dcterms:W3CDTF">2014-08-13T00:45:36Z</dcterms:modified>
</cp:coreProperties>
</file>