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5"/>
  </p:notesMasterIdLst>
  <p:sldIdLst>
    <p:sldId id="256" r:id="rId2"/>
    <p:sldId id="257" r:id="rId3"/>
    <p:sldId id="294" r:id="rId4"/>
    <p:sldId id="258" r:id="rId5"/>
    <p:sldId id="259" r:id="rId6"/>
    <p:sldId id="260" r:id="rId7"/>
    <p:sldId id="261" r:id="rId8"/>
    <p:sldId id="300" r:id="rId9"/>
    <p:sldId id="297" r:id="rId10"/>
    <p:sldId id="262" r:id="rId11"/>
    <p:sldId id="263" r:id="rId12"/>
    <p:sldId id="264" r:id="rId13"/>
    <p:sldId id="265" r:id="rId14"/>
    <p:sldId id="293" r:id="rId15"/>
    <p:sldId id="266" r:id="rId16"/>
    <p:sldId id="267" r:id="rId17"/>
    <p:sldId id="268" r:id="rId18"/>
    <p:sldId id="270" r:id="rId19"/>
    <p:sldId id="269" r:id="rId20"/>
    <p:sldId id="271" r:id="rId21"/>
    <p:sldId id="272" r:id="rId22"/>
    <p:sldId id="273" r:id="rId23"/>
    <p:sldId id="274" r:id="rId24"/>
    <p:sldId id="277" r:id="rId25"/>
    <p:sldId id="276" r:id="rId26"/>
    <p:sldId id="278" r:id="rId27"/>
    <p:sldId id="275" r:id="rId28"/>
    <p:sldId id="279" r:id="rId29"/>
    <p:sldId id="281" r:id="rId30"/>
    <p:sldId id="280" r:id="rId31"/>
    <p:sldId id="296" r:id="rId32"/>
    <p:sldId id="284" r:id="rId33"/>
    <p:sldId id="285" r:id="rId34"/>
    <p:sldId id="286" r:id="rId35"/>
    <p:sldId id="299" r:id="rId36"/>
    <p:sldId id="287" r:id="rId37"/>
    <p:sldId id="288" r:id="rId38"/>
    <p:sldId id="289" r:id="rId39"/>
    <p:sldId id="290" r:id="rId40"/>
    <p:sldId id="291" r:id="rId41"/>
    <p:sldId id="283" r:id="rId42"/>
    <p:sldId id="292" r:id="rId43"/>
    <p:sldId id="301" r:id="rId4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2" d="100"/>
          <a:sy n="92" d="100"/>
        </p:scale>
        <p:origin x="-24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C70967-7E40-42A5-B192-5ADB7C764A8C}" type="datetimeFigureOut">
              <a:rPr lang="en-US" smtClean="0"/>
              <a:t>8/13/2014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95F75A2-742D-4C04-8E8B-F952EB967D32}" type="slidenum">
              <a:rPr lang="en-US" smtClean="0"/>
              <a:t>‹#›</a:t>
            </a:fld>
            <a:endParaRPr lang="en-US"/>
          </a:p>
        </p:txBody>
      </p:sp>
    </p:spTree>
    <p:extLst>
      <p:ext uri="{BB962C8B-B14F-4D97-AF65-F5344CB8AC3E}">
        <p14:creationId xmlns:p14="http://schemas.microsoft.com/office/powerpoint/2010/main" val="832757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1"/>
            <a:endParaRPr lang="en-US" dirty="0" smtClean="0"/>
          </a:p>
        </p:txBody>
      </p:sp>
      <p:sp>
        <p:nvSpPr>
          <p:cNvPr id="4" name="Slide Number Placeholder 3"/>
          <p:cNvSpPr>
            <a:spLocks noGrp="1"/>
          </p:cNvSpPr>
          <p:nvPr>
            <p:ph type="sldNum" sz="quarter" idx="10"/>
          </p:nvPr>
        </p:nvSpPr>
        <p:spPr/>
        <p:txBody>
          <a:bodyPr/>
          <a:lstStyle/>
          <a:p>
            <a:fld id="{495F75A2-742D-4C04-8E8B-F952EB967D32}" type="slidenum">
              <a:rPr lang="en-US" smtClean="0"/>
              <a:t>11</a:t>
            </a:fld>
            <a:endParaRPr lang="en-US"/>
          </a:p>
        </p:txBody>
      </p:sp>
    </p:spTree>
    <p:extLst>
      <p:ext uri="{BB962C8B-B14F-4D97-AF65-F5344CB8AC3E}">
        <p14:creationId xmlns:p14="http://schemas.microsoft.com/office/powerpoint/2010/main" val="28956232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95F75A2-742D-4C04-8E8B-F952EB967D32}" type="slidenum">
              <a:rPr lang="en-US" smtClean="0"/>
              <a:t>19</a:t>
            </a:fld>
            <a:endParaRPr lang="en-US"/>
          </a:p>
        </p:txBody>
      </p:sp>
    </p:spTree>
    <p:extLst>
      <p:ext uri="{BB962C8B-B14F-4D97-AF65-F5344CB8AC3E}">
        <p14:creationId xmlns:p14="http://schemas.microsoft.com/office/powerpoint/2010/main" val="9695337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C0C220-00A4-41F1-A2EF-7497F1B00923}"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D2096-21FD-4D0C-B72E-AED8DED0A078}"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0C220-00A4-41F1-A2EF-7497F1B00923}"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6C0C220-00A4-41F1-A2EF-7497F1B00923}"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6C0C220-00A4-41F1-A2EF-7497F1B00923}"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6C0C220-00A4-41F1-A2EF-7497F1B00923}" type="datetimeFigureOut">
              <a:rPr lang="en-US" smtClean="0"/>
              <a:t>8/13/2014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19D2096-21FD-4D0C-B72E-AED8DED0A078}"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6C0C220-00A4-41F1-A2EF-7497F1B00923}"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6C0C220-00A4-41F1-A2EF-7497F1B00923}" type="datetimeFigureOut">
              <a:rPr lang="en-US" smtClean="0"/>
              <a:t>8/13/2014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19D2096-21FD-4D0C-B72E-AED8DED0A078}"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6C0C220-00A4-41F1-A2EF-7497F1B00923}" type="datetimeFigureOut">
              <a:rPr lang="en-US" smtClean="0"/>
              <a:t>8/13/2014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C0C220-00A4-41F1-A2EF-7497F1B00923}" type="datetimeFigureOut">
              <a:rPr lang="en-US" smtClean="0"/>
              <a:t>8/13/2014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0C220-00A4-41F1-A2EF-7497F1B00923}"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D2096-21FD-4D0C-B72E-AED8DED0A078}"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C0C220-00A4-41F1-A2EF-7497F1B00923}" type="datetimeFigureOut">
              <a:rPr lang="en-US" smtClean="0"/>
              <a:t>8/13/2014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19D2096-21FD-4D0C-B72E-AED8DED0A07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06C0C220-00A4-41F1-A2EF-7497F1B00923}" type="datetimeFigureOut">
              <a:rPr lang="en-US" smtClean="0"/>
              <a:t>8/13/2014</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219D2096-21FD-4D0C-B72E-AED8DED0A07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hyperlink" Target="http://online.lexi.com/crlonlin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Pharmacotherapies for </a:t>
            </a:r>
            <a:br>
              <a:rPr lang="en-US" dirty="0" smtClean="0"/>
            </a:br>
            <a:r>
              <a:rPr lang="en-US" dirty="0" smtClean="0"/>
              <a:t>Alcohol Use Disorder</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Dai Tan</a:t>
            </a:r>
          </a:p>
          <a:p>
            <a:r>
              <a:rPr lang="en-US" dirty="0"/>
              <a:t>JD, </a:t>
            </a:r>
            <a:r>
              <a:rPr lang="en-US" dirty="0" err="1"/>
              <a:t>PharmD</a:t>
            </a:r>
            <a:r>
              <a:rPr lang="en-US" dirty="0"/>
              <a:t> (2015</a:t>
            </a:r>
            <a:r>
              <a:rPr lang="en-US" dirty="0" smtClean="0"/>
              <a:t>)</a:t>
            </a:r>
          </a:p>
          <a:p>
            <a:r>
              <a:rPr lang="en-US" dirty="0"/>
              <a:t>University of California, San </a:t>
            </a:r>
            <a:r>
              <a:rPr lang="en-US" dirty="0" smtClean="0"/>
              <a:t>Francisco</a:t>
            </a:r>
          </a:p>
          <a:p>
            <a:r>
              <a:rPr lang="en-US" dirty="0" smtClean="0"/>
              <a:t>Petaluma Health Center</a:t>
            </a:r>
          </a:p>
          <a:p>
            <a:r>
              <a:rPr lang="en-US" dirty="0" smtClean="0"/>
              <a:t>dai.tan@ucsf.edu</a:t>
            </a:r>
          </a:p>
        </p:txBody>
      </p:sp>
    </p:spTree>
    <p:extLst>
      <p:ext uri="{BB962C8B-B14F-4D97-AF65-F5344CB8AC3E}">
        <p14:creationId xmlns:p14="http://schemas.microsoft.com/office/powerpoint/2010/main" val="8582094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Pathophysiology</a:t>
            </a:r>
          </a:p>
        </p:txBody>
      </p:sp>
      <p:sp>
        <p:nvSpPr>
          <p:cNvPr id="3" name="Content Placeholder 2"/>
          <p:cNvSpPr>
            <a:spLocks noGrp="1"/>
          </p:cNvSpPr>
          <p:nvPr>
            <p:ph idx="1"/>
          </p:nvPr>
        </p:nvSpPr>
        <p:spPr/>
        <p:txBody>
          <a:bodyPr/>
          <a:lstStyle/>
          <a:p>
            <a:r>
              <a:rPr lang="en-US" dirty="0"/>
              <a:t>Biological </a:t>
            </a:r>
          </a:p>
          <a:p>
            <a:pPr lvl="1"/>
            <a:r>
              <a:rPr lang="en-US" dirty="0"/>
              <a:t>Alcohol enhances the dopamine reward pathway </a:t>
            </a:r>
          </a:p>
          <a:p>
            <a:r>
              <a:rPr lang="en-US" dirty="0"/>
              <a:t>Psychosocial</a:t>
            </a:r>
          </a:p>
          <a:p>
            <a:pPr lvl="1"/>
            <a:r>
              <a:rPr lang="en-US" dirty="0"/>
              <a:t>Low self-esteem, impulsiveness, stress and/or anxiety, depression</a:t>
            </a:r>
          </a:p>
          <a:p>
            <a:r>
              <a:rPr lang="en-US" dirty="0"/>
              <a:t>Environmental </a:t>
            </a:r>
          </a:p>
          <a:p>
            <a:pPr lvl="1"/>
            <a:r>
              <a:rPr lang="en-US" dirty="0"/>
              <a:t>Peer pressure, alcoholic parents/family member </a:t>
            </a:r>
          </a:p>
        </p:txBody>
      </p:sp>
    </p:spTree>
    <p:extLst>
      <p:ext uri="{BB962C8B-B14F-4D97-AF65-F5344CB8AC3E}">
        <p14:creationId xmlns:p14="http://schemas.microsoft.com/office/powerpoint/2010/main" val="35300258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Proposed Sites of Action </a:t>
            </a:r>
          </a:p>
        </p:txBody>
      </p:sp>
      <p:sp>
        <p:nvSpPr>
          <p:cNvPr id="5" name="TextBox 4"/>
          <p:cNvSpPr txBox="1"/>
          <p:nvPr/>
        </p:nvSpPr>
        <p:spPr>
          <a:xfrm>
            <a:off x="685800" y="5867400"/>
            <a:ext cx="7315200" cy="830997"/>
          </a:xfrm>
          <a:prstGeom prst="rect">
            <a:avLst/>
          </a:prstGeom>
          <a:noFill/>
        </p:spPr>
        <p:txBody>
          <a:bodyPr wrap="square" rtlCol="0">
            <a:spAutoFit/>
          </a:bodyPr>
          <a:lstStyle/>
          <a:p>
            <a:pPr algn="ctr"/>
            <a:r>
              <a:rPr lang="en-US" sz="1200" dirty="0" smtClean="0"/>
              <a:t>Medications and their proposed sites of action on the neural pathways that mediate alcohol reinforcement. </a:t>
            </a:r>
          </a:p>
          <a:p>
            <a:pPr algn="ctr"/>
            <a:r>
              <a:rPr lang="en-US" sz="1200" dirty="0" smtClean="0"/>
              <a:t>CB1 = cannabinoid-1, CRF = corticotrophin-releasing factor, GABA = γ-</a:t>
            </a:r>
            <a:r>
              <a:rPr lang="en-US" sz="1200" dirty="0" err="1" smtClean="0"/>
              <a:t>aminobutyric</a:t>
            </a:r>
            <a:r>
              <a:rPr lang="en-US" sz="1200" dirty="0" smtClean="0"/>
              <a:t> acid, </a:t>
            </a:r>
          </a:p>
          <a:p>
            <a:pPr algn="ctr"/>
            <a:r>
              <a:rPr lang="en-US" sz="1200" dirty="0" smtClean="0"/>
              <a:t>NA = nucleus </a:t>
            </a:r>
            <a:r>
              <a:rPr lang="en-US" sz="1200" dirty="0" err="1" smtClean="0"/>
              <a:t>accumbens</a:t>
            </a:r>
            <a:r>
              <a:rPr lang="en-US" sz="1200" dirty="0" smtClean="0"/>
              <a:t>, NK1 = </a:t>
            </a:r>
            <a:r>
              <a:rPr lang="en-US" sz="1200" dirty="0" err="1" smtClean="0"/>
              <a:t>neurokinin</a:t>
            </a:r>
            <a:r>
              <a:rPr lang="en-US" sz="1200" dirty="0" smtClean="0"/>
              <a:t> 1, VTA = ventral tegmental area.</a:t>
            </a:r>
          </a:p>
          <a:p>
            <a:pPr algn="ctr"/>
            <a:r>
              <a:rPr lang="en-US" sz="1200" dirty="0" smtClean="0"/>
              <a:t>Krishnan-</a:t>
            </a:r>
            <a:r>
              <a:rPr lang="en-US" sz="1200" dirty="0" err="1" smtClean="0"/>
              <a:t>Sarin,S</a:t>
            </a:r>
            <a:r>
              <a:rPr lang="en-US" sz="1200" dirty="0" smtClean="0"/>
              <a:t> (2008).</a:t>
            </a:r>
            <a:endParaRPr lang="en-US" sz="12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85900" y="1295400"/>
            <a:ext cx="5715000" cy="44931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773456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Diagnosis of Alcohol Use Disorder</a:t>
            </a:r>
          </a:p>
        </p:txBody>
      </p:sp>
      <p:sp>
        <p:nvSpPr>
          <p:cNvPr id="3" name="Content Placeholder 2"/>
          <p:cNvSpPr>
            <a:spLocks noGrp="1"/>
          </p:cNvSpPr>
          <p:nvPr>
            <p:ph idx="1"/>
          </p:nvPr>
        </p:nvSpPr>
        <p:spPr/>
        <p:txBody>
          <a:bodyPr/>
          <a:lstStyle/>
          <a:p>
            <a:r>
              <a:rPr lang="en-US" dirty="0"/>
              <a:t>DSM-IV</a:t>
            </a:r>
          </a:p>
          <a:p>
            <a:pPr lvl="1"/>
            <a:r>
              <a:rPr lang="en-US" dirty="0"/>
              <a:t>Alcohol dependence </a:t>
            </a:r>
          </a:p>
          <a:p>
            <a:pPr lvl="1"/>
            <a:r>
              <a:rPr lang="en-US" dirty="0"/>
              <a:t>Alcohol abuse</a:t>
            </a:r>
          </a:p>
          <a:p>
            <a:r>
              <a:rPr lang="en-US" dirty="0"/>
              <a:t>DSM-5</a:t>
            </a:r>
          </a:p>
          <a:p>
            <a:pPr lvl="1"/>
            <a:r>
              <a:rPr lang="en-US" dirty="0"/>
              <a:t>Integrates both alcohol dependence and alcohol abuse into one disorder </a:t>
            </a:r>
          </a:p>
          <a:p>
            <a:pPr lvl="1"/>
            <a:r>
              <a:rPr lang="en-US" dirty="0"/>
              <a:t>A spectrum that comprises of mild, moderate, and severe sub-classifications </a:t>
            </a:r>
          </a:p>
          <a:p>
            <a:endParaRPr lang="en-US" dirty="0"/>
          </a:p>
        </p:txBody>
      </p:sp>
    </p:spTree>
    <p:extLst>
      <p:ext uri="{BB962C8B-B14F-4D97-AF65-F5344CB8AC3E}">
        <p14:creationId xmlns:p14="http://schemas.microsoft.com/office/powerpoint/2010/main" val="5937235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1536700" y="0"/>
            <a:ext cx="6049370" cy="6858000"/>
          </a:xfrm>
          <a:prstGeom prst="rect">
            <a:avLst/>
          </a:prstGeom>
        </p:spPr>
      </p:pic>
    </p:spTree>
    <p:extLst>
      <p:ext uri="{BB962C8B-B14F-4D97-AF65-F5344CB8AC3E}">
        <p14:creationId xmlns:p14="http://schemas.microsoft.com/office/powerpoint/2010/main" val="3601639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NIAAA Subtypes</a:t>
            </a:r>
            <a:endParaRPr lang="en-US" dirty="0"/>
          </a:p>
        </p:txBody>
      </p:sp>
      <p:sp>
        <p:nvSpPr>
          <p:cNvPr id="3" name="Content Placeholder 2"/>
          <p:cNvSpPr>
            <a:spLocks noGrp="1"/>
          </p:cNvSpPr>
          <p:nvPr>
            <p:ph idx="1"/>
          </p:nvPr>
        </p:nvSpPr>
        <p:spPr/>
        <p:txBody>
          <a:bodyPr>
            <a:normAutofit fontScale="85000" lnSpcReduction="20000"/>
          </a:bodyPr>
          <a:lstStyle/>
          <a:p>
            <a:r>
              <a:rPr lang="en-US" b="1" dirty="0"/>
              <a:t>Young </a:t>
            </a:r>
            <a:r>
              <a:rPr lang="en-US" b="1" dirty="0" smtClean="0"/>
              <a:t>adult</a:t>
            </a:r>
          </a:p>
          <a:p>
            <a:pPr lvl="1"/>
            <a:r>
              <a:rPr lang="en-US" dirty="0" smtClean="0"/>
              <a:t>31</a:t>
            </a:r>
            <a:r>
              <a:rPr lang="en-US" dirty="0"/>
              <a:t>% - low rates of other substance </a:t>
            </a:r>
            <a:r>
              <a:rPr lang="en-US" dirty="0" smtClean="0"/>
              <a:t>abuse  </a:t>
            </a:r>
            <a:r>
              <a:rPr lang="en-US" dirty="0"/>
              <a:t>and mental disorders, low rate family </a:t>
            </a:r>
            <a:r>
              <a:rPr lang="en-US" dirty="0" smtClean="0"/>
              <a:t>alcoholism</a:t>
            </a:r>
            <a:endParaRPr lang="en-US" dirty="0"/>
          </a:p>
          <a:p>
            <a:r>
              <a:rPr lang="en-US" b="1" dirty="0" smtClean="0"/>
              <a:t>Young </a:t>
            </a:r>
            <a:r>
              <a:rPr lang="en-US" b="1" dirty="0"/>
              <a:t>antisocial </a:t>
            </a:r>
            <a:r>
              <a:rPr lang="en-US" b="1" dirty="0" smtClean="0"/>
              <a:t>subtype</a:t>
            </a:r>
          </a:p>
          <a:p>
            <a:pPr lvl="1"/>
            <a:r>
              <a:rPr lang="en-US" dirty="0" smtClean="0"/>
              <a:t>21</a:t>
            </a:r>
            <a:r>
              <a:rPr lang="en-US" dirty="0"/>
              <a:t>% - early onset of regular </a:t>
            </a:r>
            <a:r>
              <a:rPr lang="en-US" dirty="0" smtClean="0"/>
              <a:t>drinking</a:t>
            </a:r>
            <a:r>
              <a:rPr lang="en-US" dirty="0"/>
              <a:t>, ~50% family history alcoholism and diagnosis </a:t>
            </a:r>
            <a:r>
              <a:rPr lang="en-US" dirty="0" smtClean="0"/>
              <a:t>of </a:t>
            </a:r>
            <a:r>
              <a:rPr lang="en-US" dirty="0"/>
              <a:t>antisocial personality disorder, 75% smoke cigarettes and </a:t>
            </a:r>
            <a:r>
              <a:rPr lang="en-US" dirty="0" smtClean="0"/>
              <a:t>marijuana</a:t>
            </a:r>
            <a:r>
              <a:rPr lang="en-US" dirty="0"/>
              <a:t>, also cocaine and opiate addiction, </a:t>
            </a:r>
            <a:r>
              <a:rPr lang="en-US" dirty="0" smtClean="0"/>
              <a:t>frequent </a:t>
            </a:r>
            <a:r>
              <a:rPr lang="en-US" dirty="0"/>
              <a:t>major depression, anxiety, bipolar disorder</a:t>
            </a:r>
          </a:p>
          <a:p>
            <a:r>
              <a:rPr lang="en-US" b="1" dirty="0" smtClean="0"/>
              <a:t>Functional subtype</a:t>
            </a:r>
          </a:p>
          <a:p>
            <a:pPr lvl="1"/>
            <a:r>
              <a:rPr lang="en-US" dirty="0" smtClean="0"/>
              <a:t>20</a:t>
            </a:r>
            <a:r>
              <a:rPr lang="en-US" dirty="0"/>
              <a:t>% - middle-aged, well-educated, </a:t>
            </a:r>
            <a:r>
              <a:rPr lang="en-US" dirty="0" smtClean="0"/>
              <a:t>stable jobs/family</a:t>
            </a:r>
            <a:r>
              <a:rPr lang="en-US" dirty="0"/>
              <a:t>, 1/3 family history alcoholism, 1/4 </a:t>
            </a:r>
            <a:r>
              <a:rPr lang="en-US" dirty="0" smtClean="0"/>
              <a:t>major depression</a:t>
            </a:r>
            <a:r>
              <a:rPr lang="en-US" dirty="0"/>
              <a:t>, 1/2 smokers</a:t>
            </a:r>
          </a:p>
          <a:p>
            <a:r>
              <a:rPr lang="en-US" b="1" dirty="0" smtClean="0"/>
              <a:t>Intermediate </a:t>
            </a:r>
            <a:r>
              <a:rPr lang="en-US" b="1" dirty="0"/>
              <a:t>familial </a:t>
            </a:r>
            <a:r>
              <a:rPr lang="en-US" b="1" dirty="0" smtClean="0"/>
              <a:t>subtype</a:t>
            </a:r>
          </a:p>
          <a:p>
            <a:pPr lvl="1"/>
            <a:r>
              <a:rPr lang="en-US" dirty="0" smtClean="0"/>
              <a:t>19</a:t>
            </a:r>
            <a:r>
              <a:rPr lang="en-US" dirty="0"/>
              <a:t>% - middle-aged, 50% </a:t>
            </a:r>
            <a:r>
              <a:rPr lang="en-US" dirty="0" smtClean="0"/>
              <a:t>family history </a:t>
            </a:r>
            <a:r>
              <a:rPr lang="en-US" dirty="0"/>
              <a:t>alcoholism, 20% bipolar disorder, most smokers</a:t>
            </a:r>
          </a:p>
          <a:p>
            <a:r>
              <a:rPr lang="en-US" b="1" dirty="0" smtClean="0"/>
              <a:t>Chronic </a:t>
            </a:r>
            <a:r>
              <a:rPr lang="en-US" b="1" dirty="0"/>
              <a:t>severe </a:t>
            </a:r>
            <a:r>
              <a:rPr lang="en-US" b="1" dirty="0" smtClean="0"/>
              <a:t>subtype</a:t>
            </a:r>
          </a:p>
          <a:p>
            <a:pPr lvl="1"/>
            <a:r>
              <a:rPr lang="en-US" dirty="0" smtClean="0"/>
              <a:t>9</a:t>
            </a:r>
            <a:r>
              <a:rPr lang="en-US" dirty="0"/>
              <a:t>%- middle-aged, early onset of </a:t>
            </a:r>
            <a:r>
              <a:rPr lang="en-US" dirty="0" smtClean="0"/>
              <a:t>drinking </a:t>
            </a:r>
            <a:r>
              <a:rPr lang="en-US" dirty="0"/>
              <a:t>and alcohol problems, 80% family history </a:t>
            </a:r>
            <a:r>
              <a:rPr lang="en-US" dirty="0" smtClean="0"/>
              <a:t>alcoholism </a:t>
            </a:r>
            <a:r>
              <a:rPr lang="en-US" dirty="0"/>
              <a:t>highest rates depression, anxiety, bipolar disorder, </a:t>
            </a:r>
            <a:r>
              <a:rPr lang="en-US" dirty="0" smtClean="0"/>
              <a:t>antisocial </a:t>
            </a:r>
            <a:r>
              <a:rPr lang="en-US" dirty="0"/>
              <a:t>personality disorder, criminality, other substance </a:t>
            </a:r>
            <a:r>
              <a:rPr lang="en-US" dirty="0" smtClean="0"/>
              <a:t>abuse does </a:t>
            </a:r>
            <a:r>
              <a:rPr lang="en-US" dirty="0"/>
              <a:t>not interfere with other things in life</a:t>
            </a:r>
          </a:p>
        </p:txBody>
      </p:sp>
    </p:spTree>
    <p:extLst>
      <p:ext uri="{BB962C8B-B14F-4D97-AF65-F5344CB8AC3E}">
        <p14:creationId xmlns:p14="http://schemas.microsoft.com/office/powerpoint/2010/main" val="18604403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Adverse Consequences</a:t>
            </a:r>
          </a:p>
        </p:txBody>
      </p:sp>
      <p:sp>
        <p:nvSpPr>
          <p:cNvPr id="3" name="Content Placeholder 2"/>
          <p:cNvSpPr>
            <a:spLocks noGrp="1"/>
          </p:cNvSpPr>
          <p:nvPr>
            <p:ph idx="1"/>
          </p:nvPr>
        </p:nvSpPr>
        <p:spPr/>
        <p:txBody>
          <a:bodyPr>
            <a:normAutofit/>
          </a:bodyPr>
          <a:lstStyle/>
          <a:p>
            <a:r>
              <a:rPr lang="en-US" dirty="0"/>
              <a:t>Medical morbidity</a:t>
            </a:r>
          </a:p>
          <a:p>
            <a:pPr lvl="1"/>
            <a:r>
              <a:rPr lang="en-US" dirty="0"/>
              <a:t>Hepatitis, cirrhosis, </a:t>
            </a:r>
            <a:r>
              <a:rPr lang="en-US" dirty="0" smtClean="0"/>
              <a:t>hypertension, </a:t>
            </a:r>
            <a:r>
              <a:rPr lang="en-US" dirty="0"/>
              <a:t>tuberculosis, pneumonia, pancreatitis, </a:t>
            </a:r>
            <a:r>
              <a:rPr lang="en-US" dirty="0" smtClean="0"/>
              <a:t>cardiomyopathy, GI bleed</a:t>
            </a:r>
            <a:endParaRPr lang="en-US" dirty="0"/>
          </a:p>
          <a:p>
            <a:pPr lvl="1"/>
            <a:r>
              <a:rPr lang="en-US" dirty="0"/>
              <a:t>Associated with certain </a:t>
            </a:r>
            <a:r>
              <a:rPr lang="en-US" dirty="0" smtClean="0"/>
              <a:t>cancers</a:t>
            </a:r>
          </a:p>
          <a:p>
            <a:pPr lvl="2"/>
            <a:r>
              <a:rPr lang="en-US" dirty="0" smtClean="0"/>
              <a:t>Mouth, esophagus, pharynx, larynx, breast</a:t>
            </a:r>
            <a:endParaRPr lang="en-US" dirty="0"/>
          </a:p>
          <a:p>
            <a:pPr lvl="1"/>
            <a:r>
              <a:rPr lang="en-US" dirty="0" smtClean="0"/>
              <a:t>Associated </a:t>
            </a:r>
            <a:r>
              <a:rPr lang="en-US" dirty="0"/>
              <a:t>with </a:t>
            </a:r>
            <a:r>
              <a:rPr lang="en-US" dirty="0" smtClean="0"/>
              <a:t>psychiatric and </a:t>
            </a:r>
            <a:r>
              <a:rPr lang="en-US" dirty="0"/>
              <a:t>disorders</a:t>
            </a:r>
          </a:p>
          <a:p>
            <a:pPr lvl="2"/>
            <a:r>
              <a:rPr lang="en-US" dirty="0"/>
              <a:t>Depression, eating disorders, anxiety disorders</a:t>
            </a:r>
          </a:p>
          <a:p>
            <a:r>
              <a:rPr lang="en-US" dirty="0"/>
              <a:t>Neurologic effects</a:t>
            </a:r>
          </a:p>
          <a:p>
            <a:pPr lvl="1"/>
            <a:r>
              <a:rPr lang="en-US" dirty="0"/>
              <a:t>Wernicke encephalopathy, </a:t>
            </a:r>
            <a:r>
              <a:rPr lang="en-US" dirty="0" err="1"/>
              <a:t>Korsakoff</a:t>
            </a:r>
            <a:r>
              <a:rPr lang="en-US" dirty="0"/>
              <a:t> syndrome, cerebellar </a:t>
            </a:r>
            <a:r>
              <a:rPr lang="en-US" dirty="0" smtClean="0"/>
              <a:t>degeneration, Alcohol-Related Dementia </a:t>
            </a:r>
            <a:endParaRPr lang="en-US" dirty="0"/>
          </a:p>
          <a:p>
            <a:r>
              <a:rPr lang="en-US" dirty="0"/>
              <a:t>Fluid/electrolyte imbalance</a:t>
            </a:r>
          </a:p>
          <a:p>
            <a:pPr lvl="1"/>
            <a:r>
              <a:rPr lang="en-US" dirty="0"/>
              <a:t>Hypoglycemia, lactic acidosis, </a:t>
            </a:r>
            <a:r>
              <a:rPr lang="en-US" dirty="0" err="1"/>
              <a:t>hyperuricemia</a:t>
            </a:r>
            <a:r>
              <a:rPr lang="en-US" dirty="0"/>
              <a:t>, </a:t>
            </a:r>
            <a:r>
              <a:rPr lang="en-US" dirty="0" err="1"/>
              <a:t>hypomagnesemia</a:t>
            </a:r>
            <a:r>
              <a:rPr lang="en-US" dirty="0"/>
              <a:t>, hypophosphatemia, </a:t>
            </a:r>
            <a:r>
              <a:rPr lang="en-US" dirty="0" err="1"/>
              <a:t>hypocalcemia</a:t>
            </a:r>
            <a:r>
              <a:rPr lang="en-US" dirty="0"/>
              <a:t> </a:t>
            </a:r>
          </a:p>
          <a:p>
            <a:endParaRPr lang="en-US" dirty="0"/>
          </a:p>
        </p:txBody>
      </p:sp>
    </p:spTree>
    <p:extLst>
      <p:ext uri="{BB962C8B-B14F-4D97-AF65-F5344CB8AC3E}">
        <p14:creationId xmlns:p14="http://schemas.microsoft.com/office/powerpoint/2010/main" val="1771009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Effect of Controlled Drinking in </a:t>
            </a:r>
            <a:r>
              <a:rPr lang="en-US" dirty="0" smtClean="0"/>
              <a:t/>
            </a:r>
            <a:br>
              <a:rPr lang="en-US" dirty="0" smtClean="0"/>
            </a:br>
            <a:r>
              <a:rPr lang="en-US" dirty="0" smtClean="0"/>
              <a:t>Alcoholic </a:t>
            </a:r>
            <a:r>
              <a:rPr lang="en-US" dirty="0"/>
              <a:t>Cardiomyopathy</a:t>
            </a:r>
          </a:p>
        </p:txBody>
      </p:sp>
      <p:pic>
        <p:nvPicPr>
          <p:cNvPr id="4" name="Picture 14" descr="Cover"/>
          <p:cNvPicPr>
            <a:picLocks noGrp="1" noChangeAspect="1" noChangeArrowheads="1"/>
          </p:cNvPicPr>
          <p:nvPr>
            <p:ph sz="half" idx="1"/>
          </p:nvPr>
        </p:nvPicPr>
        <p:blipFill>
          <a:blip r:embed="rId2" cstate="email">
            <a:extLst>
              <a:ext uri="{28A0092B-C50C-407E-A947-70E740481C1C}">
                <a14:useLocalDpi xmlns:a14="http://schemas.microsoft.com/office/drawing/2010/main" val="0"/>
              </a:ext>
            </a:extLst>
          </a:blip>
          <a:stretch>
            <a:fillRect/>
          </a:stretch>
        </p:blipFill>
        <p:spPr bwMode="auto">
          <a:xfrm>
            <a:off x="381000" y="1828800"/>
            <a:ext cx="5943600" cy="4116778"/>
          </a:xfrm>
          <a:prstGeom prst="rect">
            <a:avLst/>
          </a:prstGeom>
          <a:noFill/>
          <a:extLst>
            <a:ext uri="{909E8E84-426E-40DD-AFC4-6F175D3DCCD1}">
              <a14:hiddenFill xmlns:a14="http://schemas.microsoft.com/office/drawing/2010/main">
                <a:solidFill>
                  <a:srgbClr val="FFFFFF"/>
                </a:solidFill>
              </a14:hiddenFill>
            </a:ext>
          </a:extLst>
        </p:spPr>
      </p:pic>
      <p:sp>
        <p:nvSpPr>
          <p:cNvPr id="6" name="Content Placeholder 5"/>
          <p:cNvSpPr>
            <a:spLocks noGrp="1"/>
          </p:cNvSpPr>
          <p:nvPr>
            <p:ph sz="half" idx="2"/>
          </p:nvPr>
        </p:nvSpPr>
        <p:spPr>
          <a:xfrm>
            <a:off x="6324600" y="1981200"/>
            <a:ext cx="2362200" cy="4410456"/>
          </a:xfrm>
        </p:spPr>
        <p:txBody>
          <a:bodyPr>
            <a:normAutofit/>
          </a:bodyPr>
          <a:lstStyle/>
          <a:p>
            <a:r>
              <a:rPr lang="en-US" sz="1800" dirty="0" smtClean="0"/>
              <a:t>55 alcoholic men w/ cardiomyopathy</a:t>
            </a:r>
          </a:p>
          <a:p>
            <a:r>
              <a:rPr lang="en-US" sz="1800" dirty="0" smtClean="0"/>
              <a:t>At 1 year mark following abstinence, LVEF improved by ~0.131</a:t>
            </a:r>
          </a:p>
          <a:p>
            <a:r>
              <a:rPr lang="en-US" sz="1800" dirty="0" smtClean="0"/>
              <a:t>At 4 years, improvement in those who were abstinent and reduced drinking to moderate levels. </a:t>
            </a:r>
            <a:endParaRPr lang="en-US" sz="1800" dirty="0"/>
          </a:p>
        </p:txBody>
      </p:sp>
      <p:sp>
        <p:nvSpPr>
          <p:cNvPr id="5" name="TextBox 4"/>
          <p:cNvSpPr txBox="1"/>
          <p:nvPr/>
        </p:nvSpPr>
        <p:spPr>
          <a:xfrm>
            <a:off x="1371600" y="6004840"/>
            <a:ext cx="3811813" cy="276999"/>
          </a:xfrm>
          <a:prstGeom prst="rect">
            <a:avLst/>
          </a:prstGeom>
          <a:noFill/>
        </p:spPr>
        <p:txBody>
          <a:bodyPr wrap="none" rtlCol="0">
            <a:spAutoFit/>
          </a:bodyPr>
          <a:lstStyle/>
          <a:p>
            <a:r>
              <a:rPr lang="en-US" sz="1200" dirty="0" smtClean="0"/>
              <a:t>Nicolas, JM, et al. Ann Intern Med 2002;136:192-200.</a:t>
            </a:r>
            <a:endParaRPr lang="en-US" sz="1200" dirty="0"/>
          </a:p>
        </p:txBody>
      </p:sp>
    </p:spTree>
    <p:extLst>
      <p:ext uri="{BB962C8B-B14F-4D97-AF65-F5344CB8AC3E}">
        <p14:creationId xmlns:p14="http://schemas.microsoft.com/office/powerpoint/2010/main" val="34294293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Pharmacotherapy for AUD</a:t>
            </a:r>
            <a:endParaRPr lang="en-US" dirty="0"/>
          </a:p>
        </p:txBody>
      </p:sp>
      <p:sp>
        <p:nvSpPr>
          <p:cNvPr id="3" name="Content Placeholder 2"/>
          <p:cNvSpPr>
            <a:spLocks noGrp="1"/>
          </p:cNvSpPr>
          <p:nvPr>
            <p:ph sz="half" idx="1"/>
          </p:nvPr>
        </p:nvSpPr>
        <p:spPr/>
        <p:txBody>
          <a:bodyPr>
            <a:normAutofit/>
          </a:bodyPr>
          <a:lstStyle/>
          <a:p>
            <a:r>
              <a:rPr lang="en-US" dirty="0"/>
              <a:t>FDA-labeled </a:t>
            </a:r>
          </a:p>
          <a:p>
            <a:pPr lvl="1"/>
            <a:r>
              <a:rPr lang="en-US" dirty="0"/>
              <a:t>Naltrexone	</a:t>
            </a:r>
          </a:p>
          <a:p>
            <a:pPr lvl="1"/>
            <a:r>
              <a:rPr lang="en-US" dirty="0" err="1"/>
              <a:t>Acamprosate</a:t>
            </a:r>
            <a:endParaRPr lang="en-US" dirty="0"/>
          </a:p>
          <a:p>
            <a:pPr lvl="1"/>
            <a:r>
              <a:rPr lang="en-US" dirty="0" err="1"/>
              <a:t>Disulfiram</a:t>
            </a:r>
            <a:endParaRPr lang="en-US" dirty="0"/>
          </a:p>
          <a:p>
            <a:endParaRPr lang="en-US" dirty="0" smtClean="0"/>
          </a:p>
        </p:txBody>
      </p:sp>
      <p:sp>
        <p:nvSpPr>
          <p:cNvPr id="4" name="Content Placeholder 3"/>
          <p:cNvSpPr>
            <a:spLocks noGrp="1"/>
          </p:cNvSpPr>
          <p:nvPr>
            <p:ph sz="half" idx="2"/>
          </p:nvPr>
        </p:nvSpPr>
        <p:spPr/>
        <p:txBody>
          <a:bodyPr>
            <a:normAutofit/>
          </a:bodyPr>
          <a:lstStyle/>
          <a:p>
            <a:r>
              <a:rPr lang="en-US" dirty="0"/>
              <a:t>Non-FDA labeled</a:t>
            </a:r>
          </a:p>
          <a:p>
            <a:pPr lvl="1"/>
            <a:r>
              <a:rPr lang="en-US" dirty="0" err="1"/>
              <a:t>Topiramate</a:t>
            </a:r>
            <a:endParaRPr lang="en-US" dirty="0"/>
          </a:p>
          <a:p>
            <a:pPr lvl="1"/>
            <a:r>
              <a:rPr lang="en-US" dirty="0"/>
              <a:t>Gabapentin</a:t>
            </a:r>
          </a:p>
          <a:p>
            <a:pPr lvl="1"/>
            <a:r>
              <a:rPr lang="en-US" dirty="0"/>
              <a:t>Baclofen </a:t>
            </a:r>
          </a:p>
          <a:p>
            <a:pPr lvl="1"/>
            <a:endParaRPr lang="en-US" dirty="0"/>
          </a:p>
          <a:p>
            <a:endParaRPr lang="en-US" dirty="0"/>
          </a:p>
        </p:txBody>
      </p:sp>
      <p:sp>
        <p:nvSpPr>
          <p:cNvPr id="5" name="TextBox 4"/>
          <p:cNvSpPr txBox="1"/>
          <p:nvPr/>
        </p:nvSpPr>
        <p:spPr>
          <a:xfrm>
            <a:off x="1066800" y="4267200"/>
            <a:ext cx="7010400" cy="1938992"/>
          </a:xfrm>
          <a:prstGeom prst="rect">
            <a:avLst/>
          </a:prstGeom>
          <a:noFill/>
          <a:ln>
            <a:solidFill>
              <a:schemeClr val="tx1"/>
            </a:solidFill>
            <a:prstDash val="dash"/>
          </a:ln>
        </p:spPr>
        <p:txBody>
          <a:bodyPr wrap="square" rtlCol="0">
            <a:spAutoFit/>
          </a:bodyPr>
          <a:lstStyle/>
          <a:p>
            <a:pPr algn="ctr"/>
            <a:r>
              <a:rPr lang="en-US" sz="2400" dirty="0" smtClean="0"/>
              <a:t>Before initiating, evaluate whether a CIWA should be used and whether acute treatment is required.</a:t>
            </a:r>
          </a:p>
          <a:p>
            <a:pPr algn="ctr"/>
            <a:r>
              <a:rPr lang="en-US" sz="2400" b="1" dirty="0" smtClean="0"/>
              <a:t>ALWAYS PAIR MEDICATIONS WITH PSYCHOTHERAPY AND SUPPORTIVE SERVICES WHEN POSSIBLE!!!</a:t>
            </a:r>
            <a:endParaRPr lang="en-US" sz="2400" b="1" dirty="0"/>
          </a:p>
        </p:txBody>
      </p:sp>
    </p:spTree>
    <p:extLst>
      <p:ext uri="{BB962C8B-B14F-4D97-AF65-F5344CB8AC3E}">
        <p14:creationId xmlns:p14="http://schemas.microsoft.com/office/powerpoint/2010/main" val="29280543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Naltrexone</a:t>
            </a:r>
            <a:br>
              <a:rPr lang="en-US" dirty="0" smtClean="0"/>
            </a:br>
            <a:r>
              <a:rPr lang="en-US" sz="2700" dirty="0"/>
              <a:t>Reduction in Pleasure &amp; Craving</a:t>
            </a:r>
          </a:p>
        </p:txBody>
      </p:sp>
      <p:sp>
        <p:nvSpPr>
          <p:cNvPr id="3" name="Content Placeholder 2"/>
          <p:cNvSpPr>
            <a:spLocks noGrp="1"/>
          </p:cNvSpPr>
          <p:nvPr>
            <p:ph idx="1"/>
          </p:nvPr>
        </p:nvSpPr>
        <p:spPr/>
        <p:txBody>
          <a:bodyPr>
            <a:normAutofit fontScale="85000" lnSpcReduction="10000"/>
          </a:bodyPr>
          <a:lstStyle/>
          <a:p>
            <a:r>
              <a:rPr lang="en-US" dirty="0"/>
              <a:t>MOA</a:t>
            </a:r>
          </a:p>
          <a:p>
            <a:pPr lvl="1"/>
            <a:r>
              <a:rPr lang="en-US" dirty="0"/>
              <a:t>Pure opioid antagonist (mu receptor)</a:t>
            </a:r>
          </a:p>
          <a:p>
            <a:pPr lvl="1"/>
            <a:r>
              <a:rPr lang="en-US" dirty="0" smtClean="0"/>
              <a:t>Decrease </a:t>
            </a:r>
            <a:r>
              <a:rPr lang="en-US" dirty="0"/>
              <a:t>strong reward caused by endorphin release with </a:t>
            </a:r>
            <a:r>
              <a:rPr lang="en-US" dirty="0" smtClean="0"/>
              <a:t>alcohol use</a:t>
            </a:r>
            <a:r>
              <a:rPr lang="en-US" dirty="0"/>
              <a:t>, thus decreasing pleasurable effects.</a:t>
            </a:r>
          </a:p>
          <a:p>
            <a:r>
              <a:rPr lang="en-US" dirty="0" smtClean="0"/>
              <a:t>Indicated for both Alcohol and Opioid Dependence</a:t>
            </a:r>
          </a:p>
          <a:p>
            <a:r>
              <a:rPr lang="en-US" dirty="0" smtClean="0"/>
              <a:t>Commonly used in Europe (Finland)</a:t>
            </a:r>
          </a:p>
          <a:p>
            <a:r>
              <a:rPr lang="en-US" dirty="0" smtClean="0"/>
              <a:t>“AHRQ </a:t>
            </a:r>
            <a:r>
              <a:rPr lang="en-US" dirty="0"/>
              <a:t>Systemic </a:t>
            </a:r>
            <a:r>
              <a:rPr lang="en-US" dirty="0" smtClean="0"/>
              <a:t>Review</a:t>
            </a:r>
          </a:p>
          <a:p>
            <a:pPr lvl="1"/>
            <a:r>
              <a:rPr lang="en-US" dirty="0" smtClean="0"/>
              <a:t>Trials </a:t>
            </a:r>
            <a:r>
              <a:rPr lang="en-US" dirty="0"/>
              <a:t>are recent with good quality.  Good evidence of reduction in: relapse and days drinking, craving and abstinence enhancement, favorable harms profile.  Effect size is “moderate” and may lead to “selective extinction</a:t>
            </a:r>
            <a:r>
              <a:rPr lang="en-US" dirty="0" smtClean="0"/>
              <a:t>.”</a:t>
            </a:r>
          </a:p>
          <a:p>
            <a:r>
              <a:rPr lang="en-US" dirty="0" smtClean="0"/>
              <a:t>Jonas DE, et al. </a:t>
            </a:r>
            <a:r>
              <a:rPr lang="en-US" dirty="0"/>
              <a:t>JAMA. 2014;311(18):</a:t>
            </a:r>
            <a:r>
              <a:rPr lang="en-US" dirty="0" smtClean="0"/>
              <a:t>1889-1900</a:t>
            </a:r>
          </a:p>
          <a:p>
            <a:pPr lvl="1"/>
            <a:r>
              <a:rPr lang="en-US" dirty="0" smtClean="0"/>
              <a:t>Meta-analyses  </a:t>
            </a:r>
            <a:r>
              <a:rPr lang="en-US" dirty="0"/>
              <a:t>(53 studies, n = </a:t>
            </a:r>
            <a:r>
              <a:rPr lang="en-US" dirty="0" smtClean="0"/>
              <a:t>9140)</a:t>
            </a:r>
          </a:p>
          <a:p>
            <a:pPr lvl="1"/>
            <a:r>
              <a:rPr lang="en-US" dirty="0" smtClean="0"/>
              <a:t>NNT = 20 to </a:t>
            </a:r>
            <a:r>
              <a:rPr lang="en-US" dirty="0"/>
              <a:t>prevent return to </a:t>
            </a:r>
            <a:r>
              <a:rPr lang="en-US" dirty="0" smtClean="0"/>
              <a:t>ANY drinking for oral naltrexone 50mg/d</a:t>
            </a:r>
          </a:p>
          <a:p>
            <a:pPr lvl="2"/>
            <a:r>
              <a:rPr lang="pl-PL" dirty="0"/>
              <a:t>(95% CI, 11 to 500; RD, −0.05; 95% CI, −0.10 to −0.002</a:t>
            </a:r>
            <a:r>
              <a:rPr lang="pl-PL" dirty="0" smtClean="0"/>
              <a:t>)</a:t>
            </a:r>
            <a:endParaRPr lang="en-US" dirty="0" smtClean="0"/>
          </a:p>
          <a:p>
            <a:pPr lvl="1"/>
            <a:r>
              <a:rPr lang="en-US" dirty="0" smtClean="0"/>
              <a:t>NNT = 12 to prevent return to HEAVY drinking on 50mg/d</a:t>
            </a:r>
          </a:p>
          <a:p>
            <a:pPr lvl="2"/>
            <a:r>
              <a:rPr lang="pl-PL" dirty="0"/>
              <a:t>(95% CI, 11 to 500; RD, −0.05; 95% CI, −0.10 to −0.002)</a:t>
            </a:r>
            <a:endParaRPr lang="en-US" dirty="0"/>
          </a:p>
        </p:txBody>
      </p:sp>
      <p:pic>
        <p:nvPicPr>
          <p:cNvPr id="4" name="Picture 2" descr="C:\Users\Dai Tan\Documents\Rotations\Petaluma\naltrexon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1" y="609600"/>
            <a:ext cx="1981200" cy="15326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530035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Naltrexone</a:t>
            </a:r>
            <a:endParaRPr lang="en-US" dirty="0"/>
          </a:p>
        </p:txBody>
      </p:sp>
      <p:sp>
        <p:nvSpPr>
          <p:cNvPr id="5" name="Content Placeholder 4"/>
          <p:cNvSpPr>
            <a:spLocks noGrp="1"/>
          </p:cNvSpPr>
          <p:nvPr>
            <p:ph idx="1"/>
          </p:nvPr>
        </p:nvSpPr>
        <p:spPr/>
        <p:txBody>
          <a:bodyPr>
            <a:normAutofit fontScale="92500" lnSpcReduction="20000"/>
          </a:bodyPr>
          <a:lstStyle/>
          <a:p>
            <a:r>
              <a:rPr lang="en-US" dirty="0" smtClean="0"/>
              <a:t>Dose </a:t>
            </a:r>
          </a:p>
          <a:p>
            <a:pPr lvl="1"/>
            <a:r>
              <a:rPr lang="en-US" dirty="0" smtClean="0"/>
              <a:t>Initial </a:t>
            </a:r>
            <a:r>
              <a:rPr lang="en-US" dirty="0"/>
              <a:t>and </a:t>
            </a:r>
            <a:r>
              <a:rPr lang="en-US" dirty="0" smtClean="0"/>
              <a:t>maintenance</a:t>
            </a:r>
            <a:endParaRPr lang="en-US" dirty="0"/>
          </a:p>
          <a:p>
            <a:pPr lvl="2"/>
            <a:r>
              <a:rPr lang="en-US" dirty="0"/>
              <a:t>50 mg PO daily </a:t>
            </a:r>
            <a:endParaRPr lang="en-US" dirty="0" smtClean="0"/>
          </a:p>
          <a:p>
            <a:pPr lvl="2"/>
            <a:r>
              <a:rPr lang="en-US" dirty="0"/>
              <a:t>Alternatively 50mg QD and 100mg Saturday; or 100mg </a:t>
            </a:r>
            <a:r>
              <a:rPr lang="en-US" dirty="0" err="1"/>
              <a:t>QoD</a:t>
            </a:r>
            <a:r>
              <a:rPr lang="en-US" dirty="0"/>
              <a:t>; or 150mg </a:t>
            </a:r>
            <a:r>
              <a:rPr lang="en-US" dirty="0" smtClean="0"/>
              <a:t>Q3days</a:t>
            </a:r>
            <a:endParaRPr lang="en-US" dirty="0"/>
          </a:p>
          <a:p>
            <a:pPr lvl="1"/>
            <a:r>
              <a:rPr lang="en-US" dirty="0"/>
              <a:t>Depot naltrexone - </a:t>
            </a:r>
            <a:r>
              <a:rPr lang="en-US" dirty="0" err="1"/>
              <a:t>Vivitrol</a:t>
            </a:r>
            <a:endParaRPr lang="en-US" dirty="0"/>
          </a:p>
          <a:p>
            <a:pPr lvl="2"/>
            <a:r>
              <a:rPr lang="en-US" dirty="0"/>
              <a:t>380 mg IM every 4 weeks</a:t>
            </a:r>
          </a:p>
          <a:p>
            <a:pPr lvl="1"/>
            <a:r>
              <a:rPr lang="en-US" dirty="0" smtClean="0"/>
              <a:t>Opiate </a:t>
            </a:r>
            <a:r>
              <a:rPr lang="en-US" dirty="0"/>
              <a:t>Abuse:  Similar to alcohol, but begin 25mg</a:t>
            </a:r>
          </a:p>
          <a:p>
            <a:r>
              <a:rPr lang="en-US" dirty="0" smtClean="0"/>
              <a:t>Dosing </a:t>
            </a:r>
            <a:r>
              <a:rPr lang="en-US" dirty="0"/>
              <a:t>adjustments</a:t>
            </a:r>
          </a:p>
          <a:p>
            <a:pPr lvl="1"/>
            <a:r>
              <a:rPr lang="en-US" dirty="0"/>
              <a:t>No adjustments necessary in renal or hepatic impairment</a:t>
            </a:r>
          </a:p>
          <a:p>
            <a:pPr lvl="1"/>
            <a:r>
              <a:rPr lang="en-US" dirty="0"/>
              <a:t>Use with caution since AUC can </a:t>
            </a:r>
            <a:r>
              <a:rPr lang="en-US" dirty="0" smtClean="0"/>
              <a:t>increase in </a:t>
            </a:r>
            <a:r>
              <a:rPr lang="en-US" dirty="0"/>
              <a:t>hepatic cirrhosis and primary metabolite is predominately excreted in </a:t>
            </a:r>
            <a:r>
              <a:rPr lang="en-US" dirty="0" smtClean="0"/>
              <a:t>urine</a:t>
            </a:r>
            <a:endParaRPr lang="en-US" dirty="0"/>
          </a:p>
          <a:p>
            <a:r>
              <a:rPr lang="en-US" dirty="0"/>
              <a:t>Contraindications </a:t>
            </a:r>
          </a:p>
          <a:p>
            <a:pPr lvl="1"/>
            <a:r>
              <a:rPr lang="en-US" dirty="0"/>
              <a:t>Concomitant </a:t>
            </a:r>
            <a:r>
              <a:rPr lang="en-US" dirty="0" smtClean="0"/>
              <a:t>opioids</a:t>
            </a:r>
            <a:endParaRPr lang="en-US" dirty="0"/>
          </a:p>
          <a:p>
            <a:pPr lvl="1"/>
            <a:r>
              <a:rPr lang="en-US" dirty="0"/>
              <a:t>Acute hepatitis or liver failure</a:t>
            </a:r>
          </a:p>
          <a:p>
            <a:pPr lvl="1"/>
            <a:r>
              <a:rPr lang="en-US" dirty="0"/>
              <a:t>Physiologic opioid dependence with use within past 7 days </a:t>
            </a:r>
            <a:endParaRPr lang="en-US" dirty="0" smtClean="0"/>
          </a:p>
        </p:txBody>
      </p:sp>
    </p:spTree>
    <p:extLst>
      <p:ext uri="{BB962C8B-B14F-4D97-AF65-F5344CB8AC3E}">
        <p14:creationId xmlns:p14="http://schemas.microsoft.com/office/powerpoint/2010/main" val="2472247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Objectives</a:t>
            </a:r>
            <a:endParaRPr lang="en-US" dirty="0"/>
          </a:p>
        </p:txBody>
      </p:sp>
      <p:sp>
        <p:nvSpPr>
          <p:cNvPr id="3" name="Content Placeholder 2"/>
          <p:cNvSpPr>
            <a:spLocks noGrp="1"/>
          </p:cNvSpPr>
          <p:nvPr>
            <p:ph idx="1"/>
          </p:nvPr>
        </p:nvSpPr>
        <p:spPr/>
        <p:txBody>
          <a:bodyPr/>
          <a:lstStyle/>
          <a:p>
            <a:r>
              <a:rPr lang="en-US" dirty="0"/>
              <a:t>Understand the adverse consequences of AUD</a:t>
            </a:r>
          </a:p>
          <a:p>
            <a:r>
              <a:rPr lang="en-US" dirty="0"/>
              <a:t>Describe the pharmacological therapy options available for treatment of AUD</a:t>
            </a:r>
          </a:p>
          <a:p>
            <a:r>
              <a:rPr lang="en-US" dirty="0"/>
              <a:t>Describe the non-pharmacological therapy options available for treatment of AUD</a:t>
            </a:r>
          </a:p>
          <a:p>
            <a:r>
              <a:rPr lang="en-US" dirty="0"/>
              <a:t>List the adjunctive treatments for AUD </a:t>
            </a:r>
          </a:p>
          <a:p>
            <a:endParaRPr lang="en-US" dirty="0"/>
          </a:p>
        </p:txBody>
      </p:sp>
    </p:spTree>
    <p:extLst>
      <p:ext uri="{BB962C8B-B14F-4D97-AF65-F5344CB8AC3E}">
        <p14:creationId xmlns:p14="http://schemas.microsoft.com/office/powerpoint/2010/main" val="19791531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Naltrexone</a:t>
            </a:r>
            <a:endParaRPr lang="en-US" dirty="0"/>
          </a:p>
        </p:txBody>
      </p:sp>
      <p:sp>
        <p:nvSpPr>
          <p:cNvPr id="3" name="Content Placeholder 2"/>
          <p:cNvSpPr>
            <a:spLocks noGrp="1"/>
          </p:cNvSpPr>
          <p:nvPr>
            <p:ph idx="1"/>
          </p:nvPr>
        </p:nvSpPr>
        <p:spPr/>
        <p:txBody>
          <a:bodyPr>
            <a:normAutofit lnSpcReduction="10000"/>
          </a:bodyPr>
          <a:lstStyle/>
          <a:p>
            <a:r>
              <a:rPr lang="en-US" dirty="0" smtClean="0"/>
              <a:t>Baseline evaluations  </a:t>
            </a:r>
          </a:p>
          <a:p>
            <a:pPr lvl="1"/>
            <a:r>
              <a:rPr lang="en-US" dirty="0" smtClean="0"/>
              <a:t>Opioid free ≥ 7-10 days</a:t>
            </a:r>
          </a:p>
          <a:p>
            <a:pPr lvl="1"/>
            <a:r>
              <a:rPr lang="en-US" dirty="0" smtClean="0"/>
              <a:t>LFTs</a:t>
            </a:r>
          </a:p>
          <a:p>
            <a:pPr lvl="1"/>
            <a:r>
              <a:rPr lang="en-US" dirty="0" smtClean="0"/>
              <a:t>Bilirubin</a:t>
            </a:r>
          </a:p>
          <a:p>
            <a:pPr lvl="1"/>
            <a:r>
              <a:rPr lang="en-US" dirty="0" smtClean="0"/>
              <a:t>Urine beta-HCG for females (not pregnant)</a:t>
            </a:r>
          </a:p>
          <a:p>
            <a:r>
              <a:rPr lang="en-US" dirty="0" smtClean="0"/>
              <a:t>Clinical </a:t>
            </a:r>
            <a:r>
              <a:rPr lang="en-US" dirty="0"/>
              <a:t>pearls</a:t>
            </a:r>
          </a:p>
          <a:p>
            <a:pPr lvl="1"/>
            <a:r>
              <a:rPr lang="en-US" dirty="0">
                <a:latin typeface="Wingdings"/>
                <a:ea typeface="Wingdings"/>
                <a:cs typeface="Wingdings"/>
                <a:sym typeface="Wingdings"/>
              </a:rPr>
              <a:t></a:t>
            </a:r>
            <a:r>
              <a:rPr lang="en-US" dirty="0"/>
              <a:t> drinking </a:t>
            </a:r>
          </a:p>
          <a:p>
            <a:pPr lvl="1"/>
            <a:r>
              <a:rPr lang="en-US" dirty="0">
                <a:latin typeface="Wingdings"/>
                <a:ea typeface="Wingdings"/>
                <a:cs typeface="Wingdings"/>
                <a:sym typeface="Wingdings"/>
              </a:rPr>
              <a:t></a:t>
            </a:r>
            <a:r>
              <a:rPr lang="en-US" dirty="0">
                <a:sym typeface="Wingdings"/>
              </a:rPr>
              <a:t> </a:t>
            </a:r>
            <a:r>
              <a:rPr lang="en-US" dirty="0"/>
              <a:t>abstinence </a:t>
            </a:r>
            <a:endParaRPr lang="en-US" dirty="0" smtClean="0"/>
          </a:p>
          <a:p>
            <a:pPr lvl="1"/>
            <a:r>
              <a:rPr lang="en-US" dirty="0"/>
              <a:t>M</a:t>
            </a:r>
            <a:r>
              <a:rPr lang="en-US" dirty="0" smtClean="0"/>
              <a:t>ay </a:t>
            </a:r>
            <a:r>
              <a:rPr lang="en-US" dirty="0"/>
              <a:t>be preferred if goal is reduction in heavy </a:t>
            </a:r>
            <a:r>
              <a:rPr lang="en-US" dirty="0" smtClean="0"/>
              <a:t>drinking rather than abstinence</a:t>
            </a:r>
            <a:endParaRPr lang="en-US" sz="4000" dirty="0"/>
          </a:p>
          <a:p>
            <a:pPr lvl="1"/>
            <a:r>
              <a:rPr lang="en-US" dirty="0"/>
              <a:t>May cause apathy with chronic </a:t>
            </a:r>
            <a:r>
              <a:rPr lang="en-US" dirty="0" smtClean="0"/>
              <a:t>treatment (chronic reduction in normal reward pathways)</a:t>
            </a:r>
          </a:p>
          <a:p>
            <a:r>
              <a:rPr lang="en-US" dirty="0"/>
              <a:t>Sinclair </a:t>
            </a:r>
            <a:r>
              <a:rPr lang="en-US" dirty="0" smtClean="0"/>
              <a:t>Method</a:t>
            </a:r>
            <a:endParaRPr lang="en-US" dirty="0"/>
          </a:p>
          <a:p>
            <a:pPr lvl="1"/>
            <a:r>
              <a:rPr lang="en-US" dirty="0" smtClean="0"/>
              <a:t>Use 50mg as needed, 30-min to 1-hour BEFORE alcohol use</a:t>
            </a:r>
            <a:endParaRPr lang="en-US" dirty="0"/>
          </a:p>
          <a:p>
            <a:pPr lvl="1"/>
            <a:endParaRPr lang="en-US" dirty="0"/>
          </a:p>
          <a:p>
            <a:pPr lvl="1"/>
            <a:endParaRPr lang="en-US" dirty="0"/>
          </a:p>
          <a:p>
            <a:endParaRPr lang="en-US" dirty="0"/>
          </a:p>
        </p:txBody>
      </p:sp>
    </p:spTree>
    <p:extLst>
      <p:ext uri="{BB962C8B-B14F-4D97-AF65-F5344CB8AC3E}">
        <p14:creationId xmlns:p14="http://schemas.microsoft.com/office/powerpoint/2010/main" val="32111740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Acamprosate</a:t>
            </a:r>
            <a:r>
              <a:rPr lang="en-US" dirty="0"/>
              <a:t/>
            </a:r>
            <a:br>
              <a:rPr lang="en-US" dirty="0"/>
            </a:br>
            <a:r>
              <a:rPr lang="en-US" sz="2700" dirty="0"/>
              <a:t>Reduction in Unpleasant Effects of Abstinence</a:t>
            </a:r>
          </a:p>
        </p:txBody>
      </p:sp>
      <p:sp>
        <p:nvSpPr>
          <p:cNvPr id="4" name="Content Placeholder 3"/>
          <p:cNvSpPr>
            <a:spLocks noGrp="1"/>
          </p:cNvSpPr>
          <p:nvPr>
            <p:ph idx="1"/>
          </p:nvPr>
        </p:nvSpPr>
        <p:spPr/>
        <p:txBody>
          <a:bodyPr>
            <a:normAutofit fontScale="85000" lnSpcReduction="10000"/>
          </a:bodyPr>
          <a:lstStyle/>
          <a:p>
            <a:r>
              <a:rPr lang="en-US" dirty="0" smtClean="0"/>
              <a:t>MOA</a:t>
            </a:r>
          </a:p>
          <a:p>
            <a:pPr lvl="1"/>
            <a:r>
              <a:rPr lang="en-US" dirty="0" smtClean="0"/>
              <a:t>Reduces excitatory </a:t>
            </a:r>
            <a:r>
              <a:rPr lang="en-US" dirty="0" err="1" smtClean="0"/>
              <a:t>glutamatergic</a:t>
            </a:r>
            <a:r>
              <a:rPr lang="en-US" dirty="0" smtClean="0"/>
              <a:t> </a:t>
            </a:r>
            <a:r>
              <a:rPr lang="en-US" dirty="0"/>
              <a:t>NMDA receptors and </a:t>
            </a:r>
            <a:r>
              <a:rPr lang="en-US" dirty="0" smtClean="0"/>
              <a:t>increasing inhibitory GABA(A</a:t>
            </a:r>
            <a:r>
              <a:rPr lang="en-US" dirty="0"/>
              <a:t>) </a:t>
            </a:r>
            <a:r>
              <a:rPr lang="en-US" dirty="0" smtClean="0"/>
              <a:t>receptors </a:t>
            </a:r>
            <a:r>
              <a:rPr lang="en-US" dirty="0"/>
              <a:t>– reversing imbalance caused by alcoholism</a:t>
            </a:r>
          </a:p>
          <a:p>
            <a:pPr lvl="1"/>
            <a:r>
              <a:rPr lang="en-US" dirty="0" smtClean="0"/>
              <a:t>Alcohol </a:t>
            </a:r>
            <a:r>
              <a:rPr lang="en-US" dirty="0"/>
              <a:t>withdrawal can lead to excessive glutamate activity and deficient GABA activity; </a:t>
            </a:r>
            <a:r>
              <a:rPr lang="en-US" dirty="0" err="1"/>
              <a:t>acamprosate</a:t>
            </a:r>
            <a:r>
              <a:rPr lang="en-US" dirty="0"/>
              <a:t> can act as an “artificial alcohol” to mitigate these effects</a:t>
            </a:r>
            <a:r>
              <a:rPr lang="en-US" dirty="0" smtClean="0"/>
              <a:t>.</a:t>
            </a:r>
          </a:p>
          <a:p>
            <a:pPr lvl="1"/>
            <a:r>
              <a:rPr lang="en-US" dirty="0" smtClean="0"/>
              <a:t>Decreases dopamine </a:t>
            </a:r>
            <a:r>
              <a:rPr lang="en-US" dirty="0" err="1" smtClean="0"/>
              <a:t>hyperexcitability</a:t>
            </a:r>
            <a:r>
              <a:rPr lang="en-US" dirty="0" smtClean="0"/>
              <a:t> in the NA during alcohol withdrawal</a:t>
            </a:r>
          </a:p>
          <a:p>
            <a:pPr marL="182880" lvl="1"/>
            <a:r>
              <a:rPr lang="en-US" dirty="0" smtClean="0"/>
              <a:t>Cochrane </a:t>
            </a:r>
            <a:r>
              <a:rPr lang="en-US" dirty="0"/>
              <a:t>Collaboration &amp; AHRQ </a:t>
            </a:r>
            <a:r>
              <a:rPr lang="en-US" dirty="0" smtClean="0"/>
              <a:t>Conclusions</a:t>
            </a:r>
          </a:p>
          <a:p>
            <a:pPr marL="457200" lvl="2"/>
            <a:r>
              <a:rPr lang="en-US" dirty="0" smtClean="0"/>
              <a:t>Good </a:t>
            </a:r>
            <a:r>
              <a:rPr lang="en-US" dirty="0"/>
              <a:t>evidence from European data (US data mixed, </a:t>
            </a:r>
            <a:r>
              <a:rPr lang="en-US" dirty="0" smtClean="0"/>
              <a:t>likely due to greater </a:t>
            </a:r>
            <a:r>
              <a:rPr lang="en-US" dirty="0" err="1" smtClean="0"/>
              <a:t>heterogenity</a:t>
            </a:r>
            <a:r>
              <a:rPr lang="en-US" dirty="0" smtClean="0"/>
              <a:t>).  </a:t>
            </a:r>
          </a:p>
          <a:p>
            <a:pPr marL="457200" lvl="2"/>
            <a:r>
              <a:rPr lang="en-US" dirty="0" smtClean="0"/>
              <a:t>Good </a:t>
            </a:r>
            <a:r>
              <a:rPr lang="en-US" dirty="0"/>
              <a:t>evidence of abstinence enhancement and reduction in drinking days, minimal evidence of reduction in craving or rates of relapse, and good evidence it is well-tolerated without serious harm.  Effect size seems “rather moderate.”</a:t>
            </a:r>
          </a:p>
          <a:p>
            <a:r>
              <a:rPr lang="en-US" dirty="0"/>
              <a:t>Jonas DE, et al. JAMA. 2014;311(18):1889-1900</a:t>
            </a:r>
          </a:p>
          <a:p>
            <a:pPr lvl="1"/>
            <a:r>
              <a:rPr lang="en-US" dirty="0" smtClean="0"/>
              <a:t>Meta-analyses </a:t>
            </a:r>
            <a:r>
              <a:rPr lang="en-US" dirty="0"/>
              <a:t>(27 studies, n = 7519</a:t>
            </a:r>
            <a:r>
              <a:rPr lang="en-US" dirty="0" smtClean="0"/>
              <a:t>)</a:t>
            </a:r>
          </a:p>
          <a:p>
            <a:pPr lvl="1"/>
            <a:r>
              <a:rPr lang="en-US" dirty="0" smtClean="0"/>
              <a:t>NNT </a:t>
            </a:r>
            <a:r>
              <a:rPr lang="en-US" dirty="0"/>
              <a:t>= </a:t>
            </a:r>
            <a:r>
              <a:rPr lang="en-US" dirty="0" smtClean="0"/>
              <a:t>12 to prevent a return to ANY drinking</a:t>
            </a:r>
          </a:p>
          <a:p>
            <a:pPr lvl="2"/>
            <a:r>
              <a:rPr lang="en-US" dirty="0"/>
              <a:t>(95% CI, 8 to 26; risk difference [RD], −0.09; 95% CI, −0.14 to −0.04)</a:t>
            </a:r>
          </a:p>
        </p:txBody>
      </p:sp>
      <p:pic>
        <p:nvPicPr>
          <p:cNvPr id="3075" name="Picture 3" descr="C:\Users\Dai Tan\Documents\Rotations\Petaluma\Acamprosate.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344411" y="533401"/>
            <a:ext cx="2266189" cy="13903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91531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Acamprosate</a:t>
            </a:r>
            <a:endParaRPr lang="en-US" dirty="0"/>
          </a:p>
        </p:txBody>
      </p:sp>
      <p:sp>
        <p:nvSpPr>
          <p:cNvPr id="3" name="Content Placeholder 2"/>
          <p:cNvSpPr>
            <a:spLocks noGrp="1"/>
          </p:cNvSpPr>
          <p:nvPr>
            <p:ph idx="1"/>
          </p:nvPr>
        </p:nvSpPr>
        <p:spPr/>
        <p:txBody>
          <a:bodyPr>
            <a:normAutofit/>
          </a:bodyPr>
          <a:lstStyle/>
          <a:p>
            <a:r>
              <a:rPr lang="en-US" dirty="0"/>
              <a:t>Dose</a:t>
            </a:r>
          </a:p>
          <a:p>
            <a:pPr lvl="1"/>
            <a:r>
              <a:rPr lang="en-US" dirty="0"/>
              <a:t>Initial and maintenance</a:t>
            </a:r>
          </a:p>
          <a:p>
            <a:pPr lvl="2"/>
            <a:r>
              <a:rPr lang="en-US" dirty="0"/>
              <a:t>666 mg PO three times </a:t>
            </a:r>
            <a:r>
              <a:rPr lang="en-US" dirty="0" smtClean="0"/>
              <a:t>daily (two 333mg tablets TID)</a:t>
            </a:r>
            <a:endParaRPr lang="en-US" dirty="0"/>
          </a:p>
          <a:p>
            <a:r>
              <a:rPr lang="en-US" dirty="0"/>
              <a:t>Dosing adjustments</a:t>
            </a:r>
          </a:p>
          <a:p>
            <a:pPr lvl="1"/>
            <a:r>
              <a:rPr lang="en-US" dirty="0" err="1"/>
              <a:t>CrCl</a:t>
            </a:r>
            <a:r>
              <a:rPr lang="en-US" dirty="0"/>
              <a:t> 30-50 mL/min</a:t>
            </a:r>
          </a:p>
          <a:p>
            <a:pPr lvl="2"/>
            <a:r>
              <a:rPr lang="en-US" dirty="0"/>
              <a:t>333 mg PO three times daily </a:t>
            </a:r>
          </a:p>
          <a:p>
            <a:pPr lvl="1"/>
            <a:r>
              <a:rPr lang="en-US" dirty="0" err="1"/>
              <a:t>CrCl</a:t>
            </a:r>
            <a:r>
              <a:rPr lang="en-US" dirty="0"/>
              <a:t> &lt; 30 mL/min</a:t>
            </a:r>
          </a:p>
          <a:p>
            <a:pPr lvl="2"/>
            <a:r>
              <a:rPr lang="en-US" dirty="0"/>
              <a:t>Contraindicated in severe renal impairment </a:t>
            </a:r>
          </a:p>
          <a:p>
            <a:r>
              <a:rPr lang="en-US" dirty="0" smtClean="0"/>
              <a:t>Contraindications</a:t>
            </a:r>
            <a:endParaRPr lang="en-US" dirty="0"/>
          </a:p>
          <a:p>
            <a:pPr lvl="1"/>
            <a:r>
              <a:rPr lang="en-US" dirty="0"/>
              <a:t>Severe renal impairment (</a:t>
            </a:r>
            <a:r>
              <a:rPr lang="en-US" dirty="0" err="1"/>
              <a:t>CrCl</a:t>
            </a:r>
            <a:r>
              <a:rPr lang="en-US" dirty="0"/>
              <a:t> &lt;30 mL/min)</a:t>
            </a:r>
          </a:p>
          <a:p>
            <a:endParaRPr lang="en-US" dirty="0"/>
          </a:p>
        </p:txBody>
      </p:sp>
    </p:spTree>
    <p:extLst>
      <p:ext uri="{BB962C8B-B14F-4D97-AF65-F5344CB8AC3E}">
        <p14:creationId xmlns:p14="http://schemas.microsoft.com/office/powerpoint/2010/main" val="10583233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Acamprosate</a:t>
            </a:r>
            <a:endParaRPr lang="en-US" dirty="0"/>
          </a:p>
        </p:txBody>
      </p:sp>
      <p:sp>
        <p:nvSpPr>
          <p:cNvPr id="3" name="Content Placeholder 2"/>
          <p:cNvSpPr>
            <a:spLocks noGrp="1"/>
          </p:cNvSpPr>
          <p:nvPr>
            <p:ph idx="1"/>
          </p:nvPr>
        </p:nvSpPr>
        <p:spPr/>
        <p:txBody>
          <a:bodyPr>
            <a:normAutofit fontScale="92500" lnSpcReduction="10000"/>
          </a:bodyPr>
          <a:lstStyle/>
          <a:p>
            <a:r>
              <a:rPr lang="en-US" dirty="0"/>
              <a:t>Baseline evaluations </a:t>
            </a:r>
          </a:p>
          <a:p>
            <a:pPr lvl="1"/>
            <a:r>
              <a:rPr lang="en-US" dirty="0" err="1"/>
              <a:t>CrCl</a:t>
            </a:r>
            <a:endParaRPr lang="en-US" dirty="0"/>
          </a:p>
          <a:p>
            <a:pPr lvl="1"/>
            <a:r>
              <a:rPr lang="en-US" dirty="0"/>
              <a:t>Urine beta-HCG for </a:t>
            </a:r>
            <a:r>
              <a:rPr lang="en-US" dirty="0" smtClean="0"/>
              <a:t>females</a:t>
            </a:r>
          </a:p>
          <a:p>
            <a:pPr lvl="0"/>
            <a:r>
              <a:rPr lang="en-US" dirty="0" smtClean="0"/>
              <a:t>ADEs</a:t>
            </a:r>
          </a:p>
          <a:p>
            <a:pPr lvl="1"/>
            <a:r>
              <a:rPr lang="en-US" dirty="0" smtClean="0"/>
              <a:t>Minor</a:t>
            </a:r>
            <a:r>
              <a:rPr lang="en-US" dirty="0"/>
              <a:t>: HA, </a:t>
            </a:r>
            <a:r>
              <a:rPr lang="en-US" u="sng" dirty="0"/>
              <a:t>diarrhea</a:t>
            </a:r>
            <a:r>
              <a:rPr lang="en-US" dirty="0"/>
              <a:t>, nausea</a:t>
            </a:r>
          </a:p>
          <a:p>
            <a:pPr lvl="1"/>
            <a:r>
              <a:rPr lang="en-US" dirty="0"/>
              <a:t>Serious:  acute renal failure</a:t>
            </a:r>
          </a:p>
          <a:p>
            <a:pPr lvl="1"/>
            <a:r>
              <a:rPr lang="en-US" dirty="0"/>
              <a:t>May cause depression</a:t>
            </a:r>
          </a:p>
          <a:p>
            <a:r>
              <a:rPr lang="en-US" dirty="0" smtClean="0"/>
              <a:t>Clinical </a:t>
            </a:r>
            <a:r>
              <a:rPr lang="en-US" dirty="0"/>
              <a:t>pearls</a:t>
            </a:r>
          </a:p>
          <a:p>
            <a:pPr lvl="1"/>
            <a:r>
              <a:rPr lang="en-US" dirty="0" smtClean="0"/>
              <a:t>5-8 </a:t>
            </a:r>
            <a:r>
              <a:rPr lang="en-US" dirty="0"/>
              <a:t>days to reach full </a:t>
            </a:r>
            <a:r>
              <a:rPr lang="en-US" dirty="0" smtClean="0"/>
              <a:t>effect</a:t>
            </a:r>
            <a:endParaRPr lang="en-US" sz="4000" dirty="0"/>
          </a:p>
          <a:p>
            <a:pPr lvl="1"/>
            <a:r>
              <a:rPr lang="en-US" dirty="0" smtClean="0"/>
              <a:t>May be better for patients who were chronic </a:t>
            </a:r>
            <a:r>
              <a:rPr lang="en-US" dirty="0"/>
              <a:t>daily </a:t>
            </a:r>
            <a:r>
              <a:rPr lang="en-US" dirty="0" smtClean="0"/>
              <a:t>drinkers rather than binge drinkers</a:t>
            </a:r>
          </a:p>
          <a:p>
            <a:pPr lvl="1"/>
            <a:r>
              <a:rPr lang="en-US" dirty="0" smtClean="0"/>
              <a:t>Success may be improved by psychotherapy and:</a:t>
            </a:r>
          </a:p>
          <a:p>
            <a:pPr lvl="2"/>
            <a:r>
              <a:rPr lang="en-US" dirty="0" smtClean="0"/>
              <a:t>Abstinence reached prior to initiation</a:t>
            </a:r>
          </a:p>
          <a:p>
            <a:pPr lvl="2"/>
            <a:r>
              <a:rPr lang="en-US" dirty="0" smtClean="0"/>
              <a:t>Patient’s goal is abstinence </a:t>
            </a:r>
          </a:p>
          <a:p>
            <a:pPr lvl="1"/>
            <a:endParaRPr lang="en-US" dirty="0"/>
          </a:p>
          <a:p>
            <a:pPr lvl="1"/>
            <a:endParaRPr lang="en-US" dirty="0"/>
          </a:p>
          <a:p>
            <a:endParaRPr lang="en-US" dirty="0"/>
          </a:p>
        </p:txBody>
      </p:sp>
    </p:spTree>
    <p:extLst>
      <p:ext uri="{BB962C8B-B14F-4D97-AF65-F5344CB8AC3E}">
        <p14:creationId xmlns:p14="http://schemas.microsoft.com/office/powerpoint/2010/main" val="18061318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err="1" smtClean="0"/>
              <a:t>Disulfiram</a:t>
            </a:r>
            <a:r>
              <a:rPr lang="en-US" dirty="0" smtClean="0"/>
              <a:t/>
            </a:r>
            <a:br>
              <a:rPr lang="en-US" dirty="0" smtClean="0"/>
            </a:br>
            <a:r>
              <a:rPr lang="en-US" sz="2700" dirty="0" smtClean="0"/>
              <a:t>Avoidance Therapy</a:t>
            </a:r>
            <a:endParaRPr lang="en-US" sz="2700" dirty="0"/>
          </a:p>
        </p:txBody>
      </p:sp>
      <p:sp>
        <p:nvSpPr>
          <p:cNvPr id="3" name="Content Placeholder 2"/>
          <p:cNvSpPr>
            <a:spLocks noGrp="1"/>
          </p:cNvSpPr>
          <p:nvPr>
            <p:ph idx="1"/>
          </p:nvPr>
        </p:nvSpPr>
        <p:spPr/>
        <p:txBody>
          <a:bodyPr>
            <a:normAutofit/>
          </a:bodyPr>
          <a:lstStyle/>
          <a:p>
            <a:r>
              <a:rPr lang="en-US" dirty="0" smtClean="0"/>
              <a:t>MOA</a:t>
            </a:r>
            <a:endParaRPr lang="en-US" dirty="0"/>
          </a:p>
          <a:p>
            <a:pPr lvl="1"/>
            <a:r>
              <a:rPr lang="en-US" dirty="0"/>
              <a:t>Inhibits aldehyde dehydrogenase, increasing acetaldehyde levels </a:t>
            </a:r>
            <a:r>
              <a:rPr lang="en-US" dirty="0" smtClean="0"/>
              <a:t>(leading to the “Asian </a:t>
            </a:r>
            <a:r>
              <a:rPr lang="en-US" dirty="0"/>
              <a:t>glow”)</a:t>
            </a:r>
            <a:endParaRPr lang="en-US" sz="3600" dirty="0"/>
          </a:p>
          <a:p>
            <a:r>
              <a:rPr lang="en-US" dirty="0" smtClean="0"/>
              <a:t>AHRQ </a:t>
            </a:r>
            <a:r>
              <a:rPr lang="en-US" dirty="0"/>
              <a:t>Systemic </a:t>
            </a:r>
            <a:r>
              <a:rPr lang="en-US" dirty="0" smtClean="0"/>
              <a:t>Review</a:t>
            </a:r>
          </a:p>
          <a:p>
            <a:pPr lvl="1"/>
            <a:r>
              <a:rPr lang="en-US" dirty="0" smtClean="0"/>
              <a:t>Overall</a:t>
            </a:r>
            <a:r>
              <a:rPr lang="en-US" dirty="0"/>
              <a:t>, evidence from controlled clinical trials are mixed.  </a:t>
            </a:r>
            <a:endParaRPr lang="en-US" dirty="0" smtClean="0"/>
          </a:p>
          <a:p>
            <a:pPr lvl="1"/>
            <a:r>
              <a:rPr lang="en-US" dirty="0" smtClean="0"/>
              <a:t>“There is little evidence that </a:t>
            </a:r>
            <a:r>
              <a:rPr lang="en-US" dirty="0" err="1" smtClean="0"/>
              <a:t>disulfiram</a:t>
            </a:r>
            <a:r>
              <a:rPr lang="en-US" dirty="0" smtClean="0"/>
              <a:t> enhances abstinence, but there is evidence that </a:t>
            </a:r>
            <a:r>
              <a:rPr lang="en-US" dirty="0" err="1" smtClean="0"/>
              <a:t>disulfiram</a:t>
            </a:r>
            <a:r>
              <a:rPr lang="en-US" dirty="0" smtClean="0"/>
              <a:t> reduces drinking days. When measured, compliance is a strong predictor of outcome.”</a:t>
            </a:r>
            <a:endParaRPr lang="en-US" dirty="0"/>
          </a:p>
        </p:txBody>
      </p:sp>
      <p:pic>
        <p:nvPicPr>
          <p:cNvPr id="4098" name="Picture 2" descr="C:\Users\Dai Tan\Documents\Rotations\Petaluma\Disulfiram_Molecula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68686" y="533400"/>
            <a:ext cx="3156708" cy="1447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26030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Disulfiram</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Dose</a:t>
            </a:r>
          </a:p>
          <a:p>
            <a:pPr lvl="1"/>
            <a:r>
              <a:rPr lang="en-US" dirty="0"/>
              <a:t>Initial</a:t>
            </a:r>
          </a:p>
          <a:p>
            <a:pPr lvl="2"/>
            <a:r>
              <a:rPr lang="en-US" dirty="0"/>
              <a:t>500 mg PO daily for 1-2 weeks</a:t>
            </a:r>
          </a:p>
          <a:p>
            <a:pPr lvl="1"/>
            <a:r>
              <a:rPr lang="en-US" dirty="0"/>
              <a:t>Average maintenance dose </a:t>
            </a:r>
          </a:p>
          <a:p>
            <a:pPr lvl="2"/>
            <a:r>
              <a:rPr lang="en-US" dirty="0"/>
              <a:t>250 mg daily (range of 125-500mg)</a:t>
            </a:r>
          </a:p>
          <a:p>
            <a:pPr lvl="1"/>
            <a:r>
              <a:rPr lang="en-US" dirty="0"/>
              <a:t>Max dose</a:t>
            </a:r>
          </a:p>
          <a:p>
            <a:pPr lvl="2"/>
            <a:r>
              <a:rPr lang="en-US" dirty="0"/>
              <a:t>500 mg/day </a:t>
            </a:r>
          </a:p>
          <a:p>
            <a:r>
              <a:rPr lang="en-US" dirty="0"/>
              <a:t>Dosing adjustments</a:t>
            </a:r>
          </a:p>
          <a:p>
            <a:pPr lvl="1"/>
            <a:r>
              <a:rPr lang="en-US" dirty="0"/>
              <a:t>No dosage adjustment provided in renal or hepatic impairment</a:t>
            </a:r>
          </a:p>
          <a:p>
            <a:pPr lvl="1"/>
            <a:r>
              <a:rPr lang="en-US" dirty="0"/>
              <a:t>Use with caution in chronic and acute nephritis and hepatic cirrhosis or insufficiency  </a:t>
            </a:r>
          </a:p>
          <a:p>
            <a:r>
              <a:rPr lang="en-US" dirty="0" smtClean="0"/>
              <a:t>Contraindications</a:t>
            </a:r>
            <a:endParaRPr lang="en-US" dirty="0"/>
          </a:p>
          <a:p>
            <a:pPr lvl="1"/>
            <a:r>
              <a:rPr lang="en-US" dirty="0"/>
              <a:t>Severe myocardial disease or coronary occlusion</a:t>
            </a:r>
          </a:p>
          <a:p>
            <a:pPr lvl="1"/>
            <a:r>
              <a:rPr lang="en-US" dirty="0"/>
              <a:t>Use of </a:t>
            </a:r>
            <a:r>
              <a:rPr lang="en-US" dirty="0" err="1"/>
              <a:t>EtOH</a:t>
            </a:r>
            <a:r>
              <a:rPr lang="en-US" dirty="0"/>
              <a:t> containing products within 14 days of use</a:t>
            </a:r>
          </a:p>
          <a:p>
            <a:pPr lvl="1"/>
            <a:r>
              <a:rPr lang="en-US" dirty="0"/>
              <a:t>Concomitant or recent use of </a:t>
            </a:r>
            <a:r>
              <a:rPr lang="en-US" dirty="0" smtClean="0"/>
              <a:t>metronidazole (maybe)</a:t>
            </a:r>
            <a:endParaRPr lang="en-US" dirty="0"/>
          </a:p>
          <a:p>
            <a:pPr lvl="1"/>
            <a:r>
              <a:rPr lang="en-US" dirty="0"/>
              <a:t>Psychoses </a:t>
            </a:r>
          </a:p>
          <a:p>
            <a:endParaRPr lang="en-US" dirty="0"/>
          </a:p>
        </p:txBody>
      </p:sp>
    </p:spTree>
    <p:extLst>
      <p:ext uri="{BB962C8B-B14F-4D97-AF65-F5344CB8AC3E}">
        <p14:creationId xmlns:p14="http://schemas.microsoft.com/office/powerpoint/2010/main" val="19733380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Disulfiram</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AVOID</a:t>
            </a:r>
            <a:endParaRPr lang="en-US" sz="4000" dirty="0"/>
          </a:p>
          <a:p>
            <a:pPr lvl="1"/>
            <a:r>
              <a:rPr lang="en-US" dirty="0"/>
              <a:t>ALL ALCOHOL products, even perfumes, aftershaves, mouthwashes, </a:t>
            </a:r>
            <a:r>
              <a:rPr lang="en-US" dirty="0" err="1"/>
              <a:t>etc</a:t>
            </a:r>
            <a:r>
              <a:rPr lang="en-US" dirty="0"/>
              <a:t>  - beware of “hidden alcohol”</a:t>
            </a:r>
            <a:endParaRPr lang="en-US" sz="3600" dirty="0"/>
          </a:p>
          <a:p>
            <a:pPr lvl="1"/>
            <a:r>
              <a:rPr lang="en-US" dirty="0"/>
              <a:t>Must abstain from alcohol for at least 12 hours</a:t>
            </a:r>
            <a:endParaRPr lang="en-US" sz="3600" dirty="0"/>
          </a:p>
          <a:p>
            <a:pPr lvl="1"/>
            <a:r>
              <a:rPr lang="en-US" dirty="0"/>
              <a:t>NEVER given during alcohol intoxication </a:t>
            </a:r>
            <a:endParaRPr lang="en-US" sz="3600" dirty="0"/>
          </a:p>
          <a:p>
            <a:pPr lvl="1"/>
            <a:r>
              <a:rPr lang="en-US" dirty="0"/>
              <a:t>Duration up to 14 days</a:t>
            </a:r>
            <a:endParaRPr lang="en-US" sz="3600" dirty="0"/>
          </a:p>
          <a:p>
            <a:r>
              <a:rPr lang="en-US" dirty="0"/>
              <a:t>Caution: diabetes, hepatic disease, hypothyroidism, nephritis, seizures</a:t>
            </a:r>
          </a:p>
          <a:p>
            <a:r>
              <a:rPr lang="en-US" dirty="0"/>
              <a:t>Causes extreme alcoholic hangover effects</a:t>
            </a:r>
          </a:p>
          <a:p>
            <a:pPr lvl="1"/>
            <a:r>
              <a:rPr lang="en-US" dirty="0"/>
              <a:t>Typical Reactions:  Flushing, rash, nausea,  throbbing headache, thirst, palpitations, chest pain, vertigo, hypotension</a:t>
            </a:r>
          </a:p>
          <a:p>
            <a:pPr lvl="1"/>
            <a:r>
              <a:rPr lang="en-US" dirty="0"/>
              <a:t>Extreme Reactions:  Dyspepsia, nausea, anorexia, discolored urine, jaundice, weakness, rash and shock</a:t>
            </a:r>
          </a:p>
          <a:p>
            <a:pPr lvl="1"/>
            <a:r>
              <a:rPr lang="en-US" dirty="0"/>
              <a:t>Severe Reactions:  respiratory depression, cardiovascular collapse, </a:t>
            </a:r>
            <a:r>
              <a:rPr lang="en-US" dirty="0" err="1" smtClean="0"/>
              <a:t>arrthymia</a:t>
            </a:r>
            <a:r>
              <a:rPr lang="en-US" dirty="0" smtClean="0"/>
              <a:t>, </a:t>
            </a:r>
            <a:r>
              <a:rPr lang="en-US" dirty="0"/>
              <a:t>MI, acute CHF, seizure, unconsciousness, </a:t>
            </a:r>
            <a:r>
              <a:rPr lang="en-US" b="1" dirty="0"/>
              <a:t>death</a:t>
            </a:r>
            <a:r>
              <a:rPr lang="en-US" dirty="0"/>
              <a:t>.</a:t>
            </a:r>
          </a:p>
        </p:txBody>
      </p:sp>
      <p:pic>
        <p:nvPicPr>
          <p:cNvPr id="5122" name="Picture 2" descr="C:\Users\Dai Tan\Documents\Rotations\Petaluma\poly-pads-stop-slow-and-go-l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48400" y="457200"/>
            <a:ext cx="2267961" cy="15270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53041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Disulfiram</a:t>
            </a:r>
            <a:endParaRPr lang="en-US" dirty="0"/>
          </a:p>
        </p:txBody>
      </p:sp>
      <p:sp>
        <p:nvSpPr>
          <p:cNvPr id="3" name="Content Placeholder 2"/>
          <p:cNvSpPr>
            <a:spLocks noGrp="1"/>
          </p:cNvSpPr>
          <p:nvPr>
            <p:ph idx="1"/>
          </p:nvPr>
        </p:nvSpPr>
        <p:spPr/>
        <p:txBody>
          <a:bodyPr>
            <a:normAutofit/>
          </a:bodyPr>
          <a:lstStyle/>
          <a:p>
            <a:r>
              <a:rPr lang="en-US" dirty="0"/>
              <a:t>Baseline evaluations</a:t>
            </a:r>
          </a:p>
          <a:p>
            <a:pPr lvl="1"/>
            <a:r>
              <a:rPr lang="en-US" dirty="0"/>
              <a:t>Must be </a:t>
            </a:r>
            <a:r>
              <a:rPr lang="en-US" dirty="0" err="1"/>
              <a:t>EtOH</a:t>
            </a:r>
            <a:r>
              <a:rPr lang="en-US" dirty="0"/>
              <a:t> free ≥12 hours</a:t>
            </a:r>
          </a:p>
          <a:p>
            <a:pPr lvl="1"/>
            <a:r>
              <a:rPr lang="en-US" dirty="0"/>
              <a:t>LFTs</a:t>
            </a:r>
          </a:p>
          <a:p>
            <a:pPr lvl="1"/>
            <a:r>
              <a:rPr lang="en-US" dirty="0"/>
              <a:t>CBC</a:t>
            </a:r>
          </a:p>
          <a:p>
            <a:pPr lvl="1"/>
            <a:r>
              <a:rPr lang="en-US" dirty="0"/>
              <a:t>Serum chemistries</a:t>
            </a:r>
          </a:p>
          <a:p>
            <a:pPr lvl="1"/>
            <a:r>
              <a:rPr lang="en-US" dirty="0"/>
              <a:t>Urine beta-HCG for </a:t>
            </a:r>
            <a:r>
              <a:rPr lang="en-US" dirty="0" smtClean="0"/>
              <a:t>females</a:t>
            </a:r>
            <a:endParaRPr lang="en-US" dirty="0"/>
          </a:p>
          <a:p>
            <a:r>
              <a:rPr lang="en-US" dirty="0" smtClean="0"/>
              <a:t>Clinical </a:t>
            </a:r>
            <a:r>
              <a:rPr lang="en-US" dirty="0"/>
              <a:t>pearls</a:t>
            </a:r>
          </a:p>
          <a:p>
            <a:pPr lvl="1"/>
            <a:r>
              <a:rPr lang="en-US" dirty="0"/>
              <a:t>More effective for patients with a goal of </a:t>
            </a:r>
            <a:r>
              <a:rPr lang="en-US" dirty="0" smtClean="0"/>
              <a:t>abstinence. </a:t>
            </a:r>
          </a:p>
          <a:p>
            <a:pPr lvl="1"/>
            <a:r>
              <a:rPr lang="en-US" dirty="0"/>
              <a:t>May consider using in combination with naltrexone for augmentation</a:t>
            </a:r>
            <a:r>
              <a:rPr lang="en-US" dirty="0" smtClean="0"/>
              <a:t>.</a:t>
            </a:r>
          </a:p>
          <a:p>
            <a:pPr lvl="1"/>
            <a:r>
              <a:rPr lang="en-US" dirty="0" smtClean="0"/>
              <a:t>Supervised administration may be predictive of efficacy.</a:t>
            </a:r>
            <a:endParaRPr lang="en-US" dirty="0"/>
          </a:p>
          <a:p>
            <a:endParaRPr lang="en-US" dirty="0"/>
          </a:p>
        </p:txBody>
      </p:sp>
    </p:spTree>
    <p:extLst>
      <p:ext uri="{BB962C8B-B14F-4D97-AF65-F5344CB8AC3E}">
        <p14:creationId xmlns:p14="http://schemas.microsoft.com/office/powerpoint/2010/main" val="12968564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Topiramate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MOA</a:t>
            </a:r>
            <a:endParaRPr lang="en-US" dirty="0"/>
          </a:p>
          <a:p>
            <a:pPr lvl="1"/>
            <a:r>
              <a:rPr lang="en-US" dirty="0"/>
              <a:t>Blocks neuronal voltage-dependent Na+ channels, enhances GABA(A) </a:t>
            </a:r>
            <a:r>
              <a:rPr lang="en-US" dirty="0" smtClean="0"/>
              <a:t>activity</a:t>
            </a:r>
          </a:p>
          <a:p>
            <a:pPr lvl="1"/>
            <a:r>
              <a:rPr lang="en-US" dirty="0" smtClean="0"/>
              <a:t>Antagonizes AMPA/</a:t>
            </a:r>
            <a:r>
              <a:rPr lang="en-US" dirty="0" err="1" smtClean="0"/>
              <a:t>kainate</a:t>
            </a:r>
            <a:r>
              <a:rPr lang="en-US" dirty="0" smtClean="0"/>
              <a:t> </a:t>
            </a:r>
            <a:r>
              <a:rPr lang="en-US" dirty="0"/>
              <a:t>glutamate receptors, weakly inhibits carbonic anhydrase </a:t>
            </a:r>
          </a:p>
          <a:p>
            <a:pPr lvl="0"/>
            <a:r>
              <a:rPr lang="en-US" dirty="0"/>
              <a:t>Johnson et al. Arch Intern Med.  2008; 168:1188-99. </a:t>
            </a:r>
            <a:endParaRPr lang="en-US" dirty="0" smtClean="0"/>
          </a:p>
          <a:p>
            <a:pPr lvl="1"/>
            <a:r>
              <a:rPr lang="en-US" dirty="0" smtClean="0"/>
              <a:t>14-week multi-site RCT </a:t>
            </a:r>
            <a:r>
              <a:rPr lang="en-US" dirty="0"/>
              <a:t>(n=371</a:t>
            </a:r>
            <a:r>
              <a:rPr lang="en-US" dirty="0" smtClean="0"/>
              <a:t>) </a:t>
            </a:r>
          </a:p>
          <a:p>
            <a:pPr lvl="1"/>
            <a:r>
              <a:rPr lang="en-US" dirty="0"/>
              <a:t>Use as adherence </a:t>
            </a:r>
            <a:r>
              <a:rPr lang="en-US" dirty="0" smtClean="0"/>
              <a:t>enhancement; Improved </a:t>
            </a:r>
            <a:r>
              <a:rPr lang="en-US" dirty="0"/>
              <a:t>compulsions, psychosocial well being, weight, LFTs, cholesterol, </a:t>
            </a:r>
            <a:r>
              <a:rPr lang="en-US" dirty="0" smtClean="0"/>
              <a:t>BP</a:t>
            </a:r>
          </a:p>
          <a:p>
            <a:pPr lvl="1"/>
            <a:r>
              <a:rPr lang="en-US" dirty="0" smtClean="0"/>
              <a:t>Reduction </a:t>
            </a:r>
            <a:r>
              <a:rPr lang="en-US" dirty="0"/>
              <a:t>in </a:t>
            </a:r>
            <a:r>
              <a:rPr lang="en-US" dirty="0" smtClean="0"/>
              <a:t>% heavy </a:t>
            </a:r>
            <a:r>
              <a:rPr lang="en-US" dirty="0"/>
              <a:t>drinking days (8.44</a:t>
            </a:r>
            <a:r>
              <a:rPr lang="en-US" dirty="0" smtClean="0"/>
              <a:t>% mean difference; </a:t>
            </a:r>
            <a:r>
              <a:rPr lang="en-US" dirty="0"/>
              <a:t>95% </a:t>
            </a:r>
            <a:r>
              <a:rPr lang="en-US" dirty="0" smtClean="0"/>
              <a:t>CI, </a:t>
            </a:r>
            <a:r>
              <a:rPr lang="en-US" dirty="0"/>
              <a:t>3.07–13.80%; </a:t>
            </a:r>
            <a:r>
              <a:rPr lang="en-US" i="1" dirty="0"/>
              <a:t>P</a:t>
            </a:r>
            <a:r>
              <a:rPr lang="en-US" dirty="0"/>
              <a:t> = </a:t>
            </a:r>
            <a:r>
              <a:rPr lang="en-US" dirty="0" smtClean="0"/>
              <a:t>0.002</a:t>
            </a:r>
            <a:r>
              <a:rPr lang="en-US" dirty="0"/>
              <a:t>) </a:t>
            </a:r>
            <a:endParaRPr lang="en-US" dirty="0" smtClean="0"/>
          </a:p>
          <a:p>
            <a:r>
              <a:rPr lang="en-US" dirty="0"/>
              <a:t>Jonas DE, et al. JAMA. 2014;311(18):1889-1900</a:t>
            </a:r>
          </a:p>
          <a:p>
            <a:pPr lvl="1"/>
            <a:r>
              <a:rPr lang="en-US" dirty="0" smtClean="0"/>
              <a:t>Weighted Mean Difference</a:t>
            </a:r>
          </a:p>
          <a:p>
            <a:pPr lvl="1"/>
            <a:r>
              <a:rPr lang="en-US" dirty="0" smtClean="0"/>
              <a:t>% </a:t>
            </a:r>
            <a:r>
              <a:rPr lang="en-US" dirty="0"/>
              <a:t>heavy drinking days: WMD, −9.0%; 95% CI, −15.3% to −</a:t>
            </a:r>
            <a:r>
              <a:rPr lang="en-US" dirty="0" smtClean="0"/>
              <a:t>2.7%</a:t>
            </a:r>
          </a:p>
          <a:p>
            <a:pPr lvl="1"/>
            <a:r>
              <a:rPr lang="en-US" dirty="0" smtClean="0"/>
              <a:t>Drinks </a:t>
            </a:r>
            <a:r>
              <a:rPr lang="en-US" dirty="0"/>
              <a:t>per drinking day: WMD, −1.0; 95% CI, −1.6 to −0.48</a:t>
            </a:r>
          </a:p>
          <a:p>
            <a:pPr lvl="1"/>
            <a:endParaRPr lang="en-US" dirty="0"/>
          </a:p>
        </p:txBody>
      </p:sp>
      <p:pic>
        <p:nvPicPr>
          <p:cNvPr id="6146" name="Picture 2" descr="C:\Users\Dai Tan\Downloads\topiramate-structur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10200" y="381000"/>
            <a:ext cx="2819400" cy="1561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061190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Topiramate</a:t>
            </a:r>
            <a:endParaRPr lang="en-US" dirty="0"/>
          </a:p>
        </p:txBody>
      </p:sp>
      <p:sp>
        <p:nvSpPr>
          <p:cNvPr id="3" name="Content Placeholder 2"/>
          <p:cNvSpPr>
            <a:spLocks noGrp="1"/>
          </p:cNvSpPr>
          <p:nvPr>
            <p:ph idx="1"/>
          </p:nvPr>
        </p:nvSpPr>
        <p:spPr/>
        <p:txBody>
          <a:bodyPr>
            <a:normAutofit fontScale="92500" lnSpcReduction="20000"/>
          </a:bodyPr>
          <a:lstStyle/>
          <a:p>
            <a:r>
              <a:rPr lang="en-US" dirty="0"/>
              <a:t>Dose</a:t>
            </a:r>
          </a:p>
          <a:p>
            <a:pPr lvl="1"/>
            <a:r>
              <a:rPr lang="en-US" dirty="0"/>
              <a:t>Initial</a:t>
            </a:r>
          </a:p>
          <a:p>
            <a:pPr lvl="2"/>
            <a:r>
              <a:rPr lang="en-US" dirty="0"/>
              <a:t>25 mg PO daily </a:t>
            </a:r>
          </a:p>
          <a:p>
            <a:pPr lvl="1"/>
            <a:r>
              <a:rPr lang="en-US" dirty="0"/>
              <a:t>Maintenance</a:t>
            </a:r>
          </a:p>
          <a:p>
            <a:pPr lvl="2"/>
            <a:r>
              <a:rPr lang="en-US" dirty="0"/>
              <a:t>Titrate dose by 25-50 mg weekly to a maximum of 150 mg twice daily </a:t>
            </a:r>
          </a:p>
          <a:p>
            <a:r>
              <a:rPr lang="en-US" dirty="0"/>
              <a:t>Dosing adjustments</a:t>
            </a:r>
          </a:p>
          <a:p>
            <a:pPr lvl="1"/>
            <a:r>
              <a:rPr lang="en-US" dirty="0" err="1"/>
              <a:t>CrCl</a:t>
            </a:r>
            <a:r>
              <a:rPr lang="en-US" dirty="0"/>
              <a:t> &lt; 70 mL/min </a:t>
            </a:r>
          </a:p>
          <a:p>
            <a:pPr lvl="2"/>
            <a:r>
              <a:rPr lang="en-US" dirty="0"/>
              <a:t>Give 50% of dose and use slower titration </a:t>
            </a:r>
          </a:p>
          <a:p>
            <a:pPr lvl="1"/>
            <a:r>
              <a:rPr lang="en-US" dirty="0"/>
              <a:t>Hepatic impairment</a:t>
            </a:r>
          </a:p>
          <a:p>
            <a:pPr lvl="2"/>
            <a:r>
              <a:rPr lang="en-US" dirty="0"/>
              <a:t>No dosing adjustments necessary</a:t>
            </a:r>
          </a:p>
          <a:p>
            <a:pPr lvl="2"/>
            <a:r>
              <a:rPr lang="en-US" dirty="0"/>
              <a:t>Use cautiously because clearance may be reduced</a:t>
            </a:r>
          </a:p>
          <a:p>
            <a:r>
              <a:rPr lang="en-US" dirty="0" smtClean="0"/>
              <a:t>Contraindications</a:t>
            </a:r>
            <a:endParaRPr lang="en-US" dirty="0"/>
          </a:p>
          <a:p>
            <a:pPr lvl="1"/>
            <a:r>
              <a:rPr lang="en-US" dirty="0"/>
              <a:t>None for immediate release formulation </a:t>
            </a:r>
          </a:p>
          <a:p>
            <a:pPr lvl="1"/>
            <a:r>
              <a:rPr lang="en-US" dirty="0"/>
              <a:t>Extended release is contraindicated with concomitant </a:t>
            </a:r>
            <a:r>
              <a:rPr lang="en-US" dirty="0" err="1"/>
              <a:t>EtOH</a:t>
            </a:r>
            <a:r>
              <a:rPr lang="en-US" dirty="0"/>
              <a:t> use or recent </a:t>
            </a:r>
            <a:r>
              <a:rPr lang="en-US" dirty="0" err="1"/>
              <a:t>EtOH</a:t>
            </a:r>
            <a:r>
              <a:rPr lang="en-US" dirty="0"/>
              <a:t> use (i.e., within 6 hours prior to &amp; 6 hours after administration</a:t>
            </a:r>
            <a:r>
              <a:rPr lang="en-US" dirty="0" smtClean="0"/>
              <a:t>) – space from drinks</a:t>
            </a:r>
            <a:endParaRPr lang="en-US" dirty="0"/>
          </a:p>
          <a:p>
            <a:endParaRPr lang="en-US" dirty="0"/>
          </a:p>
        </p:txBody>
      </p:sp>
    </p:spTree>
    <p:extLst>
      <p:ext uri="{BB962C8B-B14F-4D97-AF65-F5344CB8AC3E}">
        <p14:creationId xmlns:p14="http://schemas.microsoft.com/office/powerpoint/2010/main" val="41558095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Recommended Reading</a:t>
            </a:r>
            <a:endParaRPr lang="en-US" dirty="0"/>
          </a:p>
        </p:txBody>
      </p:sp>
      <p:sp>
        <p:nvSpPr>
          <p:cNvPr id="5" name="Content Placeholder 4"/>
          <p:cNvSpPr>
            <a:spLocks noGrp="1"/>
          </p:cNvSpPr>
          <p:nvPr>
            <p:ph idx="1"/>
          </p:nvPr>
        </p:nvSpPr>
        <p:spPr/>
        <p:txBody>
          <a:bodyPr>
            <a:normAutofit lnSpcReduction="10000"/>
          </a:bodyPr>
          <a:lstStyle/>
          <a:p>
            <a:r>
              <a:rPr lang="en-US" dirty="0" smtClean="0"/>
              <a:t>Pharmacotherapy </a:t>
            </a:r>
            <a:r>
              <a:rPr lang="en-US" dirty="0"/>
              <a:t>for Adults With Alcohol Use Disorders in Outpatient </a:t>
            </a:r>
            <a:r>
              <a:rPr lang="en-US" dirty="0" smtClean="0"/>
              <a:t>Settings: A Systematic Review and Meta-analysis</a:t>
            </a:r>
            <a:endParaRPr lang="en-US" dirty="0"/>
          </a:p>
          <a:p>
            <a:pPr lvl="1"/>
            <a:r>
              <a:rPr lang="en-US" dirty="0" smtClean="0"/>
              <a:t>N = ~23,000, 122 Trials</a:t>
            </a:r>
          </a:p>
          <a:p>
            <a:pPr lvl="1"/>
            <a:r>
              <a:rPr lang="en-US" dirty="0" err="1" smtClean="0"/>
              <a:t>Acamprosate</a:t>
            </a:r>
            <a:r>
              <a:rPr lang="en-US" dirty="0" smtClean="0"/>
              <a:t> and naltrexone help in decreasing alcohol use but are underutilized.</a:t>
            </a:r>
          </a:p>
          <a:p>
            <a:pPr lvl="1"/>
            <a:r>
              <a:rPr lang="en-US" dirty="0"/>
              <a:t>Jonas DE, </a:t>
            </a:r>
            <a:r>
              <a:rPr lang="en-US" dirty="0" err="1"/>
              <a:t>Amick</a:t>
            </a:r>
            <a:r>
              <a:rPr lang="en-US" dirty="0"/>
              <a:t> HR, </a:t>
            </a:r>
            <a:r>
              <a:rPr lang="en-US" dirty="0" err="1"/>
              <a:t>Feltner</a:t>
            </a:r>
            <a:r>
              <a:rPr lang="en-US" dirty="0"/>
              <a:t> C, et al</a:t>
            </a:r>
            <a:r>
              <a:rPr lang="en-US" dirty="0" smtClean="0"/>
              <a:t>.</a:t>
            </a:r>
          </a:p>
          <a:p>
            <a:pPr lvl="1"/>
            <a:r>
              <a:rPr lang="en-US" dirty="0" smtClean="0"/>
              <a:t>http</a:t>
            </a:r>
            <a:r>
              <a:rPr lang="en-US" dirty="0"/>
              <a:t>://jama.jamanetwork.com/article.aspx?articleid=1869208 </a:t>
            </a:r>
            <a:endParaRPr lang="en-US" dirty="0" smtClean="0"/>
          </a:p>
          <a:p>
            <a:r>
              <a:rPr lang="en-US" dirty="0" smtClean="0"/>
              <a:t>“</a:t>
            </a:r>
            <a:r>
              <a:rPr lang="en-US" dirty="0"/>
              <a:t>Drugs to Aid Alcoholics See Little Use, Study </a:t>
            </a:r>
            <a:r>
              <a:rPr lang="en-US" dirty="0" smtClean="0"/>
              <a:t>Finds”</a:t>
            </a:r>
          </a:p>
          <a:p>
            <a:pPr lvl="1"/>
            <a:r>
              <a:rPr lang="en-US" dirty="0" smtClean="0"/>
              <a:t>“Less </a:t>
            </a:r>
            <a:r>
              <a:rPr lang="en-US" dirty="0"/>
              <a:t>than a third of all people with alcohol problems receive treatment of any kind, and less than 10 percent are prescribed medications. The Affordable Care Act requires that insurers </a:t>
            </a:r>
            <a:r>
              <a:rPr lang="en-US" dirty="0" smtClean="0"/>
              <a:t>provide </a:t>
            </a:r>
            <a:r>
              <a:rPr lang="en-US" dirty="0"/>
              <a:t>coverage for substance abuse treatments and </a:t>
            </a:r>
            <a:r>
              <a:rPr lang="en-US" dirty="0" smtClean="0"/>
              <a:t>services.”</a:t>
            </a:r>
          </a:p>
          <a:p>
            <a:pPr lvl="1"/>
            <a:r>
              <a:rPr lang="en-US" dirty="0"/>
              <a:t>http://www.nytimes.com/2014/05/14/health/effective-drugs-to-curb-alcoholism-are-ignored-study-finds.html</a:t>
            </a:r>
          </a:p>
        </p:txBody>
      </p:sp>
    </p:spTree>
    <p:extLst>
      <p:ext uri="{BB962C8B-B14F-4D97-AF65-F5344CB8AC3E}">
        <p14:creationId xmlns:p14="http://schemas.microsoft.com/office/powerpoint/2010/main" val="356155943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Topiramate</a:t>
            </a:r>
            <a:endParaRPr lang="en-US" dirty="0"/>
          </a:p>
        </p:txBody>
      </p:sp>
      <p:sp>
        <p:nvSpPr>
          <p:cNvPr id="3" name="Content Placeholder 2"/>
          <p:cNvSpPr>
            <a:spLocks noGrp="1"/>
          </p:cNvSpPr>
          <p:nvPr>
            <p:ph idx="1"/>
          </p:nvPr>
        </p:nvSpPr>
        <p:spPr/>
        <p:txBody>
          <a:bodyPr/>
          <a:lstStyle/>
          <a:p>
            <a:r>
              <a:rPr lang="en-US" dirty="0"/>
              <a:t>Baseline evaluations</a:t>
            </a:r>
          </a:p>
          <a:p>
            <a:pPr lvl="1"/>
            <a:r>
              <a:rPr lang="en-US" dirty="0"/>
              <a:t>Weight</a:t>
            </a:r>
          </a:p>
          <a:p>
            <a:pPr lvl="1"/>
            <a:r>
              <a:rPr lang="en-US" dirty="0" err="1"/>
              <a:t>CrCl</a:t>
            </a:r>
            <a:endParaRPr lang="en-US" dirty="0"/>
          </a:p>
          <a:p>
            <a:pPr lvl="1"/>
            <a:r>
              <a:rPr lang="en-US" dirty="0"/>
              <a:t>Serum bicarbonate</a:t>
            </a:r>
          </a:p>
          <a:p>
            <a:pPr lvl="1"/>
            <a:r>
              <a:rPr lang="en-US" dirty="0"/>
              <a:t>Urine beta-HCG for females </a:t>
            </a:r>
          </a:p>
          <a:p>
            <a:pPr lvl="0"/>
            <a:r>
              <a:rPr lang="en-US" dirty="0" smtClean="0"/>
              <a:t>Common ADEs</a:t>
            </a:r>
          </a:p>
          <a:p>
            <a:pPr lvl="1"/>
            <a:r>
              <a:rPr lang="en-US" dirty="0" err="1" smtClean="0"/>
              <a:t>Paresthesias</a:t>
            </a:r>
            <a:r>
              <a:rPr lang="en-US" dirty="0"/>
              <a:t>, changes in taste, </a:t>
            </a:r>
            <a:r>
              <a:rPr lang="en-US" dirty="0" smtClean="0"/>
              <a:t>anorexia</a:t>
            </a:r>
          </a:p>
          <a:p>
            <a:pPr lvl="1"/>
            <a:r>
              <a:rPr lang="en-US" dirty="0" smtClean="0"/>
              <a:t>“Dumbing down” - </a:t>
            </a:r>
            <a:r>
              <a:rPr lang="en-US" dirty="0"/>
              <a:t>impaired concentration, memory and speech</a:t>
            </a:r>
          </a:p>
          <a:p>
            <a:r>
              <a:rPr lang="en-US" dirty="0"/>
              <a:t>Clinical pearls</a:t>
            </a:r>
          </a:p>
          <a:p>
            <a:pPr lvl="1"/>
            <a:r>
              <a:rPr lang="en-US" dirty="0">
                <a:latin typeface="Wingdings"/>
                <a:ea typeface="Wingdings"/>
                <a:cs typeface="Wingdings"/>
                <a:sym typeface="Wingdings"/>
              </a:rPr>
              <a:t></a:t>
            </a:r>
            <a:r>
              <a:rPr lang="en-US" dirty="0"/>
              <a:t> drinking </a:t>
            </a:r>
          </a:p>
          <a:p>
            <a:pPr lvl="1"/>
            <a:r>
              <a:rPr lang="en-US" dirty="0">
                <a:latin typeface="Wingdings"/>
                <a:ea typeface="Wingdings"/>
                <a:cs typeface="Wingdings"/>
                <a:sym typeface="Wingdings"/>
              </a:rPr>
              <a:t></a:t>
            </a:r>
            <a:r>
              <a:rPr lang="en-US" dirty="0"/>
              <a:t> abstinence </a:t>
            </a:r>
          </a:p>
          <a:p>
            <a:endParaRPr lang="en-US" dirty="0"/>
          </a:p>
        </p:txBody>
      </p:sp>
    </p:spTree>
    <p:extLst>
      <p:ext uri="{BB962C8B-B14F-4D97-AF65-F5344CB8AC3E}">
        <p14:creationId xmlns:p14="http://schemas.microsoft.com/office/powerpoint/2010/main" val="3602628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Gabapentin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MOA</a:t>
            </a:r>
          </a:p>
          <a:p>
            <a:pPr marL="457200" lvl="2"/>
            <a:r>
              <a:rPr lang="en-US" dirty="0"/>
              <a:t>Structurally similar to GABA (A) or GABA(B) receptors and does not influence the uptake or degradation of GABA. Binds to high affinity gabapentin binding sites throughout the brain </a:t>
            </a:r>
            <a:endParaRPr lang="en-US" dirty="0" smtClean="0"/>
          </a:p>
          <a:p>
            <a:pPr marL="182880" lvl="1"/>
            <a:r>
              <a:rPr lang="en-US" dirty="0"/>
              <a:t>Barbara J. Mason. Gabapentin Treatment for Alcohol Dependence. </a:t>
            </a:r>
            <a:r>
              <a:rPr lang="sv-SE" dirty="0"/>
              <a:t>JAMA Intern Med. 2014 Jan;174(1):</a:t>
            </a:r>
            <a:r>
              <a:rPr lang="sv-SE" dirty="0" smtClean="0"/>
              <a:t>70-7.</a:t>
            </a:r>
          </a:p>
          <a:p>
            <a:pPr marL="457200" lvl="2"/>
            <a:r>
              <a:rPr lang="en-US" dirty="0" smtClean="0"/>
              <a:t>Gabapentin </a:t>
            </a:r>
            <a:r>
              <a:rPr lang="en-US" dirty="0"/>
              <a:t>significantly improved the rates of abstinence and no heavy </a:t>
            </a:r>
            <a:r>
              <a:rPr lang="en-US" dirty="0" smtClean="0"/>
              <a:t>drinking in 150 abstinent patients with alcohol dependence.</a:t>
            </a:r>
          </a:p>
          <a:p>
            <a:pPr marL="457200" lvl="2"/>
            <a:r>
              <a:rPr lang="en-US" dirty="0" smtClean="0"/>
              <a:t>Placebo Group</a:t>
            </a:r>
          </a:p>
          <a:p>
            <a:pPr marL="731520" lvl="3"/>
            <a:r>
              <a:rPr lang="en-US" dirty="0" smtClean="0"/>
              <a:t>Abstinence Rate: </a:t>
            </a:r>
            <a:r>
              <a:rPr lang="it-IT" dirty="0" smtClean="0"/>
              <a:t>4.1</a:t>
            </a:r>
            <a:r>
              <a:rPr lang="it-IT" dirty="0"/>
              <a:t>% (95% CI, 1.1%-13.7</a:t>
            </a:r>
            <a:r>
              <a:rPr lang="it-IT" dirty="0" smtClean="0"/>
              <a:t>%)</a:t>
            </a:r>
            <a:endParaRPr lang="en-US" dirty="0" smtClean="0"/>
          </a:p>
          <a:p>
            <a:pPr marL="731520" lvl="3"/>
            <a:r>
              <a:rPr lang="en-US" dirty="0" smtClean="0"/>
              <a:t>No Heavy Drinking: </a:t>
            </a:r>
            <a:r>
              <a:rPr lang="it-IT" dirty="0"/>
              <a:t>22.5% (95% CI, 13.6%-37.2</a:t>
            </a:r>
            <a:r>
              <a:rPr lang="it-IT" dirty="0" smtClean="0"/>
              <a:t>%)</a:t>
            </a:r>
            <a:endParaRPr lang="en-US" dirty="0"/>
          </a:p>
          <a:p>
            <a:pPr marL="457200" lvl="2"/>
            <a:r>
              <a:rPr lang="en-US" dirty="0" smtClean="0"/>
              <a:t>900mg Group</a:t>
            </a:r>
          </a:p>
          <a:p>
            <a:pPr marL="731520" lvl="3"/>
            <a:r>
              <a:rPr lang="en-US" dirty="0" smtClean="0"/>
              <a:t>Abstinence Rate: 11.1</a:t>
            </a:r>
            <a:r>
              <a:rPr lang="en-US" dirty="0"/>
              <a:t>% (95% CI, 5.2%-22.2</a:t>
            </a:r>
            <a:r>
              <a:rPr lang="en-US" dirty="0" smtClean="0"/>
              <a:t>%)</a:t>
            </a:r>
          </a:p>
          <a:p>
            <a:pPr marL="731520" lvl="3"/>
            <a:r>
              <a:rPr lang="en-US" dirty="0" smtClean="0"/>
              <a:t>No </a:t>
            </a:r>
            <a:r>
              <a:rPr lang="en-US" dirty="0"/>
              <a:t>Heavy Drinking: </a:t>
            </a:r>
            <a:r>
              <a:rPr lang="it-IT" dirty="0"/>
              <a:t>29.6% (95% CI, 19.1%-42.8%) </a:t>
            </a:r>
            <a:endParaRPr lang="en-US" dirty="0" smtClean="0"/>
          </a:p>
          <a:p>
            <a:pPr marL="457200" lvl="2"/>
            <a:r>
              <a:rPr lang="en-US" dirty="0" smtClean="0"/>
              <a:t>1800mg Group</a:t>
            </a:r>
          </a:p>
          <a:p>
            <a:pPr marL="731520" lvl="3"/>
            <a:r>
              <a:rPr lang="en-US" dirty="0" smtClean="0"/>
              <a:t>Abstinence Rate: </a:t>
            </a:r>
            <a:r>
              <a:rPr lang="en-US" dirty="0"/>
              <a:t>17.0% (95% CI, 8.9%-30.1</a:t>
            </a:r>
            <a:r>
              <a:rPr lang="en-US" dirty="0" smtClean="0"/>
              <a:t>%), NNT </a:t>
            </a:r>
            <a:r>
              <a:rPr lang="en-US" dirty="0"/>
              <a:t>= </a:t>
            </a:r>
            <a:r>
              <a:rPr lang="en-US" dirty="0" smtClean="0"/>
              <a:t>8</a:t>
            </a:r>
          </a:p>
          <a:p>
            <a:pPr marL="731520" lvl="3"/>
            <a:r>
              <a:rPr lang="en-US" dirty="0" smtClean="0"/>
              <a:t>No </a:t>
            </a:r>
            <a:r>
              <a:rPr lang="en-US" dirty="0"/>
              <a:t>Heavy Drinking: 44.7% (95% CI, 31.4%-58.8</a:t>
            </a:r>
            <a:r>
              <a:rPr lang="en-US" dirty="0" smtClean="0"/>
              <a:t>%)</a:t>
            </a:r>
            <a:endParaRPr lang="en-US" dirty="0"/>
          </a:p>
          <a:p>
            <a:pPr lvl="3"/>
            <a:endParaRPr lang="en-US" dirty="0" smtClean="0"/>
          </a:p>
          <a:p>
            <a:pPr lvl="2"/>
            <a:endParaRPr lang="en-US" dirty="0"/>
          </a:p>
          <a:p>
            <a:pPr lvl="2"/>
            <a:endParaRPr lang="en-US" dirty="0" smtClean="0"/>
          </a:p>
          <a:p>
            <a:pPr lvl="2"/>
            <a:endParaRPr lang="en-US" dirty="0"/>
          </a:p>
        </p:txBody>
      </p:sp>
      <p:pic>
        <p:nvPicPr>
          <p:cNvPr id="7170" name="Picture 2" descr="C:\Users\Dai Tan\Documents\Rotations\Petaluma\gabapenti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1200" y="685800"/>
            <a:ext cx="2200275" cy="12167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670238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Gabapentin</a:t>
            </a:r>
          </a:p>
        </p:txBody>
      </p:sp>
      <p:sp>
        <p:nvSpPr>
          <p:cNvPr id="3" name="Content Placeholder 2"/>
          <p:cNvSpPr>
            <a:spLocks noGrp="1"/>
          </p:cNvSpPr>
          <p:nvPr>
            <p:ph idx="1"/>
          </p:nvPr>
        </p:nvSpPr>
        <p:spPr/>
        <p:txBody>
          <a:bodyPr>
            <a:normAutofit fontScale="92500" lnSpcReduction="20000"/>
          </a:bodyPr>
          <a:lstStyle/>
          <a:p>
            <a:r>
              <a:rPr lang="en-US" dirty="0"/>
              <a:t>Dose</a:t>
            </a:r>
          </a:p>
          <a:p>
            <a:pPr lvl="1"/>
            <a:r>
              <a:rPr lang="en-US" dirty="0"/>
              <a:t>Initial</a:t>
            </a:r>
          </a:p>
          <a:p>
            <a:pPr lvl="2"/>
            <a:r>
              <a:rPr lang="en-US" dirty="0"/>
              <a:t>300 mg PO at bedtime</a:t>
            </a:r>
          </a:p>
          <a:p>
            <a:pPr lvl="1"/>
            <a:r>
              <a:rPr lang="en-US" dirty="0"/>
              <a:t>Maintenance</a:t>
            </a:r>
          </a:p>
          <a:p>
            <a:pPr lvl="2"/>
            <a:r>
              <a:rPr lang="en-US" dirty="0"/>
              <a:t>Titrate dose by 300 mg/day to target of 600-1800 mg, given in divided doses </a:t>
            </a:r>
          </a:p>
          <a:p>
            <a:r>
              <a:rPr lang="en-US" dirty="0"/>
              <a:t>Dosing adjustments</a:t>
            </a:r>
          </a:p>
          <a:p>
            <a:pPr lvl="1"/>
            <a:r>
              <a:rPr lang="en-US" dirty="0" err="1"/>
              <a:t>CrCl</a:t>
            </a:r>
            <a:r>
              <a:rPr lang="en-US" dirty="0"/>
              <a:t> &gt;15-29 mL/min</a:t>
            </a:r>
          </a:p>
          <a:p>
            <a:pPr lvl="2"/>
            <a:r>
              <a:rPr lang="en-US" dirty="0"/>
              <a:t>200-700 mg PO at bedtime </a:t>
            </a:r>
          </a:p>
          <a:p>
            <a:pPr lvl="1"/>
            <a:r>
              <a:rPr lang="en-US" dirty="0" err="1"/>
              <a:t>CrCl</a:t>
            </a:r>
            <a:r>
              <a:rPr lang="en-US" dirty="0"/>
              <a:t> = 15 mL/min</a:t>
            </a:r>
          </a:p>
          <a:p>
            <a:pPr lvl="2"/>
            <a:r>
              <a:rPr lang="en-US" dirty="0"/>
              <a:t>100-300 mg PO at bedtime</a:t>
            </a:r>
          </a:p>
          <a:p>
            <a:pPr lvl="1"/>
            <a:r>
              <a:rPr lang="en-US" dirty="0" err="1"/>
              <a:t>CrCl</a:t>
            </a:r>
            <a:r>
              <a:rPr lang="en-US" dirty="0"/>
              <a:t> &lt; 15 mL/min</a:t>
            </a:r>
          </a:p>
          <a:p>
            <a:pPr lvl="2"/>
            <a:r>
              <a:rPr lang="en-US" dirty="0"/>
              <a:t>Reduce dose in proportion to </a:t>
            </a:r>
            <a:r>
              <a:rPr lang="en-US" dirty="0" err="1"/>
              <a:t>CrCl</a:t>
            </a:r>
            <a:endParaRPr lang="en-US" dirty="0"/>
          </a:p>
          <a:p>
            <a:pPr lvl="1"/>
            <a:r>
              <a:rPr lang="en-US" dirty="0"/>
              <a:t>Post-hemodialysis</a:t>
            </a:r>
          </a:p>
          <a:p>
            <a:pPr lvl="2"/>
            <a:r>
              <a:rPr lang="en-US" dirty="0"/>
              <a:t>Give supplemental dose </a:t>
            </a:r>
          </a:p>
          <a:p>
            <a:r>
              <a:rPr lang="en-US" dirty="0"/>
              <a:t>Contraindications</a:t>
            </a:r>
          </a:p>
          <a:p>
            <a:pPr lvl="1"/>
            <a:r>
              <a:rPr lang="en-US" dirty="0"/>
              <a:t>Hypersensitivity to gabapentin</a:t>
            </a:r>
          </a:p>
          <a:p>
            <a:endParaRPr lang="en-US" dirty="0"/>
          </a:p>
        </p:txBody>
      </p:sp>
    </p:spTree>
    <p:extLst>
      <p:ext uri="{BB962C8B-B14F-4D97-AF65-F5344CB8AC3E}">
        <p14:creationId xmlns:p14="http://schemas.microsoft.com/office/powerpoint/2010/main" val="10144221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Gabapentin</a:t>
            </a:r>
          </a:p>
        </p:txBody>
      </p:sp>
      <p:sp>
        <p:nvSpPr>
          <p:cNvPr id="3" name="Content Placeholder 2"/>
          <p:cNvSpPr>
            <a:spLocks noGrp="1"/>
          </p:cNvSpPr>
          <p:nvPr>
            <p:ph idx="1"/>
          </p:nvPr>
        </p:nvSpPr>
        <p:spPr/>
        <p:txBody>
          <a:bodyPr/>
          <a:lstStyle/>
          <a:p>
            <a:r>
              <a:rPr lang="en-US" dirty="0" smtClean="0"/>
              <a:t>Baseline </a:t>
            </a:r>
            <a:r>
              <a:rPr lang="en-US" dirty="0"/>
              <a:t>evaluation </a:t>
            </a:r>
          </a:p>
          <a:p>
            <a:pPr lvl="1"/>
            <a:r>
              <a:rPr lang="en-US" dirty="0" err="1"/>
              <a:t>CrCl</a:t>
            </a:r>
            <a:endParaRPr lang="en-US" dirty="0"/>
          </a:p>
          <a:p>
            <a:pPr lvl="1"/>
            <a:r>
              <a:rPr lang="en-US" dirty="0"/>
              <a:t>Urine beta-HCG for females</a:t>
            </a:r>
          </a:p>
          <a:p>
            <a:r>
              <a:rPr lang="en-US" dirty="0" smtClean="0"/>
              <a:t>Clinical </a:t>
            </a:r>
            <a:r>
              <a:rPr lang="en-US" dirty="0"/>
              <a:t>pearls </a:t>
            </a:r>
          </a:p>
          <a:p>
            <a:pPr lvl="1"/>
            <a:r>
              <a:rPr lang="en-US" dirty="0"/>
              <a:t>May be effective alone or in combination with naltrexone at:</a:t>
            </a:r>
          </a:p>
          <a:p>
            <a:pPr lvl="2"/>
            <a:r>
              <a:rPr lang="en-US" dirty="0">
                <a:latin typeface="Wingdings"/>
                <a:ea typeface="Wingdings"/>
                <a:cs typeface="Wingdings"/>
                <a:sym typeface="Wingdings"/>
              </a:rPr>
              <a:t></a:t>
            </a:r>
            <a:r>
              <a:rPr lang="en-US" dirty="0">
                <a:sym typeface="Wingdings"/>
              </a:rPr>
              <a:t> </a:t>
            </a:r>
            <a:r>
              <a:rPr lang="en-US" dirty="0"/>
              <a:t>drinking, </a:t>
            </a:r>
            <a:r>
              <a:rPr lang="en-US" dirty="0">
                <a:latin typeface="Wingdings"/>
                <a:ea typeface="Wingdings"/>
                <a:cs typeface="Wingdings"/>
                <a:sym typeface="Wingdings"/>
              </a:rPr>
              <a:t></a:t>
            </a:r>
            <a:r>
              <a:rPr lang="en-US" dirty="0">
                <a:sym typeface="Wingdings"/>
              </a:rPr>
              <a:t> </a:t>
            </a:r>
            <a:r>
              <a:rPr lang="en-US" dirty="0"/>
              <a:t>cravings,</a:t>
            </a:r>
            <a:r>
              <a:rPr lang="en-US" dirty="0">
                <a:latin typeface="Wingdings"/>
                <a:ea typeface="Wingdings"/>
                <a:cs typeface="Wingdings"/>
                <a:sym typeface="Wingdings"/>
              </a:rPr>
              <a:t></a:t>
            </a:r>
            <a:r>
              <a:rPr lang="en-US" dirty="0"/>
              <a:t> insomnia, </a:t>
            </a:r>
            <a:r>
              <a:rPr lang="en-US" dirty="0">
                <a:latin typeface="Wingdings"/>
                <a:ea typeface="Wingdings"/>
                <a:cs typeface="Wingdings"/>
                <a:sym typeface="Wingdings"/>
              </a:rPr>
              <a:t></a:t>
            </a:r>
            <a:r>
              <a:rPr lang="en-US" dirty="0">
                <a:sym typeface="Wingdings"/>
              </a:rPr>
              <a:t> anxiety </a:t>
            </a:r>
            <a:endParaRPr lang="en-US" dirty="0"/>
          </a:p>
          <a:p>
            <a:pPr lvl="2"/>
            <a:r>
              <a:rPr lang="en-US" dirty="0">
                <a:latin typeface="Wingdings"/>
                <a:ea typeface="Wingdings"/>
                <a:cs typeface="Wingdings"/>
                <a:sym typeface="Wingdings"/>
              </a:rPr>
              <a:t></a:t>
            </a:r>
            <a:r>
              <a:rPr lang="en-US" dirty="0">
                <a:sym typeface="Wingdings"/>
              </a:rPr>
              <a:t> abstinence </a:t>
            </a:r>
            <a:endParaRPr lang="en-US" dirty="0"/>
          </a:p>
          <a:p>
            <a:r>
              <a:rPr lang="en-US" dirty="0" smtClean="0"/>
              <a:t>Recent studies on use at higher </a:t>
            </a:r>
            <a:r>
              <a:rPr lang="en-US" smtClean="0"/>
              <a:t>doses for mild </a:t>
            </a:r>
            <a:r>
              <a:rPr lang="en-US" dirty="0" smtClean="0"/>
              <a:t>to moderate acute alcoholic intoxication and withdrawal.</a:t>
            </a:r>
            <a:endParaRPr lang="en-US" dirty="0"/>
          </a:p>
          <a:p>
            <a:endParaRPr lang="en-US" dirty="0"/>
          </a:p>
        </p:txBody>
      </p:sp>
    </p:spTree>
    <p:extLst>
      <p:ext uri="{BB962C8B-B14F-4D97-AF65-F5344CB8AC3E}">
        <p14:creationId xmlns:p14="http://schemas.microsoft.com/office/powerpoint/2010/main" val="252732641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Baclofen</a:t>
            </a:r>
          </a:p>
        </p:txBody>
      </p:sp>
      <p:sp>
        <p:nvSpPr>
          <p:cNvPr id="3" name="Content Placeholder 2"/>
          <p:cNvSpPr>
            <a:spLocks noGrp="1"/>
          </p:cNvSpPr>
          <p:nvPr>
            <p:ph idx="1"/>
          </p:nvPr>
        </p:nvSpPr>
        <p:spPr/>
        <p:txBody>
          <a:bodyPr>
            <a:normAutofit fontScale="85000" lnSpcReduction="20000"/>
          </a:bodyPr>
          <a:lstStyle/>
          <a:p>
            <a:r>
              <a:rPr lang="en-US" dirty="0"/>
              <a:t>MOA	</a:t>
            </a:r>
          </a:p>
          <a:p>
            <a:pPr lvl="1"/>
            <a:r>
              <a:rPr lang="en-US" dirty="0" smtClean="0"/>
              <a:t>Centrally acting presynaptic GABA(B</a:t>
            </a:r>
            <a:r>
              <a:rPr lang="en-US" dirty="0"/>
              <a:t>) </a:t>
            </a:r>
            <a:r>
              <a:rPr lang="en-US" dirty="0" smtClean="0"/>
              <a:t>receptor agonist (inhibitory)</a:t>
            </a:r>
          </a:p>
          <a:p>
            <a:pPr lvl="1"/>
            <a:r>
              <a:rPr lang="en-US" dirty="0" smtClean="0"/>
              <a:t>Modulated g-protein coupled rectifying potassium channels </a:t>
            </a:r>
            <a:r>
              <a:rPr lang="en-US" dirty="0"/>
              <a:t>to suppress </a:t>
            </a:r>
            <a:r>
              <a:rPr lang="en-US" dirty="0" err="1"/>
              <a:t>cortico</a:t>
            </a:r>
            <a:r>
              <a:rPr lang="en-US" dirty="0"/>
              <a:t>-mesolimbic dopamine neurons </a:t>
            </a:r>
          </a:p>
          <a:p>
            <a:r>
              <a:rPr lang="en-US" dirty="0" smtClean="0"/>
              <a:t>Many small studies throughout the years support use in decreasing use and motivation to drink.</a:t>
            </a:r>
          </a:p>
          <a:p>
            <a:r>
              <a:rPr lang="en-US" dirty="0" smtClean="0"/>
              <a:t>Recent increased interest, particularly in Europe (France)</a:t>
            </a:r>
          </a:p>
          <a:p>
            <a:r>
              <a:rPr lang="en-US" dirty="0" smtClean="0"/>
              <a:t>Most evidence comes from three small RCTs at 30mg/day: 2 showed positive results, 1 showed </a:t>
            </a:r>
          </a:p>
          <a:p>
            <a:pPr lvl="1"/>
            <a:r>
              <a:rPr lang="en-US" dirty="0" smtClean="0"/>
              <a:t>A 4-week trial (n=39) comparing 30mg/day to placebo found higher abstinence rates (70% to 21%).</a:t>
            </a:r>
            <a:endParaRPr lang="en-US" dirty="0"/>
          </a:p>
          <a:p>
            <a:pPr lvl="1"/>
            <a:r>
              <a:rPr lang="en-US" dirty="0" smtClean="0"/>
              <a:t>12-week trial patients (n=84) with alcoholic liver cirrhosis, showed a two-fold rate of abstinence compared to placebo (71 </a:t>
            </a:r>
            <a:r>
              <a:rPr lang="en-US" dirty="0"/>
              <a:t>versus 29 percent; OR = 6.3, 95% CI 2.4-16.1). </a:t>
            </a:r>
            <a:r>
              <a:rPr lang="en-US" dirty="0" smtClean="0"/>
              <a:t>Cumulative </a:t>
            </a:r>
            <a:r>
              <a:rPr lang="en-US" dirty="0"/>
              <a:t>duration of abstinence was </a:t>
            </a:r>
            <a:r>
              <a:rPr lang="en-US" dirty="0" smtClean="0"/>
              <a:t>greater </a:t>
            </a:r>
            <a:r>
              <a:rPr lang="en-US" dirty="0"/>
              <a:t>with baclofen (63 versus 31 days).</a:t>
            </a:r>
            <a:endParaRPr lang="en-US" dirty="0" smtClean="0"/>
          </a:p>
          <a:p>
            <a:pPr lvl="1"/>
            <a:r>
              <a:rPr lang="en-US" dirty="0"/>
              <a:t>12-week placebo controlled RCT </a:t>
            </a:r>
            <a:r>
              <a:rPr lang="en-US" dirty="0" smtClean="0"/>
              <a:t>(n=80) showed </a:t>
            </a:r>
            <a:r>
              <a:rPr lang="en-US" dirty="0"/>
              <a:t>no significant effect on primary or secondary </a:t>
            </a:r>
            <a:r>
              <a:rPr lang="en-US" dirty="0" smtClean="0"/>
              <a:t>endpoints, but a decrease in anxiety in the </a:t>
            </a:r>
            <a:r>
              <a:rPr lang="en-US" dirty="0"/>
              <a:t>baclofen group</a:t>
            </a:r>
            <a:endParaRPr lang="en-US" dirty="0" smtClean="0"/>
          </a:p>
        </p:txBody>
      </p:sp>
      <p:pic>
        <p:nvPicPr>
          <p:cNvPr id="1026" name="Picture 2" descr="C:\Users\Dai Tan\Documents\Rotations\Petaluma\542px-Baclofen_skeleta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867400" y="546534"/>
            <a:ext cx="2200275" cy="131935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64061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Baclofen</a:t>
            </a:r>
          </a:p>
        </p:txBody>
      </p:sp>
      <p:sp>
        <p:nvSpPr>
          <p:cNvPr id="3" name="Content Placeholder 2"/>
          <p:cNvSpPr>
            <a:spLocks noGrp="1"/>
          </p:cNvSpPr>
          <p:nvPr>
            <p:ph idx="1"/>
          </p:nvPr>
        </p:nvSpPr>
        <p:spPr/>
        <p:txBody>
          <a:bodyPr>
            <a:normAutofit/>
          </a:bodyPr>
          <a:lstStyle/>
          <a:p>
            <a:r>
              <a:rPr lang="en-US" dirty="0" smtClean="0"/>
              <a:t>Dose</a:t>
            </a:r>
            <a:endParaRPr lang="en-US" dirty="0"/>
          </a:p>
          <a:p>
            <a:pPr lvl="1"/>
            <a:r>
              <a:rPr lang="en-US" dirty="0"/>
              <a:t>Initial</a:t>
            </a:r>
          </a:p>
          <a:p>
            <a:pPr lvl="2"/>
            <a:r>
              <a:rPr lang="en-US" dirty="0"/>
              <a:t>5 mg PO three times daily </a:t>
            </a:r>
          </a:p>
          <a:p>
            <a:pPr lvl="1"/>
            <a:r>
              <a:rPr lang="en-US" dirty="0"/>
              <a:t>Maintenance</a:t>
            </a:r>
          </a:p>
          <a:p>
            <a:pPr lvl="2"/>
            <a:r>
              <a:rPr lang="en-US" dirty="0"/>
              <a:t>10-20 mg PO three times daily</a:t>
            </a:r>
          </a:p>
          <a:p>
            <a:r>
              <a:rPr lang="en-US" dirty="0"/>
              <a:t>Dosing adjustments</a:t>
            </a:r>
          </a:p>
          <a:p>
            <a:pPr lvl="1"/>
            <a:r>
              <a:rPr lang="en-US" dirty="0"/>
              <a:t>Renal impairment </a:t>
            </a:r>
          </a:p>
          <a:p>
            <a:pPr lvl="2"/>
            <a:r>
              <a:rPr lang="en-US" dirty="0"/>
              <a:t>Use with caution, dose reduction may be necessary since baclofen is primarily </a:t>
            </a:r>
            <a:r>
              <a:rPr lang="en-US" dirty="0" err="1"/>
              <a:t>renally</a:t>
            </a:r>
            <a:r>
              <a:rPr lang="en-US" dirty="0"/>
              <a:t> eliminated </a:t>
            </a:r>
          </a:p>
          <a:p>
            <a:pPr lvl="1"/>
            <a:r>
              <a:rPr lang="en-US" dirty="0"/>
              <a:t>Hepatic impairment</a:t>
            </a:r>
          </a:p>
          <a:p>
            <a:pPr lvl="2"/>
            <a:r>
              <a:rPr lang="en-US" dirty="0"/>
              <a:t>No dose reductions is required </a:t>
            </a:r>
          </a:p>
          <a:p>
            <a:r>
              <a:rPr lang="en-US" dirty="0"/>
              <a:t>Contraindications</a:t>
            </a:r>
          </a:p>
          <a:p>
            <a:pPr lvl="1"/>
            <a:r>
              <a:rPr lang="en-US" dirty="0" smtClean="0"/>
              <a:t>Hypersensitivity, seizure disorders (careful)</a:t>
            </a:r>
          </a:p>
        </p:txBody>
      </p:sp>
    </p:spTree>
    <p:extLst>
      <p:ext uri="{BB962C8B-B14F-4D97-AF65-F5344CB8AC3E}">
        <p14:creationId xmlns:p14="http://schemas.microsoft.com/office/powerpoint/2010/main" val="347822031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Baclofen</a:t>
            </a:r>
          </a:p>
        </p:txBody>
      </p:sp>
      <p:sp>
        <p:nvSpPr>
          <p:cNvPr id="3" name="Content Placeholder 2"/>
          <p:cNvSpPr>
            <a:spLocks noGrp="1"/>
          </p:cNvSpPr>
          <p:nvPr>
            <p:ph idx="1"/>
          </p:nvPr>
        </p:nvSpPr>
        <p:spPr/>
        <p:txBody>
          <a:bodyPr>
            <a:normAutofit lnSpcReduction="10000"/>
          </a:bodyPr>
          <a:lstStyle/>
          <a:p>
            <a:r>
              <a:rPr lang="en-US" dirty="0" smtClean="0"/>
              <a:t>Baseline </a:t>
            </a:r>
            <a:r>
              <a:rPr lang="en-US" dirty="0"/>
              <a:t>evaluation </a:t>
            </a:r>
          </a:p>
          <a:p>
            <a:pPr lvl="1"/>
            <a:r>
              <a:rPr lang="en-US" dirty="0"/>
              <a:t>Urine beta-HCG for females </a:t>
            </a:r>
          </a:p>
          <a:p>
            <a:r>
              <a:rPr lang="en-US" dirty="0" smtClean="0"/>
              <a:t>Clinical </a:t>
            </a:r>
            <a:r>
              <a:rPr lang="en-US" dirty="0"/>
              <a:t>pearls</a:t>
            </a:r>
          </a:p>
          <a:p>
            <a:pPr lvl="1"/>
            <a:r>
              <a:rPr lang="en-US" dirty="0" smtClean="0"/>
              <a:t>Although most studies looked at 30mg/day, one study showed 60mg/day may be more effective.</a:t>
            </a:r>
          </a:p>
          <a:p>
            <a:pPr lvl="2"/>
            <a:r>
              <a:rPr lang="en-US" dirty="0" smtClean="0"/>
              <a:t>53% reduction in # drinks per day in 10mg TID group vs. 68% for 20mg TID group (both p&lt;0.0001, n=14 </a:t>
            </a:r>
            <a:r>
              <a:rPr lang="en-US" dirty="0"/>
              <a:t>in placebo, 14 in </a:t>
            </a:r>
            <a:r>
              <a:rPr lang="en-US" dirty="0" smtClean="0"/>
              <a:t>30mg, </a:t>
            </a:r>
            <a:r>
              <a:rPr lang="en-US" dirty="0"/>
              <a:t>14 in </a:t>
            </a:r>
            <a:r>
              <a:rPr lang="en-US" dirty="0" smtClean="0"/>
              <a:t>60mg)</a:t>
            </a:r>
          </a:p>
          <a:p>
            <a:pPr lvl="1"/>
            <a:r>
              <a:rPr lang="en-US" dirty="0" smtClean="0"/>
              <a:t>Relatively cheap compared to other medications.</a:t>
            </a:r>
          </a:p>
          <a:p>
            <a:pPr lvl="1"/>
            <a:r>
              <a:rPr lang="en-US" dirty="0" smtClean="0"/>
              <a:t>Can </a:t>
            </a:r>
            <a:r>
              <a:rPr lang="en-US" dirty="0"/>
              <a:t>be used in patients with cirrhosis or liver impairment and may be effective at:</a:t>
            </a:r>
          </a:p>
          <a:p>
            <a:pPr lvl="2"/>
            <a:r>
              <a:rPr lang="en-US" dirty="0">
                <a:latin typeface="Wingdings"/>
                <a:ea typeface="Wingdings"/>
                <a:cs typeface="Wingdings"/>
                <a:sym typeface="Wingdings"/>
              </a:rPr>
              <a:t></a:t>
            </a:r>
            <a:r>
              <a:rPr lang="en-US" dirty="0">
                <a:sym typeface="Wingdings"/>
              </a:rPr>
              <a:t> drinking, </a:t>
            </a:r>
            <a:r>
              <a:rPr lang="en-US" dirty="0">
                <a:latin typeface="Wingdings"/>
                <a:ea typeface="Wingdings"/>
                <a:cs typeface="Wingdings"/>
                <a:sym typeface="Wingdings"/>
              </a:rPr>
              <a:t></a:t>
            </a:r>
            <a:r>
              <a:rPr lang="en-US" dirty="0">
                <a:sym typeface="Wingdings"/>
              </a:rPr>
              <a:t> cravings</a:t>
            </a:r>
          </a:p>
          <a:p>
            <a:pPr lvl="2"/>
            <a:r>
              <a:rPr lang="en-US" dirty="0">
                <a:latin typeface="Wingdings"/>
                <a:ea typeface="Wingdings"/>
                <a:cs typeface="Wingdings"/>
                <a:sym typeface="Wingdings"/>
              </a:rPr>
              <a:t></a:t>
            </a:r>
            <a:r>
              <a:rPr lang="en-US" dirty="0">
                <a:sym typeface="Wingdings"/>
              </a:rPr>
              <a:t> abstinence</a:t>
            </a:r>
          </a:p>
          <a:p>
            <a:pPr lvl="1"/>
            <a:r>
              <a:rPr lang="en-US" dirty="0" smtClean="0">
                <a:sym typeface="Wingdings"/>
              </a:rPr>
              <a:t>Effective for patients with muscle spasms and spinal cord injury</a:t>
            </a:r>
          </a:p>
          <a:p>
            <a:pPr lvl="1"/>
            <a:r>
              <a:rPr lang="en-US" dirty="0" smtClean="0">
                <a:sym typeface="Wingdings"/>
              </a:rPr>
              <a:t>Black Box: Avoid </a:t>
            </a:r>
            <a:r>
              <a:rPr lang="en-US" dirty="0">
                <a:sym typeface="Wingdings"/>
              </a:rPr>
              <a:t>abrupt discontinuation due to risk of withdrawal </a:t>
            </a:r>
            <a:endParaRPr lang="en-US" dirty="0"/>
          </a:p>
          <a:p>
            <a:endParaRPr lang="en-US" dirty="0"/>
          </a:p>
          <a:p>
            <a:endParaRPr lang="en-US" dirty="0"/>
          </a:p>
        </p:txBody>
      </p:sp>
    </p:spTree>
    <p:extLst>
      <p:ext uri="{BB962C8B-B14F-4D97-AF65-F5344CB8AC3E}">
        <p14:creationId xmlns:p14="http://schemas.microsoft.com/office/powerpoint/2010/main" val="8863903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Cost of Treatment Options</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42020395"/>
              </p:ext>
            </p:extLst>
          </p:nvPr>
        </p:nvGraphicFramePr>
        <p:xfrm>
          <a:off x="457200" y="1600200"/>
          <a:ext cx="8229599" cy="3144520"/>
        </p:xfrm>
        <a:graphic>
          <a:graphicData uri="http://schemas.openxmlformats.org/drawingml/2006/table">
            <a:tbl>
              <a:tblPr firstRow="1" bandRow="1">
                <a:tableStyleId>{5C22544A-7EE6-4342-B048-85BDC9FD1C3A}</a:tableStyleId>
              </a:tblPr>
              <a:tblGrid>
                <a:gridCol w="1066800"/>
                <a:gridCol w="1284514"/>
                <a:gridCol w="1175657"/>
                <a:gridCol w="1175657"/>
                <a:gridCol w="1175657"/>
                <a:gridCol w="1175657"/>
                <a:gridCol w="1175657"/>
              </a:tblGrid>
              <a:tr h="370840">
                <a:tc>
                  <a:txBody>
                    <a:bodyPr/>
                    <a:lstStyle/>
                    <a:p>
                      <a:endParaRPr lang="en-US" dirty="0"/>
                    </a:p>
                  </a:txBody>
                  <a:tcPr/>
                </a:tc>
                <a:tc>
                  <a:txBody>
                    <a:bodyPr/>
                    <a:lstStyle/>
                    <a:p>
                      <a:r>
                        <a:rPr lang="en-US" sz="1300" dirty="0" err="1" smtClean="0"/>
                        <a:t>Acamprosate</a:t>
                      </a:r>
                      <a:endParaRPr lang="en-US" sz="1300" dirty="0"/>
                    </a:p>
                  </a:txBody>
                  <a:tcPr/>
                </a:tc>
                <a:tc>
                  <a:txBody>
                    <a:bodyPr/>
                    <a:lstStyle/>
                    <a:p>
                      <a:r>
                        <a:rPr lang="en-US" sz="1400" dirty="0" smtClean="0"/>
                        <a:t>Naltrexone</a:t>
                      </a:r>
                      <a:endParaRPr lang="en-US" sz="1400" dirty="0"/>
                    </a:p>
                  </a:txBody>
                  <a:tcPr/>
                </a:tc>
                <a:tc>
                  <a:txBody>
                    <a:bodyPr/>
                    <a:lstStyle/>
                    <a:p>
                      <a:r>
                        <a:rPr lang="en-US" sz="1400" dirty="0" err="1" smtClean="0"/>
                        <a:t>Disulfiram</a:t>
                      </a:r>
                      <a:endParaRPr lang="en-US" sz="1400" dirty="0"/>
                    </a:p>
                  </a:txBody>
                  <a:tcPr/>
                </a:tc>
                <a:tc>
                  <a:txBody>
                    <a:bodyPr/>
                    <a:lstStyle/>
                    <a:p>
                      <a:r>
                        <a:rPr lang="en-US" sz="1400" dirty="0" err="1" smtClean="0"/>
                        <a:t>Topiramate</a:t>
                      </a:r>
                      <a:endParaRPr lang="en-US" sz="1400" dirty="0"/>
                    </a:p>
                  </a:txBody>
                  <a:tcPr/>
                </a:tc>
                <a:tc>
                  <a:txBody>
                    <a:bodyPr/>
                    <a:lstStyle/>
                    <a:p>
                      <a:r>
                        <a:rPr lang="en-US" sz="1400" dirty="0" smtClean="0"/>
                        <a:t>Gabapentin</a:t>
                      </a:r>
                      <a:endParaRPr lang="en-US" sz="1400" dirty="0"/>
                    </a:p>
                  </a:txBody>
                  <a:tcPr/>
                </a:tc>
                <a:tc>
                  <a:txBody>
                    <a:bodyPr/>
                    <a:lstStyle/>
                    <a:p>
                      <a:r>
                        <a:rPr lang="en-US" sz="1400" dirty="0" smtClean="0"/>
                        <a:t>Baclofen</a:t>
                      </a:r>
                      <a:endParaRPr lang="en-US" sz="1400" dirty="0"/>
                    </a:p>
                  </a:txBody>
                  <a:tcPr/>
                </a:tc>
              </a:tr>
              <a:tr h="370840">
                <a:tc>
                  <a:txBody>
                    <a:bodyPr/>
                    <a:lstStyle/>
                    <a:p>
                      <a:r>
                        <a:rPr lang="en-US" sz="1500" dirty="0" smtClean="0"/>
                        <a:t>State </a:t>
                      </a:r>
                    </a:p>
                    <a:p>
                      <a:r>
                        <a:rPr lang="en-US" sz="1500" dirty="0" err="1" smtClean="0"/>
                        <a:t>Medi</a:t>
                      </a:r>
                      <a:r>
                        <a:rPr lang="en-US" sz="1500" dirty="0" smtClean="0"/>
                        <a:t>-Cal</a:t>
                      </a:r>
                      <a:endParaRPr lang="en-US" sz="1500" dirty="0"/>
                    </a:p>
                  </a:txBody>
                  <a:tcPr/>
                </a:tc>
                <a:tc>
                  <a:txBody>
                    <a:bodyPr/>
                    <a:lstStyle/>
                    <a:p>
                      <a:pPr algn="ctr"/>
                      <a:r>
                        <a:rPr lang="en-US" sz="1600" kern="1200" dirty="0" smtClean="0">
                          <a:solidFill>
                            <a:schemeClr val="dk1"/>
                          </a:solidFill>
                          <a:effectLst/>
                          <a:latin typeface="+mn-lt"/>
                          <a:ea typeface="+mn-ea"/>
                          <a:cs typeface="+mn-cs"/>
                        </a:rPr>
                        <a:t>TAR</a:t>
                      </a:r>
                      <a:endParaRPr lang="en-US" sz="1600" dirty="0"/>
                    </a:p>
                  </a:txBody>
                  <a:tcPr/>
                </a:tc>
                <a:tc>
                  <a:txBody>
                    <a:bodyPr/>
                    <a:lstStyle/>
                    <a:p>
                      <a:pPr algn="ctr"/>
                      <a:r>
                        <a:rPr lang="en-US" sz="1600" kern="1200" dirty="0" smtClean="0">
                          <a:solidFill>
                            <a:schemeClr val="dk1"/>
                          </a:solidFill>
                          <a:effectLst/>
                          <a:latin typeface="+mn-lt"/>
                          <a:ea typeface="+mn-ea"/>
                          <a:cs typeface="+mn-cs"/>
                        </a:rPr>
                        <a:t>TAR</a:t>
                      </a:r>
                      <a:endParaRPr lang="en-US" sz="1600" dirty="0"/>
                    </a:p>
                  </a:txBody>
                  <a:tcPr/>
                </a:tc>
                <a:tc>
                  <a:txBody>
                    <a:bodyPr/>
                    <a:lstStyle/>
                    <a:p>
                      <a:pPr algn="ctr"/>
                      <a:r>
                        <a:rPr lang="en-US" sz="1600" kern="1200" dirty="0" smtClean="0">
                          <a:solidFill>
                            <a:schemeClr val="dk1"/>
                          </a:solidFill>
                          <a:effectLst/>
                          <a:latin typeface="+mn-lt"/>
                          <a:ea typeface="+mn-ea"/>
                          <a:cs typeface="+mn-cs"/>
                        </a:rPr>
                        <a:t>yes</a:t>
                      </a:r>
                      <a:endParaRPr lang="en-US" sz="1600" dirty="0"/>
                    </a:p>
                  </a:txBody>
                  <a:tcPr/>
                </a:tc>
                <a:tc>
                  <a:txBody>
                    <a:bodyPr/>
                    <a:lstStyle/>
                    <a:p>
                      <a:pPr algn="ctr"/>
                      <a:r>
                        <a:rPr lang="en-US" sz="1600" kern="1200" dirty="0" smtClean="0">
                          <a:solidFill>
                            <a:schemeClr val="dk1"/>
                          </a:solidFill>
                          <a:effectLst/>
                          <a:latin typeface="+mn-lt"/>
                          <a:ea typeface="+mn-ea"/>
                          <a:cs typeface="+mn-cs"/>
                        </a:rPr>
                        <a:t>yes</a:t>
                      </a:r>
                      <a:endParaRPr lang="en-US" sz="1600" dirty="0"/>
                    </a:p>
                  </a:txBody>
                  <a:tcPr/>
                </a:tc>
                <a:tc>
                  <a:txBody>
                    <a:bodyPr/>
                    <a:lstStyle/>
                    <a:p>
                      <a:pPr algn="ctr"/>
                      <a:r>
                        <a:rPr lang="en-US" sz="1600" kern="1200" dirty="0" smtClean="0">
                          <a:solidFill>
                            <a:schemeClr val="dk1"/>
                          </a:solidFill>
                          <a:effectLst/>
                          <a:latin typeface="+mn-lt"/>
                          <a:ea typeface="+mn-ea"/>
                          <a:cs typeface="+mn-cs"/>
                        </a:rPr>
                        <a:t>yes</a:t>
                      </a:r>
                      <a:endParaRPr lang="en-US" sz="1600" dirty="0"/>
                    </a:p>
                  </a:txBody>
                  <a:tcPr/>
                </a:tc>
                <a:tc>
                  <a:txBody>
                    <a:bodyPr/>
                    <a:lstStyle/>
                    <a:p>
                      <a:pPr algn="ctr"/>
                      <a:r>
                        <a:rPr lang="en-US" sz="1600" kern="1200" dirty="0" smtClean="0">
                          <a:solidFill>
                            <a:schemeClr val="dk1"/>
                          </a:solidFill>
                          <a:effectLst/>
                          <a:latin typeface="+mn-lt"/>
                          <a:ea typeface="+mn-ea"/>
                          <a:cs typeface="+mn-cs"/>
                        </a:rPr>
                        <a:t>yes</a:t>
                      </a:r>
                      <a:endParaRPr lang="en-US" sz="1600" dirty="0"/>
                    </a:p>
                  </a:txBody>
                  <a:tcPr/>
                </a:tc>
              </a:tr>
              <a:tr h="370840">
                <a:tc>
                  <a:txBody>
                    <a:bodyPr/>
                    <a:lstStyle/>
                    <a:p>
                      <a:r>
                        <a:rPr lang="en-US" sz="1500" dirty="0" smtClean="0"/>
                        <a:t>PHP</a:t>
                      </a:r>
                      <a:endParaRPr lang="en-US" sz="1500" dirty="0"/>
                    </a:p>
                  </a:txBody>
                  <a:tcPr/>
                </a:tc>
                <a:tc>
                  <a:txBody>
                    <a:bodyPr/>
                    <a:lstStyle/>
                    <a:p>
                      <a:pPr algn="ctr"/>
                      <a:r>
                        <a:rPr lang="en-US" sz="1600" kern="1200" dirty="0" smtClean="0">
                          <a:solidFill>
                            <a:schemeClr val="dk1"/>
                          </a:solidFill>
                          <a:effectLst/>
                          <a:latin typeface="+mn-lt"/>
                          <a:ea typeface="+mn-ea"/>
                          <a:cs typeface="+mn-cs"/>
                        </a:rPr>
                        <a:t>State TAR</a:t>
                      </a:r>
                      <a:endParaRPr lang="en-US" sz="1600" dirty="0"/>
                    </a:p>
                  </a:txBody>
                  <a:tcPr/>
                </a:tc>
                <a:tc>
                  <a:txBody>
                    <a:bodyPr/>
                    <a:lstStyle/>
                    <a:p>
                      <a:pPr algn="ctr"/>
                      <a:r>
                        <a:rPr lang="en-US" sz="1600" kern="1200" dirty="0" smtClean="0">
                          <a:solidFill>
                            <a:schemeClr val="dk1"/>
                          </a:solidFill>
                          <a:effectLst/>
                          <a:latin typeface="+mn-lt"/>
                          <a:ea typeface="+mn-ea"/>
                          <a:cs typeface="+mn-cs"/>
                        </a:rPr>
                        <a:t>State TAR</a:t>
                      </a:r>
                      <a:endParaRPr lang="en-US" sz="1600" dirty="0"/>
                    </a:p>
                  </a:txBody>
                  <a:tcPr/>
                </a:tc>
                <a:tc>
                  <a:txBody>
                    <a:bodyPr/>
                    <a:lstStyle/>
                    <a:p>
                      <a:pPr algn="ctr"/>
                      <a:r>
                        <a:rPr lang="en-US" sz="1600" kern="1200" dirty="0" smtClean="0">
                          <a:solidFill>
                            <a:schemeClr val="dk1"/>
                          </a:solidFill>
                          <a:effectLst/>
                          <a:latin typeface="+mn-lt"/>
                          <a:ea typeface="+mn-ea"/>
                          <a:cs typeface="+mn-cs"/>
                        </a:rPr>
                        <a:t>Tier 1</a:t>
                      </a:r>
                      <a:endParaRPr lang="en-US" sz="1600" dirty="0"/>
                    </a:p>
                  </a:txBody>
                  <a:tcPr/>
                </a:tc>
                <a:tc>
                  <a:txBody>
                    <a:bodyPr/>
                    <a:lstStyle/>
                    <a:p>
                      <a:pPr algn="ctr"/>
                      <a:r>
                        <a:rPr lang="en-US" sz="1600" kern="1200" dirty="0" smtClean="0">
                          <a:solidFill>
                            <a:schemeClr val="dk1"/>
                          </a:solidFill>
                          <a:effectLst/>
                          <a:latin typeface="+mn-lt"/>
                          <a:ea typeface="+mn-ea"/>
                          <a:cs typeface="+mn-cs"/>
                        </a:rPr>
                        <a:t>Tier 1</a:t>
                      </a:r>
                      <a:endParaRPr lang="en-US" sz="1600" dirty="0"/>
                    </a:p>
                  </a:txBody>
                  <a:tcPr/>
                </a:tc>
                <a:tc>
                  <a:txBody>
                    <a:bodyPr/>
                    <a:lstStyle/>
                    <a:p>
                      <a:pPr algn="ctr"/>
                      <a:r>
                        <a:rPr lang="en-US" sz="1600" kern="1200" dirty="0" smtClean="0">
                          <a:solidFill>
                            <a:schemeClr val="dk1"/>
                          </a:solidFill>
                          <a:effectLst/>
                          <a:latin typeface="+mn-lt"/>
                          <a:ea typeface="+mn-ea"/>
                          <a:cs typeface="+mn-cs"/>
                        </a:rPr>
                        <a:t>Tier 2</a:t>
                      </a:r>
                      <a:endParaRPr lang="en-US" sz="1600" dirty="0"/>
                    </a:p>
                  </a:txBody>
                  <a:tcPr/>
                </a:tc>
                <a:tc>
                  <a:txBody>
                    <a:bodyPr/>
                    <a:lstStyle/>
                    <a:p>
                      <a:pPr algn="ctr"/>
                      <a:r>
                        <a:rPr lang="en-US" sz="1600" kern="1200" dirty="0" smtClean="0">
                          <a:solidFill>
                            <a:schemeClr val="dk1"/>
                          </a:solidFill>
                          <a:effectLst/>
                          <a:latin typeface="+mn-lt"/>
                          <a:ea typeface="+mn-ea"/>
                          <a:cs typeface="+mn-cs"/>
                        </a:rPr>
                        <a:t>Tier 1</a:t>
                      </a:r>
                      <a:endParaRPr lang="en-US" sz="1600" dirty="0"/>
                    </a:p>
                  </a:txBody>
                  <a:tcPr/>
                </a:tc>
              </a:tr>
              <a:tr h="370840">
                <a:tc>
                  <a:txBody>
                    <a:bodyPr/>
                    <a:lstStyle/>
                    <a:p>
                      <a:r>
                        <a:rPr lang="en-US" sz="1500" dirty="0" smtClean="0"/>
                        <a:t>Walmart</a:t>
                      </a:r>
                      <a:endParaRPr lang="en-US" sz="1500" dirty="0"/>
                    </a:p>
                  </a:txBody>
                  <a:tcPr/>
                </a:tc>
                <a:tc>
                  <a:txBody>
                    <a:bodyPr/>
                    <a:lstStyle/>
                    <a:p>
                      <a:pPr algn="ctr"/>
                      <a:r>
                        <a:rPr lang="en-US" sz="1600" kern="1200" dirty="0" smtClean="0">
                          <a:solidFill>
                            <a:schemeClr val="dk1"/>
                          </a:solidFill>
                          <a:effectLst/>
                          <a:latin typeface="+mn-lt"/>
                          <a:ea typeface="+mn-ea"/>
                          <a:cs typeface="+mn-cs"/>
                        </a:rPr>
                        <a:t>~$190 </a:t>
                      </a:r>
                      <a:endParaRPr lang="en-US" sz="1600" dirty="0"/>
                    </a:p>
                  </a:txBody>
                  <a:tcPr/>
                </a:tc>
                <a:tc>
                  <a:txBody>
                    <a:bodyPr/>
                    <a:lstStyle/>
                    <a:p>
                      <a:pPr algn="ctr"/>
                      <a:r>
                        <a:rPr lang="en-US" sz="1600" kern="1200" dirty="0" smtClean="0">
                          <a:solidFill>
                            <a:schemeClr val="dk1"/>
                          </a:solidFill>
                          <a:effectLst/>
                          <a:latin typeface="+mn-lt"/>
                          <a:ea typeface="+mn-ea"/>
                          <a:cs typeface="+mn-cs"/>
                        </a:rPr>
                        <a:t>~$40 </a:t>
                      </a:r>
                      <a:endParaRPr lang="en-US" sz="1600" dirty="0"/>
                    </a:p>
                  </a:txBody>
                  <a:tcPr/>
                </a:tc>
                <a:tc>
                  <a:txBody>
                    <a:bodyPr/>
                    <a:lstStyle/>
                    <a:p>
                      <a:pPr algn="ctr"/>
                      <a:r>
                        <a:rPr lang="en-US" sz="1600" kern="1200" dirty="0" smtClean="0">
                          <a:solidFill>
                            <a:schemeClr val="dk1"/>
                          </a:solidFill>
                          <a:effectLst/>
                          <a:latin typeface="+mn-lt"/>
                          <a:ea typeface="+mn-ea"/>
                          <a:cs typeface="+mn-cs"/>
                        </a:rPr>
                        <a:t>~$180 </a:t>
                      </a:r>
                      <a:endParaRPr lang="en-US" sz="1600" dirty="0"/>
                    </a:p>
                  </a:txBody>
                  <a:tcPr/>
                </a:tc>
                <a:tc>
                  <a:txBody>
                    <a:bodyPr/>
                    <a:lstStyle/>
                    <a:p>
                      <a:pPr algn="ctr"/>
                      <a:r>
                        <a:rPr lang="en-US" sz="1600" kern="1200" dirty="0" smtClean="0">
                          <a:solidFill>
                            <a:schemeClr val="dk1"/>
                          </a:solidFill>
                          <a:effectLst/>
                          <a:latin typeface="+mn-lt"/>
                          <a:ea typeface="+mn-ea"/>
                          <a:cs typeface="+mn-cs"/>
                        </a:rPr>
                        <a:t>~$8</a:t>
                      </a:r>
                      <a:endParaRPr lang="en-US" sz="1600" dirty="0"/>
                    </a:p>
                  </a:txBody>
                  <a:tcPr/>
                </a:tc>
                <a:tc>
                  <a:txBody>
                    <a:bodyPr/>
                    <a:lstStyle/>
                    <a:p>
                      <a:pPr algn="ctr"/>
                      <a:r>
                        <a:rPr lang="en-US" sz="1600" kern="1200" dirty="0" smtClean="0">
                          <a:solidFill>
                            <a:schemeClr val="dk1"/>
                          </a:solidFill>
                          <a:effectLst/>
                          <a:latin typeface="+mn-lt"/>
                          <a:ea typeface="+mn-ea"/>
                          <a:cs typeface="+mn-cs"/>
                        </a:rPr>
                        <a:t>~$14 </a:t>
                      </a:r>
                      <a:endParaRPr lang="en-US" sz="1600" dirty="0"/>
                    </a:p>
                  </a:txBody>
                  <a:tcPr/>
                </a:tc>
                <a:tc>
                  <a:txBody>
                    <a:bodyPr/>
                    <a:lstStyle/>
                    <a:p>
                      <a:pPr algn="ctr"/>
                      <a:r>
                        <a:rPr lang="en-US" sz="1600" kern="1200" dirty="0" smtClean="0">
                          <a:solidFill>
                            <a:schemeClr val="dk1"/>
                          </a:solidFill>
                          <a:effectLst/>
                          <a:latin typeface="+mn-lt"/>
                          <a:ea typeface="+mn-ea"/>
                          <a:cs typeface="+mn-cs"/>
                        </a:rPr>
                        <a:t>$4 </a:t>
                      </a:r>
                      <a:endParaRPr lang="en-US" sz="1600" dirty="0"/>
                    </a:p>
                  </a:txBody>
                  <a:tcPr/>
                </a:tc>
              </a:tr>
              <a:tr h="370840">
                <a:tc>
                  <a:txBody>
                    <a:bodyPr/>
                    <a:lstStyle/>
                    <a:p>
                      <a:r>
                        <a:rPr lang="en-US" sz="1500" dirty="0" smtClean="0"/>
                        <a:t>Target</a:t>
                      </a:r>
                      <a:endParaRPr lang="en-US" sz="1500" dirty="0"/>
                    </a:p>
                  </a:txBody>
                  <a:tcPr/>
                </a:tc>
                <a:tc>
                  <a:txBody>
                    <a:bodyPr/>
                    <a:lstStyle/>
                    <a:p>
                      <a:pPr algn="ctr"/>
                      <a:r>
                        <a:rPr lang="en-US" sz="1600" kern="1200" dirty="0" smtClean="0">
                          <a:solidFill>
                            <a:schemeClr val="dk1"/>
                          </a:solidFill>
                          <a:effectLst/>
                          <a:latin typeface="+mn-lt"/>
                          <a:ea typeface="+mn-ea"/>
                          <a:cs typeface="+mn-cs"/>
                        </a:rPr>
                        <a:t>~$180 </a:t>
                      </a:r>
                      <a:endParaRPr lang="en-US" sz="1600" dirty="0"/>
                    </a:p>
                  </a:txBody>
                  <a:tcPr/>
                </a:tc>
                <a:tc>
                  <a:txBody>
                    <a:bodyPr/>
                    <a:lstStyle/>
                    <a:p>
                      <a:pPr algn="ctr"/>
                      <a:r>
                        <a:rPr lang="en-US" sz="1600" kern="1200" dirty="0" smtClean="0">
                          <a:solidFill>
                            <a:schemeClr val="dk1"/>
                          </a:solidFill>
                          <a:effectLst/>
                          <a:latin typeface="+mn-lt"/>
                          <a:ea typeface="+mn-ea"/>
                          <a:cs typeface="+mn-cs"/>
                        </a:rPr>
                        <a:t>~$50 </a:t>
                      </a:r>
                      <a:endParaRPr lang="en-US" sz="1600" dirty="0"/>
                    </a:p>
                  </a:txBody>
                  <a:tcPr/>
                </a:tc>
                <a:tc>
                  <a:txBody>
                    <a:bodyPr/>
                    <a:lstStyle/>
                    <a:p>
                      <a:pPr algn="ctr"/>
                      <a:r>
                        <a:rPr lang="en-US" sz="1600" kern="1200" dirty="0" smtClean="0">
                          <a:solidFill>
                            <a:schemeClr val="dk1"/>
                          </a:solidFill>
                          <a:effectLst/>
                          <a:latin typeface="+mn-lt"/>
                          <a:ea typeface="+mn-ea"/>
                          <a:cs typeface="+mn-cs"/>
                        </a:rPr>
                        <a:t>~$190 </a:t>
                      </a:r>
                      <a:endParaRPr lang="en-US" sz="1600" dirty="0"/>
                    </a:p>
                  </a:txBody>
                  <a:tcPr/>
                </a:tc>
                <a:tc>
                  <a:txBody>
                    <a:bodyPr/>
                    <a:lstStyle/>
                    <a:p>
                      <a:pPr algn="ctr"/>
                      <a:r>
                        <a:rPr lang="en-US" sz="1600" kern="1200" dirty="0" smtClean="0">
                          <a:solidFill>
                            <a:schemeClr val="dk1"/>
                          </a:solidFill>
                          <a:effectLst/>
                          <a:latin typeface="+mn-lt"/>
                          <a:ea typeface="+mn-ea"/>
                          <a:cs typeface="+mn-cs"/>
                        </a:rPr>
                        <a:t>~$20</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~$14 </a:t>
                      </a:r>
                      <a:endParaRPr lang="en-US" sz="1600" dirty="0" smtClean="0"/>
                    </a:p>
                  </a:txBody>
                  <a:tcPr/>
                </a:tc>
                <a:tc>
                  <a:txBody>
                    <a:bodyPr/>
                    <a:lstStyle/>
                    <a:p>
                      <a:pPr algn="ctr"/>
                      <a:r>
                        <a:rPr lang="en-US" sz="1800" kern="1200" dirty="0" smtClean="0">
                          <a:solidFill>
                            <a:schemeClr val="dk1"/>
                          </a:solidFill>
                          <a:effectLst/>
                          <a:latin typeface="+mn-lt"/>
                          <a:ea typeface="+mn-ea"/>
                          <a:cs typeface="+mn-cs"/>
                        </a:rPr>
                        <a:t>$4</a:t>
                      </a:r>
                      <a:endParaRPr lang="en-US" sz="1600" dirty="0"/>
                    </a:p>
                  </a:txBody>
                  <a:tcPr/>
                </a:tc>
              </a:tr>
              <a:tr h="370840">
                <a:tc>
                  <a:txBody>
                    <a:bodyPr/>
                    <a:lstStyle/>
                    <a:p>
                      <a:r>
                        <a:rPr lang="en-US" sz="1500" dirty="0" smtClean="0"/>
                        <a:t>CVS</a:t>
                      </a:r>
                      <a:endParaRPr lang="en-US" sz="1500" dirty="0"/>
                    </a:p>
                  </a:txBody>
                  <a:tcPr/>
                </a:tc>
                <a:tc>
                  <a:txBody>
                    <a:bodyPr/>
                    <a:lstStyle/>
                    <a:p>
                      <a:pPr algn="ctr"/>
                      <a:r>
                        <a:rPr lang="en-US" sz="1600" kern="1200" dirty="0" smtClean="0">
                          <a:solidFill>
                            <a:schemeClr val="dk1"/>
                          </a:solidFill>
                          <a:effectLst/>
                          <a:latin typeface="+mn-lt"/>
                          <a:ea typeface="+mn-ea"/>
                          <a:cs typeface="+mn-cs"/>
                        </a:rPr>
                        <a:t>~$90</a:t>
                      </a:r>
                      <a:endParaRPr lang="en-US" sz="1600" dirty="0"/>
                    </a:p>
                  </a:txBody>
                  <a:tcPr/>
                </a:tc>
                <a:tc>
                  <a:txBody>
                    <a:bodyPr/>
                    <a:lstStyle/>
                    <a:p>
                      <a:pPr algn="ctr"/>
                      <a:r>
                        <a:rPr lang="en-US" sz="1600" kern="1200" dirty="0" smtClean="0">
                          <a:solidFill>
                            <a:schemeClr val="dk1"/>
                          </a:solidFill>
                          <a:effectLst/>
                          <a:latin typeface="+mn-lt"/>
                          <a:ea typeface="+mn-ea"/>
                          <a:cs typeface="+mn-cs"/>
                        </a:rPr>
                        <a:t>~$50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~$90</a:t>
                      </a:r>
                      <a:endParaRPr lang="en-US" sz="1600" dirty="0" smtClean="0"/>
                    </a:p>
                  </a:txBody>
                  <a:tcPr/>
                </a:tc>
                <a:tc>
                  <a:txBody>
                    <a:bodyPr/>
                    <a:lstStyle/>
                    <a:p>
                      <a:pPr algn="ctr"/>
                      <a:r>
                        <a:rPr lang="en-US" sz="1600" kern="1200" dirty="0" smtClean="0">
                          <a:solidFill>
                            <a:schemeClr val="dk1"/>
                          </a:solidFill>
                          <a:effectLst/>
                          <a:latin typeface="+mn-lt"/>
                          <a:ea typeface="+mn-ea"/>
                          <a:cs typeface="+mn-cs"/>
                        </a:rPr>
                        <a:t>~$6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~$17</a:t>
                      </a:r>
                      <a:endParaRPr lang="en-US" sz="1600" dirty="0"/>
                    </a:p>
                  </a:txBody>
                  <a:tcPr/>
                </a:tc>
                <a:tc>
                  <a:txBody>
                    <a:bodyPr/>
                    <a:lstStyle/>
                    <a:p>
                      <a:pPr algn="ctr"/>
                      <a:r>
                        <a:rPr lang="en-US" sz="1800" kern="1200" dirty="0" smtClean="0">
                          <a:solidFill>
                            <a:schemeClr val="dk1"/>
                          </a:solidFill>
                          <a:effectLst/>
                          <a:latin typeface="+mn-lt"/>
                          <a:ea typeface="+mn-ea"/>
                          <a:cs typeface="+mn-cs"/>
                        </a:rPr>
                        <a:t>~$10 </a:t>
                      </a:r>
                      <a:endParaRPr lang="en-US" sz="1600" dirty="0"/>
                    </a:p>
                  </a:txBody>
                  <a:tcPr/>
                </a:tc>
              </a:tr>
              <a:tr h="370840">
                <a:tc>
                  <a:txBody>
                    <a:bodyPr/>
                    <a:lstStyle/>
                    <a:p>
                      <a:r>
                        <a:rPr lang="en-US" sz="1400" dirty="0" smtClean="0"/>
                        <a:t>Walgreens</a:t>
                      </a:r>
                      <a:endParaRPr lang="en-US" sz="1400" dirty="0"/>
                    </a:p>
                  </a:txBody>
                  <a:tcPr/>
                </a:tc>
                <a:tc>
                  <a:txBody>
                    <a:bodyPr/>
                    <a:lstStyle/>
                    <a:p>
                      <a:pPr algn="ctr"/>
                      <a:r>
                        <a:rPr lang="en-US" sz="1600" kern="1200" dirty="0" smtClean="0">
                          <a:solidFill>
                            <a:schemeClr val="dk1"/>
                          </a:solidFill>
                          <a:effectLst/>
                          <a:latin typeface="+mn-lt"/>
                          <a:ea typeface="+mn-ea"/>
                          <a:cs typeface="+mn-cs"/>
                        </a:rPr>
                        <a:t>~$100 </a:t>
                      </a:r>
                      <a:endParaRPr lang="en-US" sz="1600" dirty="0"/>
                    </a:p>
                  </a:txBody>
                  <a:tcPr/>
                </a:tc>
                <a:tc>
                  <a:txBody>
                    <a:bodyPr/>
                    <a:lstStyle/>
                    <a:p>
                      <a:pPr algn="ctr"/>
                      <a:r>
                        <a:rPr lang="en-US" sz="1800" kern="1200" dirty="0" smtClean="0">
                          <a:solidFill>
                            <a:schemeClr val="dk1"/>
                          </a:solidFill>
                          <a:effectLst/>
                          <a:latin typeface="+mn-lt"/>
                          <a:ea typeface="+mn-ea"/>
                          <a:cs typeface="+mn-cs"/>
                        </a:rPr>
                        <a:t>~$50 </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~$100 </a:t>
                      </a:r>
                      <a:endParaRPr lang="en-US" sz="1600" dirty="0" smtClean="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~$20</a:t>
                      </a:r>
                      <a:endParaRPr lang="en-US" sz="1600" dirty="0" smtClean="0"/>
                    </a:p>
                  </a:txBody>
                  <a:tcPr/>
                </a:tc>
                <a:tc>
                  <a:txBody>
                    <a:bodyPr/>
                    <a:lstStyle/>
                    <a:p>
                      <a:pPr algn="ctr"/>
                      <a:r>
                        <a:rPr lang="en-US" sz="1800" kern="1200" dirty="0" smtClean="0">
                          <a:solidFill>
                            <a:schemeClr val="dk1"/>
                          </a:solidFill>
                          <a:effectLst/>
                          <a:latin typeface="+mn-lt"/>
                          <a:ea typeface="+mn-ea"/>
                          <a:cs typeface="+mn-cs"/>
                        </a:rPr>
                        <a:t>~$15</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~$10 </a:t>
                      </a:r>
                      <a:endParaRPr lang="en-US" sz="1400" dirty="0" smtClean="0"/>
                    </a:p>
                  </a:txBody>
                  <a:tcPr/>
                </a:tc>
              </a:tr>
              <a:tr h="370840">
                <a:tc>
                  <a:txBody>
                    <a:bodyPr/>
                    <a:lstStyle/>
                    <a:p>
                      <a:r>
                        <a:rPr lang="en-US" sz="1500" dirty="0" smtClean="0"/>
                        <a:t>PHC</a:t>
                      </a:r>
                      <a:endParaRPr lang="en-US" sz="1500" dirty="0"/>
                    </a:p>
                  </a:txBody>
                  <a:tcPr/>
                </a:tc>
                <a:tc>
                  <a:txBody>
                    <a:bodyPr/>
                    <a:lstStyle/>
                    <a:p>
                      <a:pPr algn="ctr"/>
                      <a:r>
                        <a:rPr lang="en-US" sz="1800" kern="1200" dirty="0" smtClean="0">
                          <a:solidFill>
                            <a:schemeClr val="dk1"/>
                          </a:solidFill>
                          <a:effectLst/>
                          <a:latin typeface="+mn-lt"/>
                          <a:ea typeface="+mn-ea"/>
                          <a:cs typeface="+mn-cs"/>
                        </a:rPr>
                        <a:t>no</a:t>
                      </a:r>
                      <a:endParaRPr lang="en-US" sz="1600" dirty="0"/>
                    </a:p>
                  </a:txBody>
                  <a:tcPr/>
                </a:tc>
                <a:tc>
                  <a:txBody>
                    <a:bodyPr/>
                    <a:lstStyle/>
                    <a:p>
                      <a:pPr algn="ctr"/>
                      <a:r>
                        <a:rPr lang="en-US" sz="1800" kern="1200" dirty="0" smtClean="0">
                          <a:solidFill>
                            <a:schemeClr val="dk1"/>
                          </a:solidFill>
                          <a:effectLst/>
                          <a:latin typeface="+mn-lt"/>
                          <a:ea typeface="+mn-ea"/>
                          <a:cs typeface="+mn-cs"/>
                        </a:rPr>
                        <a:t>no</a:t>
                      </a:r>
                      <a:endParaRPr lang="en-US" sz="1600" dirty="0"/>
                    </a:p>
                  </a:txBody>
                  <a:tcPr/>
                </a:tc>
                <a:tc>
                  <a:txBody>
                    <a:bodyPr/>
                    <a:lstStyle/>
                    <a:p>
                      <a:pPr algn="ctr"/>
                      <a:r>
                        <a:rPr lang="en-US" sz="1800" kern="1200" dirty="0" smtClean="0">
                          <a:solidFill>
                            <a:schemeClr val="dk1"/>
                          </a:solidFill>
                          <a:effectLst/>
                          <a:latin typeface="+mn-lt"/>
                          <a:ea typeface="+mn-ea"/>
                          <a:cs typeface="+mn-cs"/>
                        </a:rPr>
                        <a:t>no</a:t>
                      </a:r>
                      <a:endParaRPr lang="en-US" sz="1600" dirty="0"/>
                    </a:p>
                  </a:txBody>
                  <a:tcPr/>
                </a:tc>
                <a:tc>
                  <a:txBody>
                    <a:bodyPr/>
                    <a:lstStyle/>
                    <a:p>
                      <a:pPr algn="ctr"/>
                      <a:r>
                        <a:rPr lang="en-US" sz="1800" kern="1200" dirty="0" smtClean="0">
                          <a:solidFill>
                            <a:schemeClr val="dk1"/>
                          </a:solidFill>
                          <a:effectLst/>
                          <a:latin typeface="+mn-lt"/>
                          <a:ea typeface="+mn-ea"/>
                          <a:cs typeface="+mn-cs"/>
                        </a:rPr>
                        <a:t>yes</a:t>
                      </a:r>
                      <a:endParaRPr lang="en-US" sz="1600" dirty="0"/>
                    </a:p>
                  </a:txBody>
                  <a:tcPr/>
                </a:tc>
                <a:tc>
                  <a:txBody>
                    <a:bodyPr/>
                    <a:lstStyle/>
                    <a:p>
                      <a:pPr algn="ctr"/>
                      <a:r>
                        <a:rPr lang="en-US" sz="1800" kern="1200" dirty="0" smtClean="0">
                          <a:solidFill>
                            <a:schemeClr val="dk1"/>
                          </a:solidFill>
                          <a:effectLst/>
                          <a:latin typeface="+mn-lt"/>
                          <a:ea typeface="+mn-ea"/>
                          <a:cs typeface="+mn-cs"/>
                        </a:rPr>
                        <a:t>yes</a:t>
                      </a:r>
                      <a:endParaRPr lang="en-US" sz="16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effectLst/>
                          <a:latin typeface="+mn-lt"/>
                          <a:ea typeface="+mn-ea"/>
                          <a:cs typeface="+mn-cs"/>
                        </a:rPr>
                        <a:t>$4</a:t>
                      </a:r>
                      <a:endParaRPr lang="en-US" sz="1400" dirty="0" smtClean="0"/>
                    </a:p>
                  </a:txBody>
                  <a:tcPr/>
                </a:tc>
              </a:tr>
            </a:tbl>
          </a:graphicData>
        </a:graphic>
      </p:graphicFrame>
      <p:sp>
        <p:nvSpPr>
          <p:cNvPr id="5" name="TextBox 4"/>
          <p:cNvSpPr txBox="1"/>
          <p:nvPr/>
        </p:nvSpPr>
        <p:spPr>
          <a:xfrm>
            <a:off x="685800" y="5181601"/>
            <a:ext cx="7924800" cy="1015663"/>
          </a:xfrm>
          <a:prstGeom prst="rect">
            <a:avLst/>
          </a:prstGeom>
          <a:noFill/>
        </p:spPr>
        <p:txBody>
          <a:bodyPr wrap="square" rtlCol="0">
            <a:spAutoFit/>
          </a:bodyPr>
          <a:lstStyle/>
          <a:p>
            <a:r>
              <a:rPr lang="en-US" sz="1500" dirty="0" smtClean="0"/>
              <a:t>*Partnership Health Plan does not cover </a:t>
            </a:r>
            <a:r>
              <a:rPr lang="en-US" sz="1500" dirty="0" err="1" smtClean="0"/>
              <a:t>Acamprosate</a:t>
            </a:r>
            <a:r>
              <a:rPr lang="en-US" sz="1500" dirty="0" smtClean="0"/>
              <a:t> or Naltrexone, which are subject to a State Carve-Out. Both require TARs to State </a:t>
            </a:r>
            <a:r>
              <a:rPr lang="en-US" sz="1500" dirty="0" err="1" smtClean="0"/>
              <a:t>Medi</a:t>
            </a:r>
            <a:r>
              <a:rPr lang="en-US" sz="1500" dirty="0" smtClean="0"/>
              <a:t>-Cal, and may require an initial trial of </a:t>
            </a:r>
            <a:r>
              <a:rPr lang="en-US" sz="1500" dirty="0" err="1" smtClean="0"/>
              <a:t>disulfiram</a:t>
            </a:r>
            <a:r>
              <a:rPr lang="en-US" sz="1500" dirty="0" smtClean="0"/>
              <a:t> unless contraindicated.</a:t>
            </a:r>
          </a:p>
          <a:p>
            <a:r>
              <a:rPr lang="en-US" sz="1500" dirty="0" smtClean="0"/>
              <a:t>** Chain pharmacy pricing from </a:t>
            </a:r>
            <a:r>
              <a:rPr lang="en-US" sz="1500" dirty="0" err="1" smtClean="0"/>
              <a:t>GoodRx</a:t>
            </a:r>
            <a:r>
              <a:rPr lang="en-US" sz="1500" dirty="0" smtClean="0"/>
              <a:t>, requiring online coupon</a:t>
            </a:r>
            <a:endParaRPr lang="en-US" sz="1500" dirty="0"/>
          </a:p>
        </p:txBody>
      </p:sp>
    </p:spTree>
    <p:extLst>
      <p:ext uri="{BB962C8B-B14F-4D97-AF65-F5344CB8AC3E}">
        <p14:creationId xmlns:p14="http://schemas.microsoft.com/office/powerpoint/2010/main" val="427932225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Patient </a:t>
            </a:r>
            <a:r>
              <a:rPr lang="en-US" dirty="0" smtClean="0"/>
              <a:t>Case - Continued</a:t>
            </a:r>
            <a:endParaRPr lang="en-US" dirty="0"/>
          </a:p>
        </p:txBody>
      </p:sp>
      <p:sp>
        <p:nvSpPr>
          <p:cNvPr id="3" name="Content Placeholder 2"/>
          <p:cNvSpPr>
            <a:spLocks noGrp="1"/>
          </p:cNvSpPr>
          <p:nvPr>
            <p:ph idx="1"/>
          </p:nvPr>
        </p:nvSpPr>
        <p:spPr/>
        <p:txBody>
          <a:bodyPr/>
          <a:lstStyle/>
          <a:p>
            <a:r>
              <a:rPr lang="en-US" dirty="0"/>
              <a:t>Which option is appropriate for this patient?</a:t>
            </a:r>
          </a:p>
          <a:p>
            <a:pPr lvl="1"/>
            <a:r>
              <a:rPr lang="en-US" dirty="0"/>
              <a:t>Naltrexone?  No since on opiate</a:t>
            </a:r>
          </a:p>
          <a:p>
            <a:pPr lvl="1"/>
            <a:r>
              <a:rPr lang="en-US" dirty="0" err="1"/>
              <a:t>Acamprosate</a:t>
            </a:r>
            <a:r>
              <a:rPr lang="en-US" dirty="0"/>
              <a:t>?  Tried in past, but should review whether he was adherent and consider re-trial.  However he may think it doesn’t work.</a:t>
            </a:r>
          </a:p>
          <a:p>
            <a:pPr lvl="1"/>
            <a:r>
              <a:rPr lang="en-US" dirty="0" err="1"/>
              <a:t>Disulfiram</a:t>
            </a:r>
            <a:r>
              <a:rPr lang="en-US" dirty="0"/>
              <a:t>?  </a:t>
            </a:r>
          </a:p>
          <a:p>
            <a:r>
              <a:rPr lang="en-US" dirty="0"/>
              <a:t>What other treatments should be considered?</a:t>
            </a:r>
          </a:p>
          <a:p>
            <a:pPr lvl="1"/>
            <a:r>
              <a:rPr lang="en-US" dirty="0"/>
              <a:t>Gabapentin – can cause edema, he has ACM so may worsen edema</a:t>
            </a:r>
            <a:r>
              <a:rPr lang="en-US" dirty="0" smtClean="0"/>
              <a:t>.</a:t>
            </a:r>
            <a:endParaRPr lang="en-US" dirty="0"/>
          </a:p>
        </p:txBody>
      </p:sp>
    </p:spTree>
    <p:extLst>
      <p:ext uri="{BB962C8B-B14F-4D97-AF65-F5344CB8AC3E}">
        <p14:creationId xmlns:p14="http://schemas.microsoft.com/office/powerpoint/2010/main" val="5920894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Non-pharmacological therapy for AUD</a:t>
            </a:r>
          </a:p>
        </p:txBody>
      </p:sp>
      <p:sp>
        <p:nvSpPr>
          <p:cNvPr id="3" name="Content Placeholder 2"/>
          <p:cNvSpPr>
            <a:spLocks noGrp="1"/>
          </p:cNvSpPr>
          <p:nvPr>
            <p:ph idx="1"/>
          </p:nvPr>
        </p:nvSpPr>
        <p:spPr/>
        <p:txBody>
          <a:bodyPr>
            <a:normAutofit lnSpcReduction="10000"/>
          </a:bodyPr>
          <a:lstStyle/>
          <a:p>
            <a:r>
              <a:rPr lang="en-US" dirty="0"/>
              <a:t>Cognitive behavioral therapy </a:t>
            </a:r>
          </a:p>
          <a:p>
            <a:pPr lvl="1"/>
            <a:r>
              <a:rPr lang="en-US" dirty="0"/>
              <a:t>Structured goal-directed form of psychotherapy where patients learn about how their own thought processes contribute to their behavior</a:t>
            </a:r>
          </a:p>
          <a:p>
            <a:r>
              <a:rPr lang="en-US" dirty="0"/>
              <a:t>Therapeutic communities</a:t>
            </a:r>
          </a:p>
          <a:p>
            <a:pPr lvl="1"/>
            <a:r>
              <a:rPr lang="en-US" dirty="0"/>
              <a:t>Residential care for individuals with moderate to severe substance use disorder</a:t>
            </a:r>
          </a:p>
          <a:p>
            <a:pPr lvl="1"/>
            <a:r>
              <a:rPr lang="en-US" dirty="0"/>
              <a:t>Highly structured program that provide comprehensive addiction treatment</a:t>
            </a:r>
          </a:p>
          <a:p>
            <a:r>
              <a:rPr lang="en-US" dirty="0"/>
              <a:t>Peer support groups </a:t>
            </a:r>
          </a:p>
          <a:p>
            <a:pPr lvl="1"/>
            <a:r>
              <a:rPr lang="en-US" dirty="0"/>
              <a:t>Emphasize working toward abstinence through group sharing and support </a:t>
            </a:r>
          </a:p>
          <a:p>
            <a:pPr lvl="1"/>
            <a:r>
              <a:rPr lang="en-US" dirty="0"/>
              <a:t>Alcoholics Anonymous</a:t>
            </a:r>
          </a:p>
          <a:p>
            <a:pPr lvl="1"/>
            <a:r>
              <a:rPr lang="en-US" dirty="0"/>
              <a:t>12–step programs and other models are available 	</a:t>
            </a:r>
          </a:p>
          <a:p>
            <a:endParaRPr lang="en-US" dirty="0"/>
          </a:p>
        </p:txBody>
      </p:sp>
    </p:spTree>
    <p:extLst>
      <p:ext uri="{BB962C8B-B14F-4D97-AF65-F5344CB8AC3E}">
        <p14:creationId xmlns:p14="http://schemas.microsoft.com/office/powerpoint/2010/main" val="36834837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a:t>
            </a:r>
            <a:endParaRPr lang="en-US" dirty="0"/>
          </a:p>
        </p:txBody>
      </p:sp>
      <p:sp>
        <p:nvSpPr>
          <p:cNvPr id="3" name="Content Placeholder 2"/>
          <p:cNvSpPr>
            <a:spLocks noGrp="1"/>
          </p:cNvSpPr>
          <p:nvPr>
            <p:ph idx="1"/>
          </p:nvPr>
        </p:nvSpPr>
        <p:spPr/>
        <p:txBody>
          <a:bodyPr>
            <a:normAutofit lnSpcReduction="10000"/>
          </a:bodyPr>
          <a:lstStyle/>
          <a:p>
            <a:r>
              <a:rPr lang="en-US" dirty="0" smtClean="0"/>
              <a:t>FS is a 62 </a:t>
            </a:r>
            <a:r>
              <a:rPr lang="en-US" dirty="0" err="1" smtClean="0"/>
              <a:t>yo</a:t>
            </a:r>
            <a:r>
              <a:rPr lang="en-US" dirty="0" smtClean="0"/>
              <a:t> male veteran who presents today at his PCP appointment for his alcohol use.  Recent nightmares have caused him to increase his alcohol consumption.  He has been drinking to the point where he blacks out and sleeps through most of the day.</a:t>
            </a:r>
          </a:p>
          <a:p>
            <a:r>
              <a:rPr lang="en-US" dirty="0" smtClean="0"/>
              <a:t>He expresses concern that he will lose his current housing since he has not been paying the rent for several months due to spending his money on alcohol and gambling.  He has been off his medications for the past few weeks and was recently restarted on his medications while at the ED for an alcohol related MVA.</a:t>
            </a:r>
          </a:p>
          <a:p>
            <a:r>
              <a:rPr lang="en-US" dirty="0" smtClean="0"/>
              <a:t>Today FS reports interest in treatment for his alcohol use.  He has tried and failed </a:t>
            </a:r>
            <a:r>
              <a:rPr lang="en-US" dirty="0" err="1" smtClean="0"/>
              <a:t>acamprosate</a:t>
            </a:r>
            <a:r>
              <a:rPr lang="en-US" dirty="0" smtClean="0"/>
              <a:t> in the past.  </a:t>
            </a:r>
          </a:p>
          <a:p>
            <a:endParaRPr lang="en-US" dirty="0" smtClean="0"/>
          </a:p>
        </p:txBody>
      </p:sp>
    </p:spTree>
    <p:extLst>
      <p:ext uri="{BB962C8B-B14F-4D97-AF65-F5344CB8AC3E}">
        <p14:creationId xmlns:p14="http://schemas.microsoft.com/office/powerpoint/2010/main" val="255867756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Adjunct Treatment</a:t>
            </a:r>
          </a:p>
        </p:txBody>
      </p:sp>
      <p:sp>
        <p:nvSpPr>
          <p:cNvPr id="3" name="Content Placeholder 2"/>
          <p:cNvSpPr>
            <a:spLocks noGrp="1"/>
          </p:cNvSpPr>
          <p:nvPr>
            <p:ph idx="1"/>
          </p:nvPr>
        </p:nvSpPr>
        <p:spPr/>
        <p:txBody>
          <a:bodyPr/>
          <a:lstStyle/>
          <a:p>
            <a:r>
              <a:rPr lang="en-US" dirty="0"/>
              <a:t>Supplements for vitamin deficiency </a:t>
            </a:r>
          </a:p>
          <a:p>
            <a:pPr lvl="1"/>
            <a:r>
              <a:rPr lang="en-US" dirty="0"/>
              <a:t>Thiamine 100mg daily </a:t>
            </a:r>
          </a:p>
          <a:p>
            <a:pPr lvl="1"/>
            <a:r>
              <a:rPr lang="en-US" dirty="0"/>
              <a:t>Folic acid 1mg daily </a:t>
            </a:r>
          </a:p>
          <a:p>
            <a:pPr lvl="1"/>
            <a:r>
              <a:rPr lang="en-US" dirty="0"/>
              <a:t>MVI with minerals 1 tab daily </a:t>
            </a:r>
          </a:p>
          <a:p>
            <a:endParaRPr lang="en-US" dirty="0"/>
          </a:p>
        </p:txBody>
      </p:sp>
    </p:spTree>
    <p:extLst>
      <p:ext uri="{BB962C8B-B14F-4D97-AF65-F5344CB8AC3E}">
        <p14:creationId xmlns:p14="http://schemas.microsoft.com/office/powerpoint/2010/main" val="419392287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Misc</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BDZ Note</a:t>
            </a:r>
            <a:r>
              <a:rPr lang="en-US" dirty="0"/>
              <a:t>:  Benzodiazepines such as </a:t>
            </a:r>
            <a:r>
              <a:rPr lang="en-US" dirty="0" err="1"/>
              <a:t>chlordiazepoxide</a:t>
            </a:r>
            <a:r>
              <a:rPr lang="en-US" dirty="0"/>
              <a:t>/Librium© are indicated for acute withdrawal, and should not be used for chronic treatment without a separate indication.  In the setting of hepatic dysfunction, </a:t>
            </a:r>
            <a:r>
              <a:rPr lang="en-US" dirty="0" err="1"/>
              <a:t>chlordiazepoxide</a:t>
            </a:r>
            <a:r>
              <a:rPr lang="en-US" dirty="0"/>
              <a:t> </a:t>
            </a:r>
            <a:r>
              <a:rPr lang="en-US" dirty="0" smtClean="0"/>
              <a:t>may accumulate</a:t>
            </a:r>
            <a:r>
              <a:rPr lang="en-US" dirty="0"/>
              <a:t>.  </a:t>
            </a:r>
          </a:p>
          <a:p>
            <a:pPr lvl="1"/>
            <a:r>
              <a:rPr lang="en-US" dirty="0"/>
              <a:t>Patients rarely die of BZD overdose alone, the danger is in multiple drug combinations.</a:t>
            </a:r>
          </a:p>
          <a:p>
            <a:pPr lvl="1"/>
            <a:r>
              <a:rPr lang="en-US" dirty="0" err="1"/>
              <a:t>Benzos</a:t>
            </a:r>
            <a:r>
              <a:rPr lang="en-US" dirty="0"/>
              <a:t> in Hepatic Dysfunction:  OTL aka </a:t>
            </a:r>
            <a:r>
              <a:rPr lang="en-US" dirty="0" err="1"/>
              <a:t>Oxazepam</a:t>
            </a:r>
            <a:r>
              <a:rPr lang="en-US" dirty="0"/>
              <a:t>, </a:t>
            </a:r>
            <a:r>
              <a:rPr lang="en-US" dirty="0" err="1"/>
              <a:t>Temazepam</a:t>
            </a:r>
            <a:r>
              <a:rPr lang="en-US" dirty="0"/>
              <a:t>, </a:t>
            </a:r>
            <a:r>
              <a:rPr lang="en-US" dirty="0" err="1" smtClean="0"/>
              <a:t>Lorazepam</a:t>
            </a:r>
            <a:endParaRPr lang="en-US" dirty="0"/>
          </a:p>
          <a:p>
            <a:pPr marL="0" lvl="0" indent="0">
              <a:buNone/>
            </a:pPr>
            <a:endParaRPr lang="en-US" dirty="0"/>
          </a:p>
          <a:p>
            <a:r>
              <a:rPr lang="en-US" b="1" dirty="0" smtClean="0"/>
              <a:t>Others</a:t>
            </a:r>
            <a:endParaRPr lang="en-US" dirty="0"/>
          </a:p>
          <a:p>
            <a:pPr lvl="1"/>
            <a:r>
              <a:rPr lang="en-US" dirty="0"/>
              <a:t>Beta-blockers, clonidine</a:t>
            </a:r>
          </a:p>
          <a:p>
            <a:pPr lvl="1"/>
            <a:r>
              <a:rPr lang="en-US" dirty="0"/>
              <a:t>Haldol for hallucinations/agitation?</a:t>
            </a:r>
          </a:p>
          <a:p>
            <a:pPr lvl="1"/>
            <a:r>
              <a:rPr lang="en-US" dirty="0" err="1"/>
              <a:t>Propofol</a:t>
            </a:r>
            <a:r>
              <a:rPr lang="en-US" dirty="0"/>
              <a:t> for refractory cases</a:t>
            </a:r>
          </a:p>
          <a:p>
            <a:pPr lvl="1"/>
            <a:r>
              <a:rPr lang="en-US" dirty="0"/>
              <a:t>Phenytoin not indicated for </a:t>
            </a:r>
            <a:r>
              <a:rPr lang="en-US" dirty="0" smtClean="0"/>
              <a:t>alcohol seizures</a:t>
            </a:r>
            <a:endParaRPr lang="en-US" dirty="0"/>
          </a:p>
          <a:p>
            <a:pPr lvl="1"/>
            <a:r>
              <a:rPr lang="en-US" dirty="0"/>
              <a:t>Flumazenil </a:t>
            </a:r>
            <a:r>
              <a:rPr lang="en-US" dirty="0" smtClean="0"/>
              <a:t>contraindicated</a:t>
            </a:r>
            <a:endParaRPr lang="en-US" dirty="0"/>
          </a:p>
        </p:txBody>
      </p:sp>
    </p:spTree>
    <p:extLst>
      <p:ext uri="{BB962C8B-B14F-4D97-AF65-F5344CB8AC3E}">
        <p14:creationId xmlns:p14="http://schemas.microsoft.com/office/powerpoint/2010/main" val="34935824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Autofit/>
          </a:bodyPr>
          <a:lstStyle/>
          <a:p>
            <a:r>
              <a:rPr lang="en-US" sz="1150" dirty="0" err="1" smtClean="0"/>
              <a:t>Addolorato</a:t>
            </a:r>
            <a:r>
              <a:rPr lang="en-US" sz="1150" dirty="0" smtClean="0"/>
              <a:t> G, et </a:t>
            </a:r>
            <a:r>
              <a:rPr lang="en-US" sz="1150" dirty="0"/>
              <a:t>al. Baclofen Efficacy in reducing alcohol craving and intake a preliminary double-blind </a:t>
            </a:r>
            <a:r>
              <a:rPr lang="en-US" sz="1150" dirty="0" smtClean="0"/>
              <a:t>randomized </a:t>
            </a:r>
            <a:r>
              <a:rPr lang="en-US" sz="1150" dirty="0"/>
              <a:t>controlled study: Alcohol &amp; Alcoholism </a:t>
            </a:r>
            <a:r>
              <a:rPr lang="en-US" sz="1150" dirty="0" err="1"/>
              <a:t>Vol</a:t>
            </a:r>
            <a:r>
              <a:rPr lang="en-US" sz="1150" dirty="0"/>
              <a:t> 37. No. 5. Pp504-508, 2002 </a:t>
            </a:r>
            <a:endParaRPr lang="en-US" sz="1150" dirty="0" smtClean="0"/>
          </a:p>
          <a:p>
            <a:r>
              <a:rPr lang="en-US" sz="1150" dirty="0" err="1"/>
              <a:t>Addolorato</a:t>
            </a:r>
            <a:r>
              <a:rPr lang="en-US" sz="1150" dirty="0"/>
              <a:t> G, et al. Dose-response effect of baclofen in reducing daily alcohol intake in alcohol dependence: secondary analysis of a randomized, double-blind, placebo-controlled trial</a:t>
            </a:r>
            <a:r>
              <a:rPr lang="en-US" sz="1150" dirty="0" smtClean="0"/>
              <a:t>. Alcohol </a:t>
            </a:r>
            <a:r>
              <a:rPr lang="en-US" sz="1150" dirty="0"/>
              <a:t>Alcohol. 2011 May-Jun;46(3):312-7. </a:t>
            </a:r>
            <a:r>
              <a:rPr lang="en-US" sz="1150" dirty="0" err="1"/>
              <a:t>doi</a:t>
            </a:r>
            <a:r>
              <a:rPr lang="en-US" sz="1150" dirty="0"/>
              <a:t>: 10.1093/</a:t>
            </a:r>
            <a:r>
              <a:rPr lang="en-US" sz="1150" dirty="0" err="1"/>
              <a:t>alcalc</a:t>
            </a:r>
            <a:r>
              <a:rPr lang="en-US" sz="1150" dirty="0"/>
              <a:t>/agr017. </a:t>
            </a:r>
            <a:r>
              <a:rPr lang="en-US" sz="1150" dirty="0" err="1"/>
              <a:t>Epub</a:t>
            </a:r>
            <a:r>
              <a:rPr lang="en-US" sz="1150" dirty="0"/>
              <a:t> 2011 Mar 17.</a:t>
            </a:r>
          </a:p>
          <a:p>
            <a:r>
              <a:rPr lang="en-US" sz="1150" dirty="0" err="1"/>
              <a:t>Bouchery</a:t>
            </a:r>
            <a:r>
              <a:rPr lang="en-US" sz="1150" dirty="0"/>
              <a:t> EE, Harwood HJ, Sacks JJ, Simon CJ, Brewer RD. Economic costs of excessive alcohol consumption in the U.S., 2006. Am J </a:t>
            </a:r>
            <a:r>
              <a:rPr lang="en-US" sz="1150" dirty="0" err="1"/>
              <a:t>Prev</a:t>
            </a:r>
            <a:r>
              <a:rPr lang="en-US" sz="1150" dirty="0"/>
              <a:t> Med. 2011 Nov;41(5):516-24</a:t>
            </a:r>
            <a:r>
              <a:rPr lang="en-US" sz="1150" dirty="0" smtClean="0"/>
              <a:t>.</a:t>
            </a:r>
          </a:p>
          <a:p>
            <a:r>
              <a:rPr lang="en-US" sz="1150" dirty="0" smtClean="0"/>
              <a:t>Estee </a:t>
            </a:r>
            <a:r>
              <a:rPr lang="en-US" sz="1150" dirty="0"/>
              <a:t>S, </a:t>
            </a:r>
            <a:r>
              <a:rPr lang="en-US" sz="1150" dirty="0" err="1"/>
              <a:t>Norlund</a:t>
            </a:r>
            <a:r>
              <a:rPr lang="en-US" sz="1150" dirty="0"/>
              <a:t> D. Washington State Supplemental Security Income (SSI) Cost Offset Pilot Project: 2002 Progress Report. </a:t>
            </a:r>
            <a:r>
              <a:rPr lang="en-US" sz="1150" dirty="0" err="1"/>
              <a:t>R.a.D.A</a:t>
            </a:r>
            <a:r>
              <a:rPr lang="en-US" sz="1150" dirty="0"/>
              <a:t>. Division and </a:t>
            </a:r>
            <a:r>
              <a:rPr lang="en-US" sz="1150" dirty="0" err="1"/>
              <a:t>W.S.Do.S.a.H</a:t>
            </a:r>
            <a:r>
              <a:rPr lang="en-US" sz="1150" dirty="0"/>
              <a:t>. Services, Washington State. Published February 2003. Accessed June 21, 2014</a:t>
            </a:r>
            <a:r>
              <a:rPr lang="en-US" sz="1150" dirty="0" smtClean="0"/>
              <a:t>.</a:t>
            </a:r>
          </a:p>
          <a:p>
            <a:r>
              <a:rPr lang="en-US" sz="1150" dirty="0" err="1" smtClean="0"/>
              <a:t>Ettner</a:t>
            </a:r>
            <a:r>
              <a:rPr lang="en-US" sz="1150" dirty="0" smtClean="0"/>
              <a:t> </a:t>
            </a:r>
            <a:r>
              <a:rPr lang="en-US" sz="1150" dirty="0"/>
              <a:t>S, Huang D, Evans E, et al. Benefit-Cost in the California Treatment Outcome Project: Does Substance Abuse Treatment “Pay for Itself”? Health Services Research. 41(1): 192–213. </a:t>
            </a:r>
            <a:r>
              <a:rPr lang="en-US" sz="1150" dirty="0" err="1"/>
              <a:t>doi</a:t>
            </a:r>
            <a:r>
              <a:rPr lang="en-US" sz="1150" dirty="0"/>
              <a:t>: 10.1111/j.1475-6773.2005.00466.x</a:t>
            </a:r>
          </a:p>
          <a:p>
            <a:r>
              <a:rPr lang="en-US" sz="1150" dirty="0" err="1"/>
              <a:t>Fiellin</a:t>
            </a:r>
            <a:r>
              <a:rPr lang="en-US" sz="1150" dirty="0"/>
              <a:t> DA, Reid MC, O'Connor PG. Institute of Medicine. Improving the Quality of Health Care for Mental and Substance-Use Conditions: Quality Chasm Series, National Academy Press 2006. New therapies for alcohol problems: application to primary care. Am J Med. 2000;108(3):227.</a:t>
            </a:r>
          </a:p>
          <a:p>
            <a:r>
              <a:rPr lang="en-US" sz="1150" dirty="0" err="1"/>
              <a:t>Florez</a:t>
            </a:r>
            <a:r>
              <a:rPr lang="en-US" sz="1150" dirty="0"/>
              <a:t>, Gerardo et al. Using </a:t>
            </a:r>
            <a:r>
              <a:rPr lang="en-US" sz="1150" dirty="0" err="1"/>
              <a:t>Topiramate</a:t>
            </a:r>
            <a:r>
              <a:rPr lang="en-US" sz="1150" dirty="0"/>
              <a:t> or Naltrexone for the Treatment of Alcohol-Dependent patients: Alcoholism: Clinical and Experimental Research Vol. 32, No. 7 July 2008. </a:t>
            </a:r>
          </a:p>
          <a:p>
            <a:r>
              <a:rPr lang="en-US" sz="1150" dirty="0" err="1" smtClean="0"/>
              <a:t>Garbutt</a:t>
            </a:r>
            <a:r>
              <a:rPr lang="en-US" sz="1150" dirty="0"/>
              <a:t>, JC, et al. Efficacy and Safety of Baclofen for Alcohol Dependence: A randomized, Double-Blind, Placebo-Controlled Trial: Alcoholism: Clinical and Experimental Research Vol. 34 No 11, November </a:t>
            </a:r>
            <a:r>
              <a:rPr lang="en-US" sz="1150" dirty="0" smtClean="0"/>
              <a:t>2010</a:t>
            </a:r>
            <a:endParaRPr lang="en-US" sz="1150" dirty="0"/>
          </a:p>
          <a:p>
            <a:r>
              <a:rPr lang="en-US" sz="1150" dirty="0" err="1"/>
              <a:t>Garbutt</a:t>
            </a:r>
            <a:r>
              <a:rPr lang="en-US" sz="1150" dirty="0"/>
              <a:t> JC, West SL, Carey TS, et al. Pharmacological treatment of alcohol dependence: a review of the evidence. JAMA 1999 Apr 14;281(14):1318-25</a:t>
            </a:r>
            <a:r>
              <a:rPr lang="en-US" sz="1150" dirty="0" smtClean="0"/>
              <a:t>.</a:t>
            </a:r>
            <a:endParaRPr lang="en-US" sz="1150" dirty="0"/>
          </a:p>
          <a:p>
            <a:r>
              <a:rPr lang="en-US" sz="1150" dirty="0"/>
              <a:t>Mason BJ. Gabapentin Treatment for Alcohol Dependence. JAMA Intern Med. 2014 Jan;174(1):70-7</a:t>
            </a:r>
            <a:r>
              <a:rPr lang="en-US" sz="1150" dirty="0" smtClean="0"/>
              <a:t>.</a:t>
            </a:r>
            <a:endParaRPr lang="en-US" sz="1150" dirty="0"/>
          </a:p>
          <a:p>
            <a:r>
              <a:rPr lang="en-US" sz="1150" dirty="0"/>
              <a:t>Jonas DE, </a:t>
            </a:r>
            <a:r>
              <a:rPr lang="en-US" sz="1150" dirty="0" err="1"/>
              <a:t>Amick</a:t>
            </a:r>
            <a:r>
              <a:rPr lang="en-US" sz="1150" dirty="0"/>
              <a:t> HR,  </a:t>
            </a:r>
            <a:r>
              <a:rPr lang="en-US" sz="1150" dirty="0" err="1"/>
              <a:t>Feltner</a:t>
            </a:r>
            <a:r>
              <a:rPr lang="en-US" sz="1150" dirty="0"/>
              <a:t> C, et al. Pharmacotherapy for Adults With Alcohol Use Disorders in Outpatient Settings: A Systematic Review and Meta-analysis. JAMA. 2014;311(18):1889-1900. </a:t>
            </a:r>
            <a:endParaRPr lang="en-US" sz="1150" dirty="0" smtClean="0"/>
          </a:p>
          <a:p>
            <a:r>
              <a:rPr lang="en-US" sz="1150" dirty="0"/>
              <a:t>Johnson, </a:t>
            </a:r>
            <a:r>
              <a:rPr lang="en-US" sz="1150" dirty="0" err="1"/>
              <a:t>Bankole</a:t>
            </a:r>
            <a:r>
              <a:rPr lang="en-US" sz="1150" dirty="0"/>
              <a:t> A. et al. </a:t>
            </a:r>
            <a:r>
              <a:rPr lang="en-US" sz="1150" dirty="0" err="1"/>
              <a:t>Topiramate</a:t>
            </a:r>
            <a:r>
              <a:rPr lang="en-US" sz="1150" dirty="0"/>
              <a:t> for Treating Alcohol Dependence: American Medical Association. JAMA October 10, 2007 </a:t>
            </a:r>
            <a:r>
              <a:rPr lang="en-US" sz="1150" dirty="0" err="1"/>
              <a:t>Vol</a:t>
            </a:r>
            <a:r>
              <a:rPr lang="en-US" sz="1150" dirty="0"/>
              <a:t> 298 No. 14</a:t>
            </a:r>
          </a:p>
          <a:p>
            <a:endParaRPr lang="en-US" sz="1150" dirty="0" smtClean="0"/>
          </a:p>
          <a:p>
            <a:endParaRPr lang="en-US" sz="1150" dirty="0"/>
          </a:p>
        </p:txBody>
      </p:sp>
    </p:spTree>
    <p:extLst>
      <p:ext uri="{BB962C8B-B14F-4D97-AF65-F5344CB8AC3E}">
        <p14:creationId xmlns:p14="http://schemas.microsoft.com/office/powerpoint/2010/main" val="302940191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References</a:t>
            </a:r>
          </a:p>
        </p:txBody>
      </p:sp>
      <p:sp>
        <p:nvSpPr>
          <p:cNvPr id="3" name="Content Placeholder 2"/>
          <p:cNvSpPr>
            <a:spLocks noGrp="1"/>
          </p:cNvSpPr>
          <p:nvPr>
            <p:ph idx="1"/>
          </p:nvPr>
        </p:nvSpPr>
        <p:spPr/>
        <p:txBody>
          <a:bodyPr>
            <a:noAutofit/>
          </a:bodyPr>
          <a:lstStyle/>
          <a:p>
            <a:r>
              <a:rPr lang="en-US" sz="1150" dirty="0" smtClean="0"/>
              <a:t>Jordan </a:t>
            </a:r>
            <a:r>
              <a:rPr lang="en-US" sz="1150" dirty="0"/>
              <a:t>N, Grissom G, Alonzo G, </a:t>
            </a:r>
            <a:r>
              <a:rPr lang="en-US" sz="1150" dirty="0" err="1"/>
              <a:t>Dietzen</a:t>
            </a:r>
            <a:r>
              <a:rPr lang="en-US" sz="1150" dirty="0"/>
              <a:t> L, </a:t>
            </a:r>
            <a:r>
              <a:rPr lang="en-US" sz="1150" dirty="0" err="1"/>
              <a:t>Sangsland</a:t>
            </a:r>
            <a:r>
              <a:rPr lang="en-US" sz="1150" dirty="0"/>
              <a:t> S. Economic benefit of chemical dependency treatment to employers. J </a:t>
            </a:r>
            <a:r>
              <a:rPr lang="en-US" sz="1150" dirty="0" err="1"/>
              <a:t>Subst</a:t>
            </a:r>
            <a:r>
              <a:rPr lang="en-US" sz="1150" dirty="0"/>
              <a:t> Abuse Treat. 2008 Apr;34(3):311-9. </a:t>
            </a:r>
            <a:r>
              <a:rPr lang="en-US" sz="1150" dirty="0" err="1"/>
              <a:t>Epub</a:t>
            </a:r>
            <a:r>
              <a:rPr lang="en-US" sz="1150" dirty="0"/>
              <a:t> 2007 Jul 5.</a:t>
            </a:r>
          </a:p>
          <a:p>
            <a:r>
              <a:rPr lang="en-US" sz="1150" dirty="0" smtClean="0"/>
              <a:t>Lexi-Comp </a:t>
            </a:r>
            <a:r>
              <a:rPr lang="en-US" sz="1150" dirty="0"/>
              <a:t>Online.  Lexi-Comp, Inc.  Hudson, OH.  Available at: </a:t>
            </a:r>
            <a:r>
              <a:rPr lang="en-US" sz="1150" dirty="0">
                <a:hlinkClick r:id="rId2"/>
              </a:rPr>
              <a:t>http://online.lexi.com/crlonline</a:t>
            </a:r>
            <a:r>
              <a:rPr lang="en-US" sz="1150" dirty="0"/>
              <a:t>.  Accessed April 16, 2014.</a:t>
            </a:r>
          </a:p>
          <a:p>
            <a:r>
              <a:rPr lang="en-US" sz="1150" dirty="0" err="1"/>
              <a:t>Heinala</a:t>
            </a:r>
            <a:r>
              <a:rPr lang="en-US" sz="1150" dirty="0"/>
              <a:t> P, </a:t>
            </a:r>
            <a:r>
              <a:rPr lang="en-US" sz="1150" dirty="0" err="1"/>
              <a:t>Alho</a:t>
            </a:r>
            <a:r>
              <a:rPr lang="en-US" sz="1150" dirty="0"/>
              <a:t> H, </a:t>
            </a:r>
            <a:r>
              <a:rPr lang="en-US" sz="1150" dirty="0" err="1"/>
              <a:t>Kiianmaa</a:t>
            </a:r>
            <a:r>
              <a:rPr lang="en-US" sz="1150" dirty="0"/>
              <a:t> K, et al. Targeted Use of Naltrexone Without Prior Detoxification in the Treatment of Alcohol Dependence: A Factorial Double-Blind, Placebo-Controlled Trial. J </a:t>
            </a:r>
            <a:r>
              <a:rPr lang="en-US" sz="1150" dirty="0" err="1"/>
              <a:t>Clin</a:t>
            </a:r>
            <a:r>
              <a:rPr lang="en-US" sz="1150" dirty="0"/>
              <a:t> </a:t>
            </a:r>
            <a:r>
              <a:rPr lang="en-US" sz="1150" dirty="0" err="1"/>
              <a:t>Psychopharmacol</a:t>
            </a:r>
            <a:r>
              <a:rPr lang="en-US" sz="1150" dirty="0"/>
              <a:t>. 2001 Jun;21(3):287-92.</a:t>
            </a:r>
          </a:p>
          <a:p>
            <a:r>
              <a:rPr lang="en-US" sz="1150" dirty="0" err="1"/>
              <a:t>Hasin</a:t>
            </a:r>
            <a:r>
              <a:rPr lang="en-US" sz="1150" dirty="0"/>
              <a:t> DS, Stinson FS, </a:t>
            </a:r>
            <a:r>
              <a:rPr lang="en-US" sz="1150" dirty="0" err="1"/>
              <a:t>Ogburn</a:t>
            </a:r>
            <a:r>
              <a:rPr lang="en-US" sz="1150" dirty="0"/>
              <a:t> E, Grant BF. Prevalence, correlates, disability, and comorbidity of DSM-IV alcohol abuse and dependence in the United States: results from the National Epidemiologic Survey on Alcohol and Related Conditions. Arch Gen Psychiatry. 2007 Jul;64(7):830-42.</a:t>
            </a:r>
          </a:p>
          <a:p>
            <a:r>
              <a:rPr lang="en-US" sz="1150" dirty="0"/>
              <a:t>Jacobson IG, Ryan MA, Hooper TI, et al.  Alcohol use and alcohol-related problems before and after military combat deployment. JAMA. 2008 Aug 13;300(6):663-75.</a:t>
            </a:r>
          </a:p>
          <a:p>
            <a:r>
              <a:rPr lang="en-US" sz="1150" dirty="0"/>
              <a:t>Mancuso D, </a:t>
            </a:r>
            <a:r>
              <a:rPr lang="en-US" sz="1150" dirty="0" err="1"/>
              <a:t>Felver</a:t>
            </a:r>
            <a:r>
              <a:rPr lang="en-US" sz="1150" dirty="0"/>
              <a:t> BEM. Washington State Department of Social and Health Services.  Bending the Health Care Cost Curve by Expanding Alcohol/Drug Treatment.  RDA Report 4.81. http://www.dshs.wa.gov/pdf/ms/rda/research/4/81.pdf. Published September 2010. Accessed June 20, 2014.</a:t>
            </a:r>
          </a:p>
          <a:p>
            <a:r>
              <a:rPr lang="en-US" sz="1150" dirty="0"/>
              <a:t>National Institute on Alcohol Abuse and Alcoholism. NIH Publication No. 13–7999. November 2013. www.niaaa.nih.gov</a:t>
            </a:r>
          </a:p>
          <a:p>
            <a:r>
              <a:rPr lang="en-US" sz="1150" dirty="0" err="1"/>
              <a:t>Parthasarathy</a:t>
            </a:r>
            <a:r>
              <a:rPr lang="en-US" sz="1150" dirty="0"/>
              <a:t> S, </a:t>
            </a:r>
            <a:r>
              <a:rPr lang="en-US" sz="1150" dirty="0" err="1"/>
              <a:t>Weisner</a:t>
            </a:r>
            <a:r>
              <a:rPr lang="en-US" sz="1150" dirty="0"/>
              <a:t> C, Hu TW, Moore C. Association of outpatient alcohol and drug treatment utilization and cost: revisiting the offset hypothesis.  J Stud Alcohol. 2001 Jan;62(1):89-97.</a:t>
            </a:r>
          </a:p>
          <a:p>
            <a:r>
              <a:rPr lang="en-US" sz="1150" dirty="0"/>
              <a:t>Ray LA, Chin PF, </a:t>
            </a:r>
            <a:r>
              <a:rPr lang="en-US" sz="1150" dirty="0" err="1"/>
              <a:t>Miotto</a:t>
            </a:r>
            <a:r>
              <a:rPr lang="en-US" sz="1150" dirty="0"/>
              <a:t> K. Naltrexone for the treatment of alcoholism: clinical findings, mechanisms of action, and </a:t>
            </a:r>
            <a:r>
              <a:rPr lang="en-US" sz="1150" dirty="0" err="1"/>
              <a:t>pharmacogenetics</a:t>
            </a:r>
            <a:r>
              <a:rPr lang="en-US" sz="1150" dirty="0"/>
              <a:t>. CNS </a:t>
            </a:r>
            <a:r>
              <a:rPr lang="en-US" sz="1150" dirty="0" err="1"/>
              <a:t>Neurol</a:t>
            </a:r>
            <a:r>
              <a:rPr lang="en-US" sz="1150" dirty="0"/>
              <a:t> </a:t>
            </a:r>
            <a:r>
              <a:rPr lang="en-US" sz="1150" dirty="0" err="1"/>
              <a:t>Disord</a:t>
            </a:r>
            <a:r>
              <a:rPr lang="en-US" sz="1150" dirty="0"/>
              <a:t> Drug Targets. 2010 Mar;9(1):13-22.</a:t>
            </a:r>
          </a:p>
          <a:p>
            <a:r>
              <a:rPr lang="en-US" sz="1150" dirty="0"/>
              <a:t>Substance Abuse and Mental Health Services Administration, Results from the 2010 National Survey on Drug Use and Health: Summary of National Findings, NSDUH Series H-41, HHS Publication No. (SMA) 11-4658. Rockville, MD, 2011. </a:t>
            </a:r>
          </a:p>
          <a:p>
            <a:r>
              <a:rPr lang="en-US" sz="1150" dirty="0"/>
              <a:t>Stahl SM.  </a:t>
            </a:r>
            <a:r>
              <a:rPr lang="en-US" sz="1150" dirty="0" err="1"/>
              <a:t>Stah’ls</a:t>
            </a:r>
            <a:r>
              <a:rPr lang="en-US" sz="1150" dirty="0"/>
              <a:t> Essential Psychopharmacology: The Prescriber’s Guide.  Cambridge: Cambridge University Press, 2011.</a:t>
            </a:r>
          </a:p>
          <a:p>
            <a:r>
              <a:rPr lang="en-US" sz="1150" dirty="0"/>
              <a:t>Substance Abuse and Mental Health Services Administration. 2009. Results from the 2008 National Survey on Drug Use and Health: National Findings (Office of Applied Studies, Substance NSDUH Series H-36, HHS Publication No. SMA 09-4434). Rockville, MD. </a:t>
            </a:r>
          </a:p>
        </p:txBody>
      </p:sp>
    </p:spTree>
    <p:extLst>
      <p:ext uri="{BB962C8B-B14F-4D97-AF65-F5344CB8AC3E}">
        <p14:creationId xmlns:p14="http://schemas.microsoft.com/office/powerpoint/2010/main" val="6768004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a:t>
            </a:r>
            <a:endParaRPr lang="en-US" dirty="0"/>
          </a:p>
        </p:txBody>
      </p:sp>
      <p:sp>
        <p:nvSpPr>
          <p:cNvPr id="3" name="Content Placeholder 2"/>
          <p:cNvSpPr>
            <a:spLocks noGrp="1"/>
          </p:cNvSpPr>
          <p:nvPr>
            <p:ph idx="1"/>
          </p:nvPr>
        </p:nvSpPr>
        <p:spPr/>
        <p:txBody>
          <a:bodyPr>
            <a:normAutofit/>
          </a:bodyPr>
          <a:lstStyle/>
          <a:p>
            <a:r>
              <a:rPr lang="en-US" b="1" dirty="0" smtClean="0"/>
              <a:t>PMH</a:t>
            </a:r>
            <a:r>
              <a:rPr lang="en-US" dirty="0" smtClean="0"/>
              <a:t>:</a:t>
            </a:r>
            <a:r>
              <a:rPr lang="en-US" b="1" dirty="0" smtClean="0"/>
              <a:t> </a:t>
            </a:r>
            <a:r>
              <a:rPr lang="en-US" dirty="0"/>
              <a:t>ACM, HTN, DVT x2, AUD, Chronic lower back pain, PTSD, </a:t>
            </a:r>
            <a:r>
              <a:rPr lang="en-US" dirty="0" smtClean="0"/>
              <a:t>HLD</a:t>
            </a:r>
          </a:p>
          <a:p>
            <a:r>
              <a:rPr lang="en-US" b="1" dirty="0" smtClean="0"/>
              <a:t>FH</a:t>
            </a:r>
            <a:r>
              <a:rPr lang="en-US" dirty="0" smtClean="0"/>
              <a:t>: </a:t>
            </a:r>
            <a:r>
              <a:rPr lang="en-US" dirty="0"/>
              <a:t>father alcoholic, mother bipolar d/o </a:t>
            </a:r>
            <a:endParaRPr lang="en-US" dirty="0" smtClean="0"/>
          </a:p>
          <a:p>
            <a:r>
              <a:rPr lang="en-US" b="1" dirty="0" smtClean="0"/>
              <a:t>SH</a:t>
            </a:r>
            <a:r>
              <a:rPr lang="en-US" dirty="0" smtClean="0"/>
              <a:t>: 2ppd </a:t>
            </a:r>
            <a:r>
              <a:rPr lang="en-US" dirty="0"/>
              <a:t>x20 years, 6+ drinks/day x15 years</a:t>
            </a:r>
          </a:p>
          <a:p>
            <a:r>
              <a:rPr lang="en-US" b="1" dirty="0" smtClean="0"/>
              <a:t>Vitals</a:t>
            </a:r>
            <a:r>
              <a:rPr lang="en-US" dirty="0" smtClean="0"/>
              <a:t>:  BP 155/90	    HR 88     </a:t>
            </a:r>
            <a:r>
              <a:rPr lang="en-US" dirty="0" err="1" smtClean="0"/>
              <a:t>Wt</a:t>
            </a:r>
            <a:r>
              <a:rPr lang="en-US" dirty="0" smtClean="0"/>
              <a:t>: 178lbs     </a:t>
            </a:r>
            <a:r>
              <a:rPr lang="en-US" dirty="0" err="1" smtClean="0"/>
              <a:t>Ht</a:t>
            </a:r>
            <a:r>
              <a:rPr lang="en-US" dirty="0" smtClean="0"/>
              <a:t>: 5’9”</a:t>
            </a:r>
          </a:p>
          <a:p>
            <a:r>
              <a:rPr lang="en-US" b="1" dirty="0" smtClean="0"/>
              <a:t>Current Medications</a:t>
            </a:r>
          </a:p>
          <a:p>
            <a:pPr lvl="1"/>
            <a:r>
              <a:rPr lang="en-US" dirty="0" smtClean="0"/>
              <a:t>warfarin </a:t>
            </a:r>
            <a:r>
              <a:rPr lang="en-US" dirty="0"/>
              <a:t>5mg daily	</a:t>
            </a:r>
            <a:r>
              <a:rPr lang="en-US" dirty="0" smtClean="0"/>
              <a:t>	sertraline </a:t>
            </a:r>
            <a:r>
              <a:rPr lang="en-US" dirty="0"/>
              <a:t>200mg daily </a:t>
            </a:r>
            <a:endParaRPr lang="en-US" dirty="0" smtClean="0"/>
          </a:p>
          <a:p>
            <a:pPr lvl="1"/>
            <a:r>
              <a:rPr lang="en-US" dirty="0" err="1" smtClean="0"/>
              <a:t>lisinopril</a:t>
            </a:r>
            <a:r>
              <a:rPr lang="en-US" dirty="0" smtClean="0"/>
              <a:t> </a:t>
            </a:r>
            <a:r>
              <a:rPr lang="en-US" dirty="0"/>
              <a:t>40mg daily		</a:t>
            </a:r>
            <a:r>
              <a:rPr lang="en-US" dirty="0" err="1" smtClean="0"/>
              <a:t>prazosin</a:t>
            </a:r>
            <a:r>
              <a:rPr lang="en-US" dirty="0" smtClean="0"/>
              <a:t> </a:t>
            </a:r>
            <a:r>
              <a:rPr lang="en-US" dirty="0"/>
              <a:t>5mg at bedtime </a:t>
            </a:r>
            <a:endParaRPr lang="en-US" dirty="0" smtClean="0"/>
          </a:p>
          <a:p>
            <a:pPr lvl="1"/>
            <a:r>
              <a:rPr lang="en-US" dirty="0" smtClean="0"/>
              <a:t>carvedilol </a:t>
            </a:r>
            <a:r>
              <a:rPr lang="en-US" dirty="0"/>
              <a:t>6.25mg </a:t>
            </a:r>
            <a:r>
              <a:rPr lang="en-US" dirty="0" err="1"/>
              <a:t>po</a:t>
            </a:r>
            <a:r>
              <a:rPr lang="en-US" dirty="0"/>
              <a:t> bid 	</a:t>
            </a:r>
            <a:r>
              <a:rPr lang="en-US" dirty="0" smtClean="0"/>
              <a:t>atorvastatin </a:t>
            </a:r>
            <a:r>
              <a:rPr lang="en-US" dirty="0"/>
              <a:t>40mg daily   </a:t>
            </a:r>
            <a:endParaRPr lang="en-US" dirty="0" smtClean="0"/>
          </a:p>
          <a:p>
            <a:pPr lvl="1"/>
            <a:r>
              <a:rPr lang="en-US" dirty="0" smtClean="0"/>
              <a:t>furosemide </a:t>
            </a:r>
            <a:r>
              <a:rPr lang="en-US" dirty="0"/>
              <a:t>20mg </a:t>
            </a:r>
            <a:r>
              <a:rPr lang="en-US" dirty="0" smtClean="0"/>
              <a:t>daily</a:t>
            </a:r>
          </a:p>
          <a:p>
            <a:pPr lvl="1"/>
            <a:r>
              <a:rPr lang="en-US" dirty="0" smtClean="0"/>
              <a:t>hydrocodone/APAP </a:t>
            </a:r>
            <a:r>
              <a:rPr lang="en-US" dirty="0"/>
              <a:t>325mg/5mg </a:t>
            </a:r>
            <a:r>
              <a:rPr lang="en-US" dirty="0" smtClean="0"/>
              <a:t>1-2 tabs </a:t>
            </a:r>
            <a:r>
              <a:rPr lang="en-US" dirty="0"/>
              <a:t>q4-6 hours prn </a:t>
            </a:r>
            <a:r>
              <a:rPr lang="en-US" dirty="0" smtClean="0"/>
              <a:t>pain</a:t>
            </a:r>
            <a:endParaRPr lang="en-US" dirty="0"/>
          </a:p>
        </p:txBody>
      </p:sp>
    </p:spTree>
    <p:extLst>
      <p:ext uri="{BB962C8B-B14F-4D97-AF65-F5344CB8AC3E}">
        <p14:creationId xmlns:p14="http://schemas.microsoft.com/office/powerpoint/2010/main" val="341405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Patient Case</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28482954"/>
              </p:ext>
            </p:extLst>
          </p:nvPr>
        </p:nvGraphicFramePr>
        <p:xfrm>
          <a:off x="457200" y="1600200"/>
          <a:ext cx="7010400" cy="731520"/>
        </p:xfrm>
        <a:graphic>
          <a:graphicData uri="http://schemas.openxmlformats.org/drawingml/2006/table">
            <a:tbl>
              <a:tblPr firstRow="1" bandRow="1">
                <a:tableStyleId>{5C22544A-7EE6-4342-B048-85BDC9FD1C3A}</a:tableStyleId>
              </a:tblPr>
              <a:tblGrid>
                <a:gridCol w="1168400"/>
                <a:gridCol w="1168400"/>
                <a:gridCol w="1168400"/>
                <a:gridCol w="1168400"/>
                <a:gridCol w="1168400"/>
                <a:gridCol w="1168400"/>
              </a:tblGrid>
              <a:tr h="342900">
                <a:tc>
                  <a:txBody>
                    <a:bodyPr/>
                    <a:lstStyle/>
                    <a:p>
                      <a:r>
                        <a:rPr lang="en-US" dirty="0" smtClean="0"/>
                        <a:t>AST</a:t>
                      </a:r>
                      <a:endParaRPr lang="en-US" dirty="0"/>
                    </a:p>
                  </a:txBody>
                  <a:tcPr/>
                </a:tc>
                <a:tc>
                  <a:txBody>
                    <a:bodyPr/>
                    <a:lstStyle/>
                    <a:p>
                      <a:r>
                        <a:rPr lang="en-US" dirty="0" smtClean="0"/>
                        <a:t>ALT</a:t>
                      </a:r>
                      <a:endParaRPr lang="en-US" dirty="0"/>
                    </a:p>
                  </a:txBody>
                  <a:tcPr/>
                </a:tc>
                <a:tc>
                  <a:txBody>
                    <a:bodyPr/>
                    <a:lstStyle/>
                    <a:p>
                      <a:r>
                        <a:rPr lang="en-US" dirty="0" err="1" smtClean="0"/>
                        <a:t>Alk</a:t>
                      </a:r>
                      <a:r>
                        <a:rPr lang="en-US" dirty="0" smtClean="0"/>
                        <a:t> </a:t>
                      </a:r>
                      <a:r>
                        <a:rPr lang="en-US" dirty="0" err="1" smtClean="0"/>
                        <a:t>Phos</a:t>
                      </a:r>
                      <a:endParaRPr lang="en-US" dirty="0"/>
                    </a:p>
                  </a:txBody>
                  <a:tcPr/>
                </a:tc>
                <a:tc>
                  <a:txBody>
                    <a:bodyPr/>
                    <a:lstStyle/>
                    <a:p>
                      <a:r>
                        <a:rPr lang="en-US" dirty="0" smtClean="0"/>
                        <a:t>T. </a:t>
                      </a:r>
                      <a:r>
                        <a:rPr lang="en-US" dirty="0" err="1" smtClean="0"/>
                        <a:t>Bili</a:t>
                      </a:r>
                      <a:endParaRPr lang="en-US" dirty="0"/>
                    </a:p>
                  </a:txBody>
                  <a:tcPr/>
                </a:tc>
                <a:tc>
                  <a:txBody>
                    <a:bodyPr/>
                    <a:lstStyle/>
                    <a:p>
                      <a:r>
                        <a:rPr lang="en-US" dirty="0" smtClean="0"/>
                        <a:t>Protein</a:t>
                      </a:r>
                      <a:endParaRPr lang="en-US" dirty="0"/>
                    </a:p>
                  </a:txBody>
                  <a:tcPr/>
                </a:tc>
                <a:tc>
                  <a:txBody>
                    <a:bodyPr/>
                    <a:lstStyle/>
                    <a:p>
                      <a:r>
                        <a:rPr lang="en-US" dirty="0" smtClean="0"/>
                        <a:t>Albumin</a:t>
                      </a:r>
                      <a:endParaRPr lang="en-US" dirty="0"/>
                    </a:p>
                  </a:txBody>
                  <a:tcPr/>
                </a:tc>
              </a:tr>
              <a:tr h="342900">
                <a:tc>
                  <a:txBody>
                    <a:bodyPr/>
                    <a:lstStyle/>
                    <a:p>
                      <a:r>
                        <a:rPr lang="en-US" dirty="0" smtClean="0"/>
                        <a:t>151 H</a:t>
                      </a:r>
                      <a:endParaRPr lang="en-US" dirty="0"/>
                    </a:p>
                  </a:txBody>
                  <a:tcPr/>
                </a:tc>
                <a:tc>
                  <a:txBody>
                    <a:bodyPr/>
                    <a:lstStyle/>
                    <a:p>
                      <a:r>
                        <a:rPr lang="en-US" dirty="0" smtClean="0"/>
                        <a:t>91 H</a:t>
                      </a:r>
                      <a:endParaRPr lang="en-US" dirty="0"/>
                    </a:p>
                  </a:txBody>
                  <a:tcPr/>
                </a:tc>
                <a:tc>
                  <a:txBody>
                    <a:bodyPr/>
                    <a:lstStyle/>
                    <a:p>
                      <a:r>
                        <a:rPr lang="en-US" dirty="0" smtClean="0"/>
                        <a:t>56</a:t>
                      </a:r>
                      <a:endParaRPr lang="en-US" dirty="0"/>
                    </a:p>
                  </a:txBody>
                  <a:tcPr/>
                </a:tc>
                <a:tc>
                  <a:txBody>
                    <a:bodyPr/>
                    <a:lstStyle/>
                    <a:p>
                      <a:r>
                        <a:rPr lang="en-US" dirty="0" smtClean="0"/>
                        <a:t>0.9</a:t>
                      </a:r>
                      <a:endParaRPr lang="en-US" dirty="0"/>
                    </a:p>
                  </a:txBody>
                  <a:tcPr/>
                </a:tc>
                <a:tc>
                  <a:txBody>
                    <a:bodyPr/>
                    <a:lstStyle/>
                    <a:p>
                      <a:r>
                        <a:rPr lang="en-US" dirty="0" smtClean="0"/>
                        <a:t>7.7</a:t>
                      </a:r>
                      <a:endParaRPr lang="en-US" dirty="0"/>
                    </a:p>
                  </a:txBody>
                  <a:tcPr/>
                </a:tc>
                <a:tc>
                  <a:txBody>
                    <a:bodyPr/>
                    <a:lstStyle/>
                    <a:p>
                      <a:r>
                        <a:rPr lang="en-US" dirty="0" smtClean="0"/>
                        <a:t>3.6</a:t>
                      </a:r>
                      <a:endParaRPr lang="en-US" dirty="0"/>
                    </a:p>
                  </a:txBody>
                  <a:tcPr/>
                </a:tc>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55274361"/>
              </p:ext>
            </p:extLst>
          </p:nvPr>
        </p:nvGraphicFramePr>
        <p:xfrm>
          <a:off x="457200" y="2438400"/>
          <a:ext cx="8153397" cy="731520"/>
        </p:xfrm>
        <a:graphic>
          <a:graphicData uri="http://schemas.openxmlformats.org/drawingml/2006/table">
            <a:tbl>
              <a:tblPr firstRow="1" bandRow="1">
                <a:tableStyleId>{5C22544A-7EE6-4342-B048-85BDC9FD1C3A}</a:tableStyleId>
              </a:tblPr>
              <a:tblGrid>
                <a:gridCol w="1164771"/>
                <a:gridCol w="1164771"/>
                <a:gridCol w="1164771"/>
                <a:gridCol w="1164771"/>
                <a:gridCol w="1164771"/>
                <a:gridCol w="1164771"/>
                <a:gridCol w="1164771"/>
              </a:tblGrid>
              <a:tr h="342900">
                <a:tc>
                  <a:txBody>
                    <a:bodyPr/>
                    <a:lstStyle/>
                    <a:p>
                      <a:r>
                        <a:rPr lang="en-US" dirty="0" smtClean="0"/>
                        <a:t>Glucose</a:t>
                      </a:r>
                      <a:endParaRPr lang="en-US" dirty="0"/>
                    </a:p>
                  </a:txBody>
                  <a:tcPr/>
                </a:tc>
                <a:tc>
                  <a:txBody>
                    <a:bodyPr/>
                    <a:lstStyle/>
                    <a:p>
                      <a:r>
                        <a:rPr lang="en-US" dirty="0" smtClean="0"/>
                        <a:t>BUN</a:t>
                      </a:r>
                      <a:endParaRPr lang="en-US" dirty="0"/>
                    </a:p>
                  </a:txBody>
                  <a:tcPr/>
                </a:tc>
                <a:tc>
                  <a:txBody>
                    <a:bodyPr/>
                    <a:lstStyle/>
                    <a:p>
                      <a:r>
                        <a:rPr lang="en-US" dirty="0" err="1" smtClean="0"/>
                        <a:t>Creat</a:t>
                      </a:r>
                      <a:endParaRPr lang="en-US" dirty="0"/>
                    </a:p>
                  </a:txBody>
                  <a:tcPr/>
                </a:tc>
                <a:tc>
                  <a:txBody>
                    <a:bodyPr/>
                    <a:lstStyle/>
                    <a:p>
                      <a:r>
                        <a:rPr lang="en-US" dirty="0" smtClean="0"/>
                        <a:t>Na</a:t>
                      </a:r>
                      <a:endParaRPr lang="en-US" dirty="0"/>
                    </a:p>
                  </a:txBody>
                  <a:tcPr/>
                </a:tc>
                <a:tc>
                  <a:txBody>
                    <a:bodyPr/>
                    <a:lstStyle/>
                    <a:p>
                      <a:r>
                        <a:rPr lang="en-US" dirty="0" smtClean="0"/>
                        <a:t>K</a:t>
                      </a:r>
                      <a:endParaRPr lang="en-US" dirty="0"/>
                    </a:p>
                  </a:txBody>
                  <a:tcPr/>
                </a:tc>
                <a:tc>
                  <a:txBody>
                    <a:bodyPr/>
                    <a:lstStyle/>
                    <a:p>
                      <a:r>
                        <a:rPr lang="en-US" dirty="0" smtClean="0"/>
                        <a:t>Cl</a:t>
                      </a:r>
                      <a:endParaRPr lang="en-US" dirty="0"/>
                    </a:p>
                  </a:txBody>
                  <a:tcPr/>
                </a:tc>
                <a:tc>
                  <a:txBody>
                    <a:bodyPr/>
                    <a:lstStyle/>
                    <a:p>
                      <a:r>
                        <a:rPr lang="en-US" dirty="0" smtClean="0"/>
                        <a:t>CO2</a:t>
                      </a:r>
                      <a:endParaRPr lang="en-US" dirty="0"/>
                    </a:p>
                  </a:txBody>
                  <a:tcPr/>
                </a:tc>
              </a:tr>
              <a:tr h="342900">
                <a:tc>
                  <a:txBody>
                    <a:bodyPr/>
                    <a:lstStyle/>
                    <a:p>
                      <a:r>
                        <a:rPr lang="en-US" dirty="0" smtClean="0"/>
                        <a:t>85</a:t>
                      </a:r>
                      <a:endParaRPr lang="en-US" dirty="0"/>
                    </a:p>
                  </a:txBody>
                  <a:tcPr/>
                </a:tc>
                <a:tc>
                  <a:txBody>
                    <a:bodyPr/>
                    <a:lstStyle/>
                    <a:p>
                      <a:r>
                        <a:rPr lang="en-US" dirty="0" smtClean="0"/>
                        <a:t>7 L</a:t>
                      </a:r>
                      <a:endParaRPr lang="en-US" dirty="0"/>
                    </a:p>
                  </a:txBody>
                  <a:tcPr/>
                </a:tc>
                <a:tc>
                  <a:txBody>
                    <a:bodyPr/>
                    <a:lstStyle/>
                    <a:p>
                      <a:r>
                        <a:rPr lang="en-US" dirty="0" smtClean="0"/>
                        <a:t>0.93</a:t>
                      </a:r>
                      <a:endParaRPr lang="en-US" dirty="0"/>
                    </a:p>
                  </a:txBody>
                  <a:tcPr/>
                </a:tc>
                <a:tc>
                  <a:txBody>
                    <a:bodyPr/>
                    <a:lstStyle/>
                    <a:p>
                      <a:r>
                        <a:rPr lang="en-US" dirty="0" smtClean="0"/>
                        <a:t>132 L</a:t>
                      </a:r>
                      <a:endParaRPr lang="en-US" dirty="0"/>
                    </a:p>
                  </a:txBody>
                  <a:tcPr/>
                </a:tc>
                <a:tc>
                  <a:txBody>
                    <a:bodyPr/>
                    <a:lstStyle/>
                    <a:p>
                      <a:r>
                        <a:rPr lang="en-US" dirty="0" smtClean="0"/>
                        <a:t>4.3</a:t>
                      </a:r>
                      <a:endParaRPr lang="en-US" dirty="0"/>
                    </a:p>
                  </a:txBody>
                  <a:tcPr/>
                </a:tc>
                <a:tc>
                  <a:txBody>
                    <a:bodyPr/>
                    <a:lstStyle/>
                    <a:p>
                      <a:r>
                        <a:rPr lang="en-US" dirty="0" smtClean="0"/>
                        <a:t>95 L</a:t>
                      </a:r>
                      <a:endParaRPr lang="en-US" dirty="0"/>
                    </a:p>
                  </a:txBody>
                  <a:tcPr/>
                </a:tc>
                <a:tc>
                  <a:txBody>
                    <a:bodyPr/>
                    <a:lstStyle/>
                    <a:p>
                      <a:r>
                        <a:rPr lang="en-US" dirty="0" smtClean="0"/>
                        <a:t>28.6</a:t>
                      </a:r>
                      <a:endParaRPr lang="en-US" dirty="0"/>
                    </a:p>
                  </a:txBody>
                  <a:tcPr/>
                </a:tc>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3623610942"/>
              </p:ext>
            </p:extLst>
          </p:nvPr>
        </p:nvGraphicFramePr>
        <p:xfrm>
          <a:off x="457200" y="3352800"/>
          <a:ext cx="7010400" cy="731520"/>
        </p:xfrm>
        <a:graphic>
          <a:graphicData uri="http://schemas.openxmlformats.org/drawingml/2006/table">
            <a:tbl>
              <a:tblPr firstRow="1" bandRow="1">
                <a:tableStyleId>{5C22544A-7EE6-4342-B048-85BDC9FD1C3A}</a:tableStyleId>
              </a:tblPr>
              <a:tblGrid>
                <a:gridCol w="1168400"/>
                <a:gridCol w="1168400"/>
                <a:gridCol w="1168400"/>
                <a:gridCol w="1168400"/>
                <a:gridCol w="1168400"/>
                <a:gridCol w="1168400"/>
              </a:tblGrid>
              <a:tr h="342900">
                <a:tc>
                  <a:txBody>
                    <a:bodyPr/>
                    <a:lstStyle/>
                    <a:p>
                      <a:r>
                        <a:rPr lang="en-US" dirty="0" smtClean="0"/>
                        <a:t>WBC</a:t>
                      </a:r>
                      <a:endParaRPr lang="en-US" dirty="0"/>
                    </a:p>
                  </a:txBody>
                  <a:tcPr/>
                </a:tc>
                <a:tc>
                  <a:txBody>
                    <a:bodyPr/>
                    <a:lstStyle/>
                    <a:p>
                      <a:r>
                        <a:rPr lang="en-US" dirty="0" err="1" smtClean="0"/>
                        <a:t>Hgb</a:t>
                      </a:r>
                      <a:endParaRPr lang="en-US" dirty="0"/>
                    </a:p>
                  </a:txBody>
                  <a:tcPr/>
                </a:tc>
                <a:tc>
                  <a:txBody>
                    <a:bodyPr/>
                    <a:lstStyle/>
                    <a:p>
                      <a:r>
                        <a:rPr lang="en-US" dirty="0" err="1" smtClean="0"/>
                        <a:t>Hct</a:t>
                      </a:r>
                      <a:endParaRPr lang="en-US" dirty="0"/>
                    </a:p>
                  </a:txBody>
                  <a:tcPr/>
                </a:tc>
                <a:tc>
                  <a:txBody>
                    <a:bodyPr/>
                    <a:lstStyle/>
                    <a:p>
                      <a:r>
                        <a:rPr lang="en-US" dirty="0" smtClean="0"/>
                        <a:t>MCV</a:t>
                      </a:r>
                      <a:endParaRPr lang="en-US" dirty="0"/>
                    </a:p>
                  </a:txBody>
                  <a:tcPr/>
                </a:tc>
                <a:tc>
                  <a:txBody>
                    <a:bodyPr/>
                    <a:lstStyle/>
                    <a:p>
                      <a:r>
                        <a:rPr lang="en-US" dirty="0" err="1" smtClean="0"/>
                        <a:t>Plt</a:t>
                      </a:r>
                      <a:endParaRPr lang="en-US" dirty="0"/>
                    </a:p>
                  </a:txBody>
                  <a:tcPr/>
                </a:tc>
                <a:tc>
                  <a:txBody>
                    <a:bodyPr/>
                    <a:lstStyle/>
                    <a:p>
                      <a:r>
                        <a:rPr lang="en-US" dirty="0" err="1" smtClean="0"/>
                        <a:t>Neutro</a:t>
                      </a:r>
                      <a:endParaRPr lang="en-US" dirty="0"/>
                    </a:p>
                  </a:txBody>
                  <a:tcPr/>
                </a:tc>
              </a:tr>
              <a:tr h="342900">
                <a:tc>
                  <a:txBody>
                    <a:bodyPr/>
                    <a:lstStyle/>
                    <a:p>
                      <a:r>
                        <a:rPr lang="en-US" dirty="0" smtClean="0"/>
                        <a:t>3.3 L</a:t>
                      </a:r>
                      <a:endParaRPr lang="en-US" dirty="0"/>
                    </a:p>
                  </a:txBody>
                  <a:tcPr/>
                </a:tc>
                <a:tc>
                  <a:txBody>
                    <a:bodyPr/>
                    <a:lstStyle/>
                    <a:p>
                      <a:r>
                        <a:rPr lang="en-US" dirty="0" smtClean="0"/>
                        <a:t>15.9</a:t>
                      </a:r>
                      <a:endParaRPr lang="en-US" dirty="0"/>
                    </a:p>
                  </a:txBody>
                  <a:tcPr/>
                </a:tc>
                <a:tc>
                  <a:txBody>
                    <a:bodyPr/>
                    <a:lstStyle/>
                    <a:p>
                      <a:r>
                        <a:rPr lang="en-US" dirty="0" smtClean="0"/>
                        <a:t>45.3</a:t>
                      </a:r>
                      <a:endParaRPr lang="en-US" dirty="0"/>
                    </a:p>
                  </a:txBody>
                  <a:tcPr/>
                </a:tc>
                <a:tc>
                  <a:txBody>
                    <a:bodyPr/>
                    <a:lstStyle/>
                    <a:p>
                      <a:r>
                        <a:rPr lang="en-US" dirty="0" smtClean="0"/>
                        <a:t>92</a:t>
                      </a:r>
                      <a:endParaRPr lang="en-US" dirty="0"/>
                    </a:p>
                  </a:txBody>
                  <a:tcPr/>
                </a:tc>
                <a:tc>
                  <a:txBody>
                    <a:bodyPr/>
                    <a:lstStyle/>
                    <a:p>
                      <a:r>
                        <a:rPr lang="en-US" dirty="0" smtClean="0"/>
                        <a:t>155</a:t>
                      </a:r>
                      <a:endParaRPr lang="en-US" dirty="0"/>
                    </a:p>
                  </a:txBody>
                  <a:tcPr/>
                </a:tc>
                <a:tc>
                  <a:txBody>
                    <a:bodyPr/>
                    <a:lstStyle/>
                    <a:p>
                      <a:r>
                        <a:rPr lang="en-US" dirty="0" smtClean="0"/>
                        <a:t>1.7</a:t>
                      </a:r>
                      <a:endParaRPr lang="en-US" dirty="0"/>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058233381"/>
              </p:ext>
            </p:extLst>
          </p:nvPr>
        </p:nvGraphicFramePr>
        <p:xfrm>
          <a:off x="457200" y="4267200"/>
          <a:ext cx="7010400" cy="731520"/>
        </p:xfrm>
        <a:graphic>
          <a:graphicData uri="http://schemas.openxmlformats.org/drawingml/2006/table">
            <a:tbl>
              <a:tblPr firstRow="1" bandRow="1">
                <a:tableStyleId>{5C22544A-7EE6-4342-B048-85BDC9FD1C3A}</a:tableStyleId>
              </a:tblPr>
              <a:tblGrid>
                <a:gridCol w="1168400"/>
                <a:gridCol w="1168400"/>
                <a:gridCol w="1168400"/>
                <a:gridCol w="1168400"/>
                <a:gridCol w="1168400"/>
                <a:gridCol w="1168400"/>
              </a:tblGrid>
              <a:tr h="342900">
                <a:tc>
                  <a:txBody>
                    <a:bodyPr/>
                    <a:lstStyle/>
                    <a:p>
                      <a:r>
                        <a:rPr lang="en-US" dirty="0" smtClean="0"/>
                        <a:t>TG</a:t>
                      </a:r>
                      <a:endParaRPr lang="en-US" dirty="0"/>
                    </a:p>
                  </a:txBody>
                  <a:tcPr/>
                </a:tc>
                <a:tc>
                  <a:txBody>
                    <a:bodyPr/>
                    <a:lstStyle/>
                    <a:p>
                      <a:r>
                        <a:rPr lang="en-US" dirty="0" smtClean="0"/>
                        <a:t>TC</a:t>
                      </a:r>
                      <a:endParaRPr lang="en-US" dirty="0"/>
                    </a:p>
                  </a:txBody>
                  <a:tcPr/>
                </a:tc>
                <a:tc>
                  <a:txBody>
                    <a:bodyPr/>
                    <a:lstStyle/>
                    <a:p>
                      <a:r>
                        <a:rPr lang="en-US" dirty="0" smtClean="0"/>
                        <a:t>HDL</a:t>
                      </a:r>
                      <a:endParaRPr lang="en-US" dirty="0"/>
                    </a:p>
                  </a:txBody>
                  <a:tcPr/>
                </a:tc>
                <a:tc>
                  <a:txBody>
                    <a:bodyPr/>
                    <a:lstStyle/>
                    <a:p>
                      <a:r>
                        <a:rPr lang="en-US" dirty="0" smtClean="0"/>
                        <a:t>LDL-d</a:t>
                      </a:r>
                      <a:endParaRPr lang="en-US" dirty="0"/>
                    </a:p>
                  </a:txBody>
                  <a:tcPr/>
                </a:tc>
                <a:tc>
                  <a:txBody>
                    <a:bodyPr/>
                    <a:lstStyle/>
                    <a:p>
                      <a:r>
                        <a:rPr lang="en-US" dirty="0" smtClean="0"/>
                        <a:t>INR</a:t>
                      </a:r>
                      <a:endParaRPr lang="en-US" dirty="0"/>
                    </a:p>
                  </a:txBody>
                  <a:tcPr/>
                </a:tc>
                <a:tc>
                  <a:txBody>
                    <a:bodyPr/>
                    <a:lstStyle/>
                    <a:p>
                      <a:r>
                        <a:rPr lang="en-US" dirty="0" smtClean="0"/>
                        <a:t>A1C</a:t>
                      </a:r>
                      <a:endParaRPr lang="en-US" dirty="0"/>
                    </a:p>
                  </a:txBody>
                  <a:tcPr/>
                </a:tc>
              </a:tr>
              <a:tr h="342900">
                <a:tc>
                  <a:txBody>
                    <a:bodyPr/>
                    <a:lstStyle/>
                    <a:p>
                      <a:r>
                        <a:rPr lang="en-US" dirty="0" smtClean="0"/>
                        <a:t>440 H</a:t>
                      </a:r>
                      <a:endParaRPr lang="en-US" dirty="0"/>
                    </a:p>
                  </a:txBody>
                  <a:tcPr/>
                </a:tc>
                <a:tc>
                  <a:txBody>
                    <a:bodyPr/>
                    <a:lstStyle/>
                    <a:p>
                      <a:r>
                        <a:rPr lang="en-US" dirty="0" smtClean="0"/>
                        <a:t>320 H</a:t>
                      </a:r>
                      <a:endParaRPr lang="en-US" dirty="0"/>
                    </a:p>
                  </a:txBody>
                  <a:tcPr/>
                </a:tc>
                <a:tc>
                  <a:txBody>
                    <a:bodyPr/>
                    <a:lstStyle/>
                    <a:p>
                      <a:r>
                        <a:rPr lang="en-US" dirty="0" smtClean="0"/>
                        <a:t>35 L</a:t>
                      </a:r>
                      <a:endParaRPr lang="en-US" dirty="0"/>
                    </a:p>
                  </a:txBody>
                  <a:tcPr/>
                </a:tc>
                <a:tc>
                  <a:txBody>
                    <a:bodyPr/>
                    <a:lstStyle/>
                    <a:p>
                      <a:r>
                        <a:rPr lang="en-US" dirty="0" smtClean="0"/>
                        <a:t>190 H</a:t>
                      </a:r>
                      <a:endParaRPr lang="en-US" dirty="0"/>
                    </a:p>
                  </a:txBody>
                  <a:tcPr/>
                </a:tc>
                <a:tc>
                  <a:txBody>
                    <a:bodyPr/>
                    <a:lstStyle/>
                    <a:p>
                      <a:r>
                        <a:rPr lang="en-US" dirty="0" smtClean="0"/>
                        <a:t>3.4</a:t>
                      </a:r>
                      <a:endParaRPr lang="en-US" dirty="0"/>
                    </a:p>
                  </a:txBody>
                  <a:tcPr/>
                </a:tc>
                <a:tc>
                  <a:txBody>
                    <a:bodyPr/>
                    <a:lstStyle/>
                    <a:p>
                      <a:r>
                        <a:rPr lang="en-US" dirty="0" smtClean="0"/>
                        <a:t>6.6</a:t>
                      </a:r>
                      <a:endParaRPr lang="en-US"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39382200"/>
              </p:ext>
            </p:extLst>
          </p:nvPr>
        </p:nvGraphicFramePr>
        <p:xfrm>
          <a:off x="457200" y="5257800"/>
          <a:ext cx="4648200" cy="731520"/>
        </p:xfrm>
        <a:graphic>
          <a:graphicData uri="http://schemas.openxmlformats.org/drawingml/2006/table">
            <a:tbl>
              <a:tblPr firstRow="1" bandRow="1">
                <a:tableStyleId>{5C22544A-7EE6-4342-B048-85BDC9FD1C3A}</a:tableStyleId>
              </a:tblPr>
              <a:tblGrid>
                <a:gridCol w="2324100"/>
                <a:gridCol w="2324100"/>
              </a:tblGrid>
              <a:tr h="342900">
                <a:tc>
                  <a:txBody>
                    <a:bodyPr/>
                    <a:lstStyle/>
                    <a:p>
                      <a:r>
                        <a:rPr lang="en-US" dirty="0" smtClean="0"/>
                        <a:t>LVEF today</a:t>
                      </a:r>
                      <a:endParaRPr lang="en-US" dirty="0"/>
                    </a:p>
                  </a:txBody>
                  <a:tcPr/>
                </a:tc>
                <a:tc>
                  <a:txBody>
                    <a:bodyPr/>
                    <a:lstStyle/>
                    <a:p>
                      <a:r>
                        <a:rPr lang="en-US" dirty="0" smtClean="0"/>
                        <a:t>LVEF 1 year ago</a:t>
                      </a:r>
                      <a:endParaRPr lang="en-US" dirty="0"/>
                    </a:p>
                  </a:txBody>
                  <a:tcPr/>
                </a:tc>
              </a:tr>
              <a:tr h="342900">
                <a:tc>
                  <a:txBody>
                    <a:bodyPr/>
                    <a:lstStyle/>
                    <a:p>
                      <a:r>
                        <a:rPr lang="en-US" dirty="0" smtClean="0"/>
                        <a:t>30%</a:t>
                      </a:r>
                      <a:endParaRPr lang="en-US" dirty="0"/>
                    </a:p>
                  </a:txBody>
                  <a:tcPr/>
                </a:tc>
                <a:tc>
                  <a:txBody>
                    <a:bodyPr/>
                    <a:lstStyle/>
                    <a:p>
                      <a:r>
                        <a:rPr lang="en-US" dirty="0" smtClean="0"/>
                        <a:t>35%</a:t>
                      </a:r>
                      <a:endParaRPr lang="en-US" dirty="0"/>
                    </a:p>
                  </a:txBody>
                  <a:tcPr/>
                </a:tc>
              </a:tr>
            </a:tbl>
          </a:graphicData>
        </a:graphic>
      </p:graphicFrame>
    </p:spTree>
    <p:extLst>
      <p:ext uri="{BB962C8B-B14F-4D97-AF65-F5344CB8AC3E}">
        <p14:creationId xmlns:p14="http://schemas.microsoft.com/office/powerpoint/2010/main" val="3298044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Epidemiology</a:t>
            </a:r>
            <a:endParaRPr lang="en-US" dirty="0"/>
          </a:p>
        </p:txBody>
      </p:sp>
      <p:sp>
        <p:nvSpPr>
          <p:cNvPr id="3" name="Content Placeholder 2"/>
          <p:cNvSpPr>
            <a:spLocks noGrp="1"/>
          </p:cNvSpPr>
          <p:nvPr>
            <p:ph idx="1"/>
          </p:nvPr>
        </p:nvSpPr>
        <p:spPr/>
        <p:txBody>
          <a:bodyPr>
            <a:normAutofit/>
          </a:bodyPr>
          <a:lstStyle/>
          <a:p>
            <a:r>
              <a:rPr lang="en-US" dirty="0"/>
              <a:t>High prevalence</a:t>
            </a:r>
          </a:p>
          <a:p>
            <a:pPr lvl="1"/>
            <a:r>
              <a:rPr lang="en-US" dirty="0"/>
              <a:t>WHO estimated &gt; 75 million people had alcohol abuse or dependence worldwide over the last year </a:t>
            </a:r>
          </a:p>
          <a:p>
            <a:pPr lvl="1"/>
            <a:r>
              <a:rPr lang="en-US" dirty="0"/>
              <a:t>According to the 2008 National Survey on Drug Use and Health, approximately 51.6% of Americans aged ≥ 12 reported being current alcoholic drinkers </a:t>
            </a:r>
            <a:endParaRPr lang="en-US" dirty="0" smtClean="0"/>
          </a:p>
          <a:p>
            <a:pPr lvl="1"/>
            <a:r>
              <a:rPr lang="en-US" dirty="0" smtClean="0"/>
              <a:t>In the USA ~18 </a:t>
            </a:r>
            <a:r>
              <a:rPr lang="en-US" dirty="0"/>
              <a:t>million Americans have an alcohol abuse disorder. Excessive drinking kills about </a:t>
            </a:r>
            <a:r>
              <a:rPr lang="en-US" dirty="0" smtClean="0"/>
              <a:t>88,000 people per year.</a:t>
            </a:r>
            <a:endParaRPr lang="en-US" dirty="0"/>
          </a:p>
          <a:p>
            <a:r>
              <a:rPr lang="en-US" dirty="0"/>
              <a:t>Increased rates associated </a:t>
            </a:r>
            <a:r>
              <a:rPr lang="en-US" dirty="0" smtClean="0"/>
              <a:t>with: </a:t>
            </a:r>
            <a:endParaRPr lang="en-US" dirty="0"/>
          </a:p>
          <a:p>
            <a:pPr lvl="1"/>
            <a:r>
              <a:rPr lang="en-US" dirty="0"/>
              <a:t>Male sex, being single, lower income, white or Native American ethnicity, ages 30-64</a:t>
            </a:r>
          </a:p>
          <a:p>
            <a:pPr lvl="1"/>
            <a:r>
              <a:rPr lang="en-US" dirty="0"/>
              <a:t>Military combat deployment increases risk for alcohol-related problems </a:t>
            </a:r>
          </a:p>
        </p:txBody>
      </p:sp>
    </p:spTree>
    <p:extLst>
      <p:ext uri="{BB962C8B-B14F-4D97-AF65-F5344CB8AC3E}">
        <p14:creationId xmlns:p14="http://schemas.microsoft.com/office/powerpoint/2010/main" val="818332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Economic &amp; Social Costs</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2006, </a:t>
            </a:r>
            <a:r>
              <a:rPr lang="en-US" dirty="0" smtClean="0"/>
              <a:t>alcoholism cost </a:t>
            </a:r>
            <a:r>
              <a:rPr lang="en-US" dirty="0"/>
              <a:t>the United States $223 billion in lost productivity, healthcare </a:t>
            </a:r>
            <a:r>
              <a:rPr lang="en-US" dirty="0" smtClean="0"/>
              <a:t>costs, law </a:t>
            </a:r>
            <a:r>
              <a:rPr lang="en-US" dirty="0"/>
              <a:t>enforcement and </a:t>
            </a:r>
            <a:r>
              <a:rPr lang="en-US" dirty="0" smtClean="0"/>
              <a:t>criminal justice costs. (</a:t>
            </a:r>
            <a:r>
              <a:rPr lang="en-US" dirty="0" err="1" smtClean="0"/>
              <a:t>Bouchery</a:t>
            </a:r>
            <a:r>
              <a:rPr lang="en-US" dirty="0" smtClean="0"/>
              <a:t> et al., 2011)</a:t>
            </a:r>
            <a:endParaRPr lang="en-US" dirty="0"/>
          </a:p>
          <a:p>
            <a:r>
              <a:rPr lang="en-US" dirty="0" smtClean="0"/>
              <a:t>Surveys show that ~23.1 </a:t>
            </a:r>
            <a:r>
              <a:rPr lang="en-US" dirty="0"/>
              <a:t>million </a:t>
            </a:r>
            <a:r>
              <a:rPr lang="en-US" dirty="0" smtClean="0"/>
              <a:t>ages </a:t>
            </a:r>
            <a:r>
              <a:rPr lang="en-US" dirty="0"/>
              <a:t>12 or older needed treatment for substance use in 2010, but only 2.6 million </a:t>
            </a:r>
            <a:r>
              <a:rPr lang="en-US" dirty="0" smtClean="0"/>
              <a:t>received </a:t>
            </a:r>
            <a:r>
              <a:rPr lang="en-US" dirty="0"/>
              <a:t>treatment </a:t>
            </a:r>
            <a:r>
              <a:rPr lang="en-US" dirty="0" smtClean="0"/>
              <a:t>at a specialty </a:t>
            </a:r>
            <a:r>
              <a:rPr lang="en-US" dirty="0"/>
              <a:t>facility in the prior </a:t>
            </a:r>
            <a:r>
              <a:rPr lang="en-US" dirty="0" smtClean="0"/>
              <a:t>year. (SAMHSA 2011)</a:t>
            </a:r>
          </a:p>
          <a:p>
            <a:r>
              <a:rPr lang="en-US" dirty="0" smtClean="0"/>
              <a:t>For </a:t>
            </a:r>
            <a:r>
              <a:rPr lang="en-US" dirty="0"/>
              <a:t>those who received treatment, the likelihood of being arrested decreased 16 percent and the likelihood of felony convictions dropped 34 percent, </a:t>
            </a:r>
            <a:r>
              <a:rPr lang="en-US" dirty="0" smtClean="0"/>
              <a:t>contributing </a:t>
            </a:r>
            <a:r>
              <a:rPr lang="en-US" dirty="0"/>
              <a:t>to cost </a:t>
            </a:r>
            <a:r>
              <a:rPr lang="en-US" dirty="0" smtClean="0"/>
              <a:t>savings. (Estee &amp; </a:t>
            </a:r>
            <a:r>
              <a:rPr lang="en-US" dirty="0" err="1" smtClean="0"/>
              <a:t>Nordlund</a:t>
            </a:r>
            <a:r>
              <a:rPr lang="en-US" dirty="0" smtClean="0"/>
              <a:t>, 2003)</a:t>
            </a:r>
          </a:p>
          <a:p>
            <a:r>
              <a:rPr lang="en-US" dirty="0"/>
              <a:t>A </a:t>
            </a:r>
            <a:r>
              <a:rPr lang="en-US" dirty="0" smtClean="0"/>
              <a:t>California study </a:t>
            </a:r>
            <a:r>
              <a:rPr lang="en-US" dirty="0"/>
              <a:t>found that </a:t>
            </a:r>
            <a:r>
              <a:rPr lang="en-US" dirty="0" smtClean="0"/>
              <a:t>&gt;70% of </a:t>
            </a:r>
            <a:r>
              <a:rPr lang="en-US" dirty="0"/>
              <a:t>the estimated costs of alcohol abuse can be attributed to lost </a:t>
            </a:r>
            <a:r>
              <a:rPr lang="en-US" dirty="0" smtClean="0"/>
              <a:t>productivity. (Jordan et al., 2008)</a:t>
            </a:r>
            <a:endParaRPr lang="en-US" dirty="0"/>
          </a:p>
        </p:txBody>
      </p:sp>
    </p:spTree>
    <p:extLst>
      <p:ext uri="{BB962C8B-B14F-4D97-AF65-F5344CB8AC3E}">
        <p14:creationId xmlns:p14="http://schemas.microsoft.com/office/powerpoint/2010/main" val="37210400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Cost Savings due to Drug Treatment</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In California substance abuse treatment has been show to have a benefit-cost ratio </a:t>
            </a:r>
            <a:r>
              <a:rPr lang="en-US" dirty="0"/>
              <a:t>of 7:1 ($1,583 per patient </a:t>
            </a:r>
            <a:r>
              <a:rPr lang="en-US" dirty="0" smtClean="0"/>
              <a:t>with </a:t>
            </a:r>
            <a:r>
              <a:rPr lang="en-US" dirty="0"/>
              <a:t>a cost offset of $</a:t>
            </a:r>
            <a:r>
              <a:rPr lang="en-US" dirty="0" smtClean="0"/>
              <a:t>11,487), with most savings due to lower crime and increased employment. (</a:t>
            </a:r>
            <a:r>
              <a:rPr lang="en-US" dirty="0" err="1" smtClean="0"/>
              <a:t>Ettner</a:t>
            </a:r>
            <a:r>
              <a:rPr lang="en-US" dirty="0" smtClean="0"/>
              <a:t>, et al. 2006)</a:t>
            </a:r>
          </a:p>
          <a:p>
            <a:pPr lvl="1"/>
            <a:r>
              <a:rPr lang="en-US" dirty="0" smtClean="0"/>
              <a:t>Every dollar </a:t>
            </a:r>
            <a:r>
              <a:rPr lang="en-US" dirty="0"/>
              <a:t>spent on substance abuse treatment saves $4 in healthcare costs and </a:t>
            </a:r>
            <a:r>
              <a:rPr lang="en-US" dirty="0" smtClean="0"/>
              <a:t>$</a:t>
            </a:r>
            <a:r>
              <a:rPr lang="en-US" dirty="0"/>
              <a:t>7 in law </a:t>
            </a:r>
            <a:r>
              <a:rPr lang="en-US" dirty="0" smtClean="0"/>
              <a:t>enforcement/criminal </a:t>
            </a:r>
            <a:r>
              <a:rPr lang="en-US" dirty="0"/>
              <a:t>justice </a:t>
            </a:r>
            <a:r>
              <a:rPr lang="en-US" dirty="0" smtClean="0"/>
              <a:t>costs</a:t>
            </a:r>
            <a:endParaRPr lang="en-US" dirty="0"/>
          </a:p>
          <a:p>
            <a:r>
              <a:rPr lang="en-US" dirty="0" smtClean="0"/>
              <a:t>In one California Kaiser study, treating patients (n=1,011) </a:t>
            </a:r>
            <a:r>
              <a:rPr lang="en-US" dirty="0"/>
              <a:t>reduced (</a:t>
            </a:r>
            <a:r>
              <a:rPr lang="en-US" dirty="0" err="1"/>
              <a:t>Parthasarathy</a:t>
            </a:r>
            <a:r>
              <a:rPr lang="en-US" dirty="0"/>
              <a:t> S, </a:t>
            </a:r>
            <a:r>
              <a:rPr lang="en-US" dirty="0" smtClean="0"/>
              <a:t>et al. 2001):</a:t>
            </a:r>
          </a:p>
          <a:p>
            <a:pPr lvl="1"/>
            <a:r>
              <a:rPr lang="en-US" dirty="0" smtClean="0"/>
              <a:t>ER Visits by 39%</a:t>
            </a:r>
          </a:p>
          <a:p>
            <a:pPr lvl="1"/>
            <a:r>
              <a:rPr lang="en-US" dirty="0" smtClean="0"/>
              <a:t>Hospital Stays by 35%</a:t>
            </a:r>
          </a:p>
          <a:p>
            <a:pPr lvl="1"/>
            <a:r>
              <a:rPr lang="en-US" dirty="0" smtClean="0"/>
              <a:t>Total Medical Costs by 26%</a:t>
            </a:r>
          </a:p>
          <a:p>
            <a:r>
              <a:rPr lang="en-US" dirty="0"/>
              <a:t>2005 Omnibus Treatment of Mental Health and Substance Abuse Disorders Act (WA Senate Bill 5763)</a:t>
            </a:r>
          </a:p>
          <a:p>
            <a:pPr lvl="1"/>
            <a:r>
              <a:rPr lang="en-US" dirty="0"/>
              <a:t>Expanded alcohol or other drug (AOD) treatment from 2005-2009, targeted to Medicaid and GA-unemployment (Disability Lifeline)</a:t>
            </a:r>
          </a:p>
          <a:p>
            <a:pPr lvl="1"/>
            <a:r>
              <a:rPr lang="en-US" dirty="0"/>
              <a:t>In Washington, ROI of 2:1 in the first four years, with $2 per medical/nursing facility costs saved per $1 invested in treatment. </a:t>
            </a:r>
          </a:p>
          <a:p>
            <a:endParaRPr lang="en-US" dirty="0"/>
          </a:p>
        </p:txBody>
      </p:sp>
    </p:spTree>
    <p:extLst>
      <p:ext uri="{BB962C8B-B14F-4D97-AF65-F5344CB8AC3E}">
        <p14:creationId xmlns:p14="http://schemas.microsoft.com/office/powerpoint/2010/main" val="1196427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8330</TotalTime>
  <Words>3467</Words>
  <Application>Microsoft Office PowerPoint</Application>
  <PresentationFormat>On-screen Show (4:3)</PresentationFormat>
  <Paragraphs>531</Paragraphs>
  <Slides>43</Slides>
  <Notes>2</Notes>
  <HiddenSlides>0</HiddenSlides>
  <MMClips>0</MMClips>
  <ScaleCrop>false</ScaleCrop>
  <HeadingPairs>
    <vt:vector size="4" baseType="variant">
      <vt:variant>
        <vt:lpstr>Theme</vt:lpstr>
      </vt:variant>
      <vt:variant>
        <vt:i4>1</vt:i4>
      </vt:variant>
      <vt:variant>
        <vt:lpstr>Slide Titles</vt:lpstr>
      </vt:variant>
      <vt:variant>
        <vt:i4>43</vt:i4>
      </vt:variant>
    </vt:vector>
  </HeadingPairs>
  <TitlesOfParts>
    <vt:vector size="44" baseType="lpstr">
      <vt:lpstr>Clarity</vt:lpstr>
      <vt:lpstr>Pharmacotherapies for  Alcohol Use Disorder</vt:lpstr>
      <vt:lpstr>Objectives</vt:lpstr>
      <vt:lpstr>Recommended Reading</vt:lpstr>
      <vt:lpstr>Patient Case</vt:lpstr>
      <vt:lpstr>Patient Case</vt:lpstr>
      <vt:lpstr>Patient Case</vt:lpstr>
      <vt:lpstr>Epidemiology</vt:lpstr>
      <vt:lpstr>Economic &amp; Social Costs</vt:lpstr>
      <vt:lpstr>Cost Savings due to Drug Treatment</vt:lpstr>
      <vt:lpstr>Pathophysiology</vt:lpstr>
      <vt:lpstr>Proposed Sites of Action </vt:lpstr>
      <vt:lpstr>Diagnosis of Alcohol Use Disorder</vt:lpstr>
      <vt:lpstr>PowerPoint Presentation</vt:lpstr>
      <vt:lpstr>NIAAA Subtypes</vt:lpstr>
      <vt:lpstr>Adverse Consequences</vt:lpstr>
      <vt:lpstr>Effect of Controlled Drinking in  Alcoholic Cardiomyopathy</vt:lpstr>
      <vt:lpstr>Pharmacotherapy for AUD</vt:lpstr>
      <vt:lpstr>Naltrexone Reduction in Pleasure &amp; Craving</vt:lpstr>
      <vt:lpstr>Naltrexone</vt:lpstr>
      <vt:lpstr>Naltrexone</vt:lpstr>
      <vt:lpstr>Acamprosate Reduction in Unpleasant Effects of Abstinence</vt:lpstr>
      <vt:lpstr>Acamprosate</vt:lpstr>
      <vt:lpstr>Acamprosate</vt:lpstr>
      <vt:lpstr>Disulfiram Avoidance Therapy</vt:lpstr>
      <vt:lpstr>Disulfiram</vt:lpstr>
      <vt:lpstr>Disulfiram</vt:lpstr>
      <vt:lpstr>Disulfiram</vt:lpstr>
      <vt:lpstr>Topiramate</vt:lpstr>
      <vt:lpstr>Topiramate</vt:lpstr>
      <vt:lpstr>Topiramate</vt:lpstr>
      <vt:lpstr>Gabapentin</vt:lpstr>
      <vt:lpstr>Gabapentin</vt:lpstr>
      <vt:lpstr>Gabapentin</vt:lpstr>
      <vt:lpstr>Baclofen</vt:lpstr>
      <vt:lpstr>Baclofen</vt:lpstr>
      <vt:lpstr>Baclofen</vt:lpstr>
      <vt:lpstr>Cost of Treatment Options</vt:lpstr>
      <vt:lpstr>Patient Case - Continued</vt:lpstr>
      <vt:lpstr>Non-pharmacological therapy for AUD</vt:lpstr>
      <vt:lpstr>Adjunct Treatment</vt:lpstr>
      <vt:lpstr>Misc</vt:lpstr>
      <vt:lpstr>References</vt:lpstr>
      <vt:lpstr>References</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Alcohol Use Disorder</dc:title>
  <dc:creator>Dai Tan</dc:creator>
  <cp:lastModifiedBy>Dai Tan</cp:lastModifiedBy>
  <cp:revision>332</cp:revision>
  <dcterms:created xsi:type="dcterms:W3CDTF">2014-06-18T04:52:26Z</dcterms:created>
  <dcterms:modified xsi:type="dcterms:W3CDTF">2014-08-13T21:02:03Z</dcterms:modified>
</cp:coreProperties>
</file>