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9" r:id="rId1"/>
  </p:sldMasterIdLst>
  <p:notesMasterIdLst>
    <p:notesMasterId r:id="rId32"/>
  </p:notesMasterIdLst>
  <p:handoutMasterIdLst>
    <p:handoutMasterId r:id="rId33"/>
  </p:handoutMasterIdLst>
  <p:sldIdLst>
    <p:sldId id="354" r:id="rId2"/>
    <p:sldId id="383" r:id="rId3"/>
    <p:sldId id="348" r:id="rId4"/>
    <p:sldId id="371" r:id="rId5"/>
    <p:sldId id="362" r:id="rId6"/>
    <p:sldId id="382" r:id="rId7"/>
    <p:sldId id="374" r:id="rId8"/>
    <p:sldId id="384" r:id="rId9"/>
    <p:sldId id="376" r:id="rId10"/>
    <p:sldId id="377" r:id="rId11"/>
    <p:sldId id="378" r:id="rId12"/>
    <p:sldId id="386" r:id="rId13"/>
    <p:sldId id="387" r:id="rId14"/>
    <p:sldId id="389" r:id="rId15"/>
    <p:sldId id="391" r:id="rId16"/>
    <p:sldId id="385" r:id="rId17"/>
    <p:sldId id="390" r:id="rId18"/>
    <p:sldId id="373" r:id="rId19"/>
    <p:sldId id="393" r:id="rId20"/>
    <p:sldId id="392" r:id="rId21"/>
    <p:sldId id="394" r:id="rId22"/>
    <p:sldId id="388" r:id="rId23"/>
    <p:sldId id="380" r:id="rId24"/>
    <p:sldId id="379" r:id="rId25"/>
    <p:sldId id="395" r:id="rId26"/>
    <p:sldId id="381" r:id="rId27"/>
    <p:sldId id="372" r:id="rId28"/>
    <p:sldId id="355" r:id="rId29"/>
    <p:sldId id="375" r:id="rId30"/>
    <p:sldId id="364"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EFEA0"/>
    <a:srgbClr val="FFCC4B"/>
    <a:srgbClr val="2069C2"/>
    <a:srgbClr val="99CCFF"/>
    <a:srgbClr val="19434F"/>
    <a:srgbClr val="173E49"/>
    <a:srgbClr val="212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8" autoAdjust="0"/>
    <p:restoredTop sz="94660"/>
  </p:normalViewPr>
  <p:slideViewPr>
    <p:cSldViewPr>
      <p:cViewPr>
        <p:scale>
          <a:sx n="60" d="100"/>
          <a:sy n="60" d="100"/>
        </p:scale>
        <p:origin x="-1848" y="-276"/>
      </p:cViewPr>
      <p:guideLst>
        <p:guide orient="horz" pos="2160"/>
        <p:guide pos="2880"/>
      </p:guideLst>
    </p:cSldViewPr>
  </p:slideViewPr>
  <p:outlineViewPr>
    <p:cViewPr>
      <p:scale>
        <a:sx n="33" d="100"/>
        <a:sy n="33" d="100"/>
      </p:scale>
      <p:origin x="0" y="24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Fhomeless\Downloads\For%20premier%20cares%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660972096728964E-3"/>
          <c:y val="0.16497476847413109"/>
          <c:w val="0.96712431023119971"/>
          <c:h val="0.7098267566913895"/>
        </c:manualLayout>
      </c:layout>
      <c:barChart>
        <c:barDir val="col"/>
        <c:grouping val="clustered"/>
        <c:varyColors val="0"/>
        <c:ser>
          <c:idx val="0"/>
          <c:order val="0"/>
          <c:tx>
            <c:strRef>
              <c:f>'[For premier cares (2).xlsx]For CSH site tour'!$F$5</c:f>
              <c:strCache>
                <c:ptCount val="1"/>
                <c:pt idx="0">
                  <c:v>Recup (n=212, ave LOS 12 days)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'[For premier cares (2).xlsx]For CSH site tour'!$A$6:$A$15</c:f>
              <c:strCache>
                <c:ptCount val="10"/>
                <c:pt idx="0">
                  <c:v>Clients connected to Med Services</c:v>
                </c:pt>
                <c:pt idx="1">
                  <c:v>Clients connected to Med Home (clinic,pcp)</c:v>
                </c:pt>
                <c:pt idx="2">
                  <c:v>Cients Exiting with Med Insurance</c:v>
                </c:pt>
                <c:pt idx="3">
                  <c:v>Connected to Permanent Supportive Housing</c:v>
                </c:pt>
                <c:pt idx="4">
                  <c:v>Connected to Transitional housing</c:v>
                </c:pt>
                <c:pt idx="5">
                  <c:v>Prior Hospital Admission history</c:v>
                </c:pt>
                <c:pt idx="6">
                  <c:v>Mental Health history</c:v>
                </c:pt>
                <c:pt idx="7">
                  <c:v>Mental Health Intervention</c:v>
                </c:pt>
                <c:pt idx="8">
                  <c:v>Substance Abuse history</c:v>
                </c:pt>
                <c:pt idx="9">
                  <c:v>Substance Abuse Connection</c:v>
                </c:pt>
              </c:strCache>
            </c:strRef>
          </c:cat>
          <c:val>
            <c:numRef>
              <c:f>'[For premier cares (2).xlsx]For CSH site tour'!$F$6:$F$15</c:f>
              <c:numCache>
                <c:formatCode>0%</c:formatCode>
                <c:ptCount val="10"/>
                <c:pt idx="0">
                  <c:v>0.87114845938375385</c:v>
                </c:pt>
                <c:pt idx="1">
                  <c:v>0.66946778711484589</c:v>
                </c:pt>
                <c:pt idx="2">
                  <c:v>0.85714285714285732</c:v>
                </c:pt>
                <c:pt idx="3">
                  <c:v>0.34453781512605047</c:v>
                </c:pt>
                <c:pt idx="4">
                  <c:v>0.24089635854341745</c:v>
                </c:pt>
                <c:pt idx="5">
                  <c:v>0.88515406162464971</c:v>
                </c:pt>
                <c:pt idx="6">
                  <c:v>0.52941176470588236</c:v>
                </c:pt>
                <c:pt idx="7">
                  <c:v>1.8867924528301893E-2</c:v>
                </c:pt>
                <c:pt idx="8">
                  <c:v>0.76750700280112061</c:v>
                </c:pt>
                <c:pt idx="9">
                  <c:v>4.7169811320754715E-3</c:v>
                </c:pt>
              </c:numCache>
            </c:numRef>
          </c:val>
        </c:ser>
        <c:ser>
          <c:idx val="1"/>
          <c:order val="1"/>
          <c:tx>
            <c:strRef>
              <c:f>'[For premier cares (2).xlsx]For CSH site tour'!$G$5</c:f>
              <c:strCache>
                <c:ptCount val="1"/>
                <c:pt idx="0">
                  <c:v>CCP (n=12; ave 109 days )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'[For premier cares (2).xlsx]For CSH site tour'!$A$6:$A$15</c:f>
              <c:strCache>
                <c:ptCount val="10"/>
                <c:pt idx="0">
                  <c:v>Clients connected to Med Services</c:v>
                </c:pt>
                <c:pt idx="1">
                  <c:v>Clients connected to Med Home (clinic,pcp)</c:v>
                </c:pt>
                <c:pt idx="2">
                  <c:v>Cients Exiting with Med Insurance</c:v>
                </c:pt>
                <c:pt idx="3">
                  <c:v>Connected to Permanent Supportive Housing</c:v>
                </c:pt>
                <c:pt idx="4">
                  <c:v>Connected to Transitional housing</c:v>
                </c:pt>
                <c:pt idx="5">
                  <c:v>Prior Hospital Admission history</c:v>
                </c:pt>
                <c:pt idx="6">
                  <c:v>Mental Health history</c:v>
                </c:pt>
                <c:pt idx="7">
                  <c:v>Mental Health Intervention</c:v>
                </c:pt>
                <c:pt idx="8">
                  <c:v>Substance Abuse history</c:v>
                </c:pt>
                <c:pt idx="9">
                  <c:v>Substance Abuse Connection</c:v>
                </c:pt>
              </c:strCache>
            </c:strRef>
          </c:cat>
          <c:val>
            <c:numRef>
              <c:f>'[For premier cares (2).xlsx]For CSH site tour'!$G$6:$G$15</c:f>
              <c:numCache>
                <c:formatCode>0%</c:formatCode>
                <c:ptCount val="10"/>
                <c:pt idx="0">
                  <c:v>1</c:v>
                </c:pt>
                <c:pt idx="1">
                  <c:v>1</c:v>
                </c:pt>
                <c:pt idx="2">
                  <c:v>1</c:v>
                </c:pt>
                <c:pt idx="3">
                  <c:v>0.91666666666666652</c:v>
                </c:pt>
                <c:pt idx="4">
                  <c:v>0</c:v>
                </c:pt>
                <c:pt idx="5">
                  <c:v>1</c:v>
                </c:pt>
                <c:pt idx="6">
                  <c:v>0.41666666666666685</c:v>
                </c:pt>
                <c:pt idx="7">
                  <c:v>0.8</c:v>
                </c:pt>
                <c:pt idx="8">
                  <c:v>0.66666666666666663</c:v>
                </c:pt>
                <c:pt idx="9">
                  <c:v>0.87500000000000022</c:v>
                </c:pt>
              </c:numCache>
            </c:numRef>
          </c:val>
        </c:ser>
        <c:dLbls>
          <c:showLegendKey val="0"/>
          <c:showVal val="1"/>
          <c:showCatName val="0"/>
          <c:showSerName val="0"/>
          <c:showPercent val="0"/>
          <c:showBubbleSize val="0"/>
        </c:dLbls>
        <c:gapWidth val="100"/>
        <c:overlap val="-24"/>
        <c:axId val="147560320"/>
        <c:axId val="147561856"/>
      </c:barChart>
      <c:catAx>
        <c:axId val="14756032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47561856"/>
        <c:crosses val="autoZero"/>
        <c:auto val="1"/>
        <c:lblAlgn val="ctr"/>
        <c:lblOffset val="100"/>
        <c:noMultiLvlLbl val="0"/>
      </c:catAx>
      <c:valAx>
        <c:axId val="147561856"/>
        <c:scaling>
          <c:orientation val="minMax"/>
        </c:scaling>
        <c:delete val="0"/>
        <c:axPos val="l"/>
        <c:majorGridlines>
          <c:spPr>
            <a:ln w="9525" cap="flat" cmpd="sng" algn="ctr">
              <a:solidFill>
                <a:schemeClr val="bg1">
                  <a:lumMod val="85000"/>
                  <a:lumOff val="1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147560320"/>
        <c:crosses val="autoZero"/>
        <c:crossBetween val="between"/>
      </c:valAx>
      <c:spPr>
        <a:noFill/>
        <a:ln>
          <a:noFill/>
        </a:ln>
        <a:effectLst/>
      </c:spPr>
    </c:plotArea>
    <c:legend>
      <c:legendPos val="b"/>
      <c:layout>
        <c:manualLayout>
          <c:xMode val="edge"/>
          <c:yMode val="edge"/>
          <c:x val="0.25024400845260575"/>
          <c:y val="6.0887521451855837E-2"/>
          <c:w val="0.53074647701213873"/>
          <c:h val="3.9301581514829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2">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7938D-4F9B-43E6-AA18-5C022DB77C1E}" type="doc">
      <dgm:prSet loTypeId="urn:microsoft.com/office/officeart/2005/8/layout/vList3#1" loCatId="list" qsTypeId="urn:microsoft.com/office/officeart/2005/8/quickstyle/simple1" qsCatId="simple" csTypeId="urn:microsoft.com/office/officeart/2005/8/colors/accent1_5" csCatId="accent1" phldr="1"/>
      <dgm:spPr/>
    </dgm:pt>
    <dgm:pt modelId="{330DAC7C-6100-40F3-A531-ADDDDBD7A5EA}">
      <dgm:prSet phldrT="[Text]" custT="1"/>
      <dgm:spPr>
        <a:solidFill>
          <a:srgbClr val="FFC000"/>
        </a:solidFill>
      </dgm:spPr>
      <dgm:t>
        <a:bodyPr/>
        <a:lstStyle/>
        <a:p>
          <a:pPr algn="l">
            <a:spcAft>
              <a:spcPts val="0"/>
            </a:spcAft>
          </a:pPr>
          <a:r>
            <a:rPr lang="en-US" sz="1600" dirty="0" smtClean="0">
              <a:solidFill>
                <a:schemeClr val="bg1"/>
              </a:solidFill>
              <a:latin typeface="Century Gothic" pitchFamily="34" charset="0"/>
            </a:rPr>
            <a:t>Los Angeles &amp; San Gabriel Recup </a:t>
          </a:r>
        </a:p>
        <a:p>
          <a:pPr algn="l">
            <a:spcAft>
              <a:spcPts val="0"/>
            </a:spcAft>
          </a:pPr>
          <a:r>
            <a:rPr lang="en-US" sz="1600" dirty="0" smtClean="0">
              <a:solidFill>
                <a:schemeClr val="bg1"/>
              </a:solidFill>
              <a:latin typeface="Century Gothic" pitchFamily="34" charset="0"/>
            </a:rPr>
            <a:t>Opened October 2010 / Sept 2013</a:t>
          </a:r>
        </a:p>
        <a:p>
          <a:pPr algn="l">
            <a:spcAft>
              <a:spcPts val="0"/>
            </a:spcAft>
          </a:pPr>
          <a:r>
            <a:rPr lang="en-US" sz="1600" dirty="0" smtClean="0">
              <a:solidFill>
                <a:schemeClr val="bg1"/>
              </a:solidFill>
              <a:latin typeface="Century Gothic" pitchFamily="34" charset="0"/>
            </a:rPr>
            <a:t>Location Mid City / La Puente</a:t>
          </a:r>
        </a:p>
        <a:p>
          <a:pPr algn="l">
            <a:spcAft>
              <a:spcPts val="0"/>
            </a:spcAft>
          </a:pPr>
          <a:r>
            <a:rPr lang="en-US" sz="1600" dirty="0" smtClean="0">
              <a:solidFill>
                <a:schemeClr val="bg1"/>
              </a:solidFill>
              <a:latin typeface="Century Gothic" pitchFamily="34" charset="0"/>
            </a:rPr>
            <a:t>Served: 24/16 Hospitals, 955 clients</a:t>
          </a:r>
        </a:p>
      </dgm:t>
    </dgm:pt>
    <dgm:pt modelId="{093E29EA-9C25-4DE8-ABB0-4054204E8EC6}" type="parTrans" cxnId="{F7897FA4-57C7-4DC0-8358-B07EBEE67D39}">
      <dgm:prSet/>
      <dgm:spPr/>
      <dgm:t>
        <a:bodyPr/>
        <a:lstStyle/>
        <a:p>
          <a:pPr algn="l"/>
          <a:endParaRPr lang="en-US" sz="2000">
            <a:solidFill>
              <a:schemeClr val="tx1"/>
            </a:solidFill>
            <a:latin typeface="Gill Sans MT Condensed" pitchFamily="34" charset="0"/>
          </a:endParaRPr>
        </a:p>
      </dgm:t>
    </dgm:pt>
    <dgm:pt modelId="{D2A80EE8-A94A-4599-8C5A-AC07ADE7F14C}" type="sibTrans" cxnId="{F7897FA4-57C7-4DC0-8358-B07EBEE67D39}">
      <dgm:prSet/>
      <dgm:spPr/>
      <dgm:t>
        <a:bodyPr/>
        <a:lstStyle/>
        <a:p>
          <a:pPr algn="l"/>
          <a:endParaRPr lang="en-US" sz="2000">
            <a:solidFill>
              <a:schemeClr val="tx1"/>
            </a:solidFill>
            <a:latin typeface="Gill Sans MT Condensed" pitchFamily="34" charset="0"/>
          </a:endParaRPr>
        </a:p>
      </dgm:t>
    </dgm:pt>
    <dgm:pt modelId="{E8EBA2A5-C6C2-44FB-B77C-E01C833EE321}">
      <dgm:prSet phldrT="[Text]" custT="1"/>
      <dgm:spPr>
        <a:solidFill>
          <a:srgbClr val="FFC000"/>
        </a:solidFill>
      </dgm:spPr>
      <dgm:t>
        <a:bodyPr/>
        <a:lstStyle/>
        <a:p>
          <a:pPr algn="l">
            <a:spcAft>
              <a:spcPts val="0"/>
            </a:spcAft>
          </a:pPr>
          <a:r>
            <a:rPr lang="en-US" sz="1800" dirty="0" smtClean="0">
              <a:solidFill>
                <a:schemeClr val="bg1"/>
              </a:solidFill>
              <a:latin typeface="Century Gothic" pitchFamily="34" charset="0"/>
            </a:rPr>
            <a:t>Orange County </a:t>
          </a:r>
          <a:r>
            <a:rPr lang="en-US" sz="1800" dirty="0" err="1" smtClean="0">
              <a:solidFill>
                <a:schemeClr val="bg1"/>
              </a:solidFill>
              <a:latin typeface="Century Gothic" pitchFamily="34" charset="0"/>
            </a:rPr>
            <a:t>Recup</a:t>
          </a:r>
          <a:r>
            <a:rPr lang="en-US" sz="1800" dirty="0" smtClean="0">
              <a:solidFill>
                <a:schemeClr val="bg1"/>
              </a:solidFill>
              <a:latin typeface="Century Gothic" pitchFamily="34" charset="0"/>
            </a:rPr>
            <a:t> </a:t>
          </a:r>
        </a:p>
        <a:p>
          <a:pPr algn="l">
            <a:spcAft>
              <a:spcPts val="0"/>
            </a:spcAft>
          </a:pPr>
          <a:r>
            <a:rPr lang="en-US" sz="1800" dirty="0" smtClean="0">
              <a:solidFill>
                <a:schemeClr val="bg1"/>
              </a:solidFill>
              <a:latin typeface="Century Gothic" pitchFamily="34" charset="0"/>
            </a:rPr>
            <a:t>Opened January 2008</a:t>
          </a:r>
        </a:p>
        <a:p>
          <a:pPr algn="l">
            <a:spcAft>
              <a:spcPts val="0"/>
            </a:spcAft>
          </a:pPr>
          <a:r>
            <a:rPr lang="en-US" sz="1800" dirty="0" smtClean="0">
              <a:solidFill>
                <a:schemeClr val="bg1"/>
              </a:solidFill>
              <a:latin typeface="Century Gothic" pitchFamily="34" charset="0"/>
            </a:rPr>
            <a:t>Location: Buena Park</a:t>
          </a:r>
        </a:p>
        <a:p>
          <a:pPr algn="l">
            <a:spcAft>
              <a:spcPts val="0"/>
            </a:spcAft>
          </a:pPr>
          <a:r>
            <a:rPr lang="en-US" sz="1800" dirty="0" smtClean="0">
              <a:solidFill>
                <a:schemeClr val="bg1"/>
              </a:solidFill>
              <a:latin typeface="Century Gothic" pitchFamily="34" charset="0"/>
            </a:rPr>
            <a:t>Served: 23 Hospitals, 863 Clients</a:t>
          </a:r>
        </a:p>
      </dgm:t>
    </dgm:pt>
    <dgm:pt modelId="{B3D30A67-3B06-492D-AFFC-AFA33BF7D1C2}" type="sibTrans" cxnId="{EA4A1648-11DF-45B4-9786-E4B992E55091}">
      <dgm:prSet/>
      <dgm:spPr/>
      <dgm:t>
        <a:bodyPr/>
        <a:lstStyle/>
        <a:p>
          <a:pPr algn="l"/>
          <a:endParaRPr lang="en-US" sz="2000">
            <a:solidFill>
              <a:schemeClr val="tx1"/>
            </a:solidFill>
            <a:latin typeface="Gill Sans MT Condensed" pitchFamily="34" charset="0"/>
          </a:endParaRPr>
        </a:p>
      </dgm:t>
    </dgm:pt>
    <dgm:pt modelId="{69D19B00-4B36-496B-8085-0C160310519B}" type="parTrans" cxnId="{EA4A1648-11DF-45B4-9786-E4B992E55091}">
      <dgm:prSet/>
      <dgm:spPr/>
      <dgm:t>
        <a:bodyPr/>
        <a:lstStyle/>
        <a:p>
          <a:pPr algn="l"/>
          <a:endParaRPr lang="en-US" sz="2000">
            <a:solidFill>
              <a:schemeClr val="tx1"/>
            </a:solidFill>
            <a:latin typeface="Gill Sans MT Condensed" pitchFamily="34" charset="0"/>
          </a:endParaRPr>
        </a:p>
      </dgm:t>
    </dgm:pt>
    <dgm:pt modelId="{6EFABF56-07DE-4CBE-A4EA-7C33D4465AFC}" type="pres">
      <dgm:prSet presAssocID="{53B7938D-4F9B-43E6-AA18-5C022DB77C1E}" presName="linearFlow" presStyleCnt="0">
        <dgm:presLayoutVars>
          <dgm:dir/>
          <dgm:resizeHandles val="exact"/>
        </dgm:presLayoutVars>
      </dgm:prSet>
      <dgm:spPr/>
    </dgm:pt>
    <dgm:pt modelId="{A6623DF6-C8D9-4F5A-AA41-7D52B9645D4E}" type="pres">
      <dgm:prSet presAssocID="{E8EBA2A5-C6C2-44FB-B77C-E01C833EE321}" presName="composite" presStyleCnt="0"/>
      <dgm:spPr/>
    </dgm:pt>
    <dgm:pt modelId="{43AC342B-10F2-4B08-B0CA-6035C3124E1D}" type="pres">
      <dgm:prSet presAssocID="{E8EBA2A5-C6C2-44FB-B77C-E01C833EE321}" presName="imgShp" presStyleLbl="fgImgPlace1" presStyleIdx="0" presStyleCnt="2" custLinFactNeighborX="-76475" custLinFactNeighborY="-34885"/>
      <dgm:spPr>
        <a:solidFill>
          <a:schemeClr val="bg1">
            <a:alpha val="76667"/>
          </a:schemeClr>
        </a:solidFill>
      </dgm:spPr>
    </dgm:pt>
    <dgm:pt modelId="{D624D68A-321E-4041-A5A1-23AA8A81CBE2}" type="pres">
      <dgm:prSet presAssocID="{E8EBA2A5-C6C2-44FB-B77C-E01C833EE321}" presName="txShp" presStyleLbl="node1" presStyleIdx="0" presStyleCnt="2" custScaleY="82701" custLinFactNeighborX="5288" custLinFactNeighborY="-1458">
        <dgm:presLayoutVars>
          <dgm:bulletEnabled val="1"/>
        </dgm:presLayoutVars>
      </dgm:prSet>
      <dgm:spPr/>
      <dgm:t>
        <a:bodyPr/>
        <a:lstStyle/>
        <a:p>
          <a:endParaRPr lang="en-US"/>
        </a:p>
      </dgm:t>
    </dgm:pt>
    <dgm:pt modelId="{A5115F2C-1D14-4B91-8B28-D9103ACE8C79}" type="pres">
      <dgm:prSet presAssocID="{B3D30A67-3B06-492D-AFFC-AFA33BF7D1C2}" presName="spacing" presStyleCnt="0"/>
      <dgm:spPr/>
    </dgm:pt>
    <dgm:pt modelId="{BE08A471-4BD5-4883-80EF-1498475D70CC}" type="pres">
      <dgm:prSet presAssocID="{330DAC7C-6100-40F3-A531-ADDDDBD7A5EA}" presName="composite" presStyleCnt="0"/>
      <dgm:spPr/>
    </dgm:pt>
    <dgm:pt modelId="{01F6E397-919F-41E6-A898-A9C4917A74B3}" type="pres">
      <dgm:prSet presAssocID="{330DAC7C-6100-40F3-A531-ADDDDBD7A5EA}" presName="imgShp" presStyleLbl="fgImgPlace1" presStyleIdx="1" presStyleCnt="2" custLinFactNeighborX="-34130" custLinFactNeighborY="-19938"/>
      <dgm:spPr>
        <a:solidFill>
          <a:schemeClr val="accent1">
            <a:lumMod val="60000"/>
            <a:lumOff val="40000"/>
            <a:alpha val="50000"/>
          </a:schemeClr>
        </a:solidFill>
      </dgm:spPr>
    </dgm:pt>
    <dgm:pt modelId="{2F2F6430-2713-48FF-80B5-0C1F8B9229EE}" type="pres">
      <dgm:prSet presAssocID="{330DAC7C-6100-40F3-A531-ADDDDBD7A5EA}" presName="txShp" presStyleLbl="node1" presStyleIdx="1" presStyleCnt="2" custScaleY="90257" custLinFactNeighborX="5288" custLinFactNeighborY="-17971">
        <dgm:presLayoutVars>
          <dgm:bulletEnabled val="1"/>
        </dgm:presLayoutVars>
      </dgm:prSet>
      <dgm:spPr/>
      <dgm:t>
        <a:bodyPr/>
        <a:lstStyle/>
        <a:p>
          <a:endParaRPr lang="en-US"/>
        </a:p>
      </dgm:t>
    </dgm:pt>
  </dgm:ptLst>
  <dgm:cxnLst>
    <dgm:cxn modelId="{F7897FA4-57C7-4DC0-8358-B07EBEE67D39}" srcId="{53B7938D-4F9B-43E6-AA18-5C022DB77C1E}" destId="{330DAC7C-6100-40F3-A531-ADDDDBD7A5EA}" srcOrd="1" destOrd="0" parTransId="{093E29EA-9C25-4DE8-ABB0-4054204E8EC6}" sibTransId="{D2A80EE8-A94A-4599-8C5A-AC07ADE7F14C}"/>
    <dgm:cxn modelId="{1FA8E894-1605-4A3A-B8E1-CE0D3A23FF1A}" type="presOf" srcId="{330DAC7C-6100-40F3-A531-ADDDDBD7A5EA}" destId="{2F2F6430-2713-48FF-80B5-0C1F8B9229EE}" srcOrd="0" destOrd="0" presId="urn:microsoft.com/office/officeart/2005/8/layout/vList3#1"/>
    <dgm:cxn modelId="{A85CB995-009B-4B04-BCA1-DEC64C357044}" type="presOf" srcId="{E8EBA2A5-C6C2-44FB-B77C-E01C833EE321}" destId="{D624D68A-321E-4041-A5A1-23AA8A81CBE2}" srcOrd="0" destOrd="0" presId="urn:microsoft.com/office/officeart/2005/8/layout/vList3#1"/>
    <dgm:cxn modelId="{944CE0BC-17A5-4F9D-91AD-28E46C318484}" type="presOf" srcId="{53B7938D-4F9B-43E6-AA18-5C022DB77C1E}" destId="{6EFABF56-07DE-4CBE-A4EA-7C33D4465AFC}" srcOrd="0" destOrd="0" presId="urn:microsoft.com/office/officeart/2005/8/layout/vList3#1"/>
    <dgm:cxn modelId="{EA4A1648-11DF-45B4-9786-E4B992E55091}" srcId="{53B7938D-4F9B-43E6-AA18-5C022DB77C1E}" destId="{E8EBA2A5-C6C2-44FB-B77C-E01C833EE321}" srcOrd="0" destOrd="0" parTransId="{69D19B00-4B36-496B-8085-0C160310519B}" sibTransId="{B3D30A67-3B06-492D-AFFC-AFA33BF7D1C2}"/>
    <dgm:cxn modelId="{27DB79FB-4B9F-444F-AE2E-F28901037C94}" type="presParOf" srcId="{6EFABF56-07DE-4CBE-A4EA-7C33D4465AFC}" destId="{A6623DF6-C8D9-4F5A-AA41-7D52B9645D4E}" srcOrd="0" destOrd="0" presId="urn:microsoft.com/office/officeart/2005/8/layout/vList3#1"/>
    <dgm:cxn modelId="{CFBF085C-6EE8-44F8-835B-596BC3065B44}" type="presParOf" srcId="{A6623DF6-C8D9-4F5A-AA41-7D52B9645D4E}" destId="{43AC342B-10F2-4B08-B0CA-6035C3124E1D}" srcOrd="0" destOrd="0" presId="urn:microsoft.com/office/officeart/2005/8/layout/vList3#1"/>
    <dgm:cxn modelId="{C16FC05E-D946-40D3-80B1-A9973CD1F3A6}" type="presParOf" srcId="{A6623DF6-C8D9-4F5A-AA41-7D52B9645D4E}" destId="{D624D68A-321E-4041-A5A1-23AA8A81CBE2}" srcOrd="1" destOrd="0" presId="urn:microsoft.com/office/officeart/2005/8/layout/vList3#1"/>
    <dgm:cxn modelId="{03D58F9E-C648-459C-83F7-C5B7DFE7733F}" type="presParOf" srcId="{6EFABF56-07DE-4CBE-A4EA-7C33D4465AFC}" destId="{A5115F2C-1D14-4B91-8B28-D9103ACE8C79}" srcOrd="1" destOrd="0" presId="urn:microsoft.com/office/officeart/2005/8/layout/vList3#1"/>
    <dgm:cxn modelId="{161EE892-DBC3-4982-BD03-EEA431F79EE1}" type="presParOf" srcId="{6EFABF56-07DE-4CBE-A4EA-7C33D4465AFC}" destId="{BE08A471-4BD5-4883-80EF-1498475D70CC}" srcOrd="2" destOrd="0" presId="urn:microsoft.com/office/officeart/2005/8/layout/vList3#1"/>
    <dgm:cxn modelId="{0B88067B-2C91-4053-9C8F-02B75BC842AC}" type="presParOf" srcId="{BE08A471-4BD5-4883-80EF-1498475D70CC}" destId="{01F6E397-919F-41E6-A898-A9C4917A74B3}" srcOrd="0" destOrd="0" presId="urn:microsoft.com/office/officeart/2005/8/layout/vList3#1"/>
    <dgm:cxn modelId="{1581AC38-7BEE-4DDC-962B-B9BE96BE252F}" type="presParOf" srcId="{BE08A471-4BD5-4883-80EF-1498475D70CC}" destId="{2F2F6430-2713-48FF-80B5-0C1F8B9229EE}"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F6485-8F19-494B-BA1A-2F538B3E909E}"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n-US"/>
        </a:p>
      </dgm:t>
    </dgm:pt>
    <dgm:pt modelId="{783DDA26-45A1-4919-80AA-DDA693B27734}">
      <dgm:prSet phldrT="[Text]" phldr="1"/>
      <dgm:spPr/>
      <dgm:t>
        <a:bodyPr/>
        <a:lstStyle/>
        <a:p>
          <a:endParaRPr lang="en-US" dirty="0">
            <a:solidFill>
              <a:schemeClr val="tx1"/>
            </a:solidFill>
            <a:latin typeface="Century Gothic" pitchFamily="34" charset="0"/>
          </a:endParaRPr>
        </a:p>
      </dgm:t>
    </dgm:pt>
    <dgm:pt modelId="{AC7E4158-2440-4405-9211-670A1D3A3843}" type="sibTrans" cxnId="{43D0425F-3C8C-4F9C-A63F-C0F84D458DC0}">
      <dgm:prSet/>
      <dgm:spPr/>
      <dgm:t>
        <a:bodyPr/>
        <a:lstStyle/>
        <a:p>
          <a:endParaRPr lang="en-US">
            <a:solidFill>
              <a:schemeClr val="tx1"/>
            </a:solidFill>
            <a:latin typeface="Century Gothic" pitchFamily="34" charset="0"/>
          </a:endParaRPr>
        </a:p>
      </dgm:t>
    </dgm:pt>
    <dgm:pt modelId="{9060DD1C-A422-4CF2-8888-E5B1077F4C66}" type="parTrans" cxnId="{43D0425F-3C8C-4F9C-A63F-C0F84D458DC0}">
      <dgm:prSet/>
      <dgm:spPr/>
      <dgm:t>
        <a:bodyPr/>
        <a:lstStyle/>
        <a:p>
          <a:endParaRPr lang="en-US">
            <a:solidFill>
              <a:schemeClr val="tx1"/>
            </a:solidFill>
            <a:latin typeface="Century Gothic" pitchFamily="34" charset="0"/>
          </a:endParaRPr>
        </a:p>
      </dgm:t>
    </dgm:pt>
    <dgm:pt modelId="{02926A3B-2D61-4110-B0FD-0FA205340CEF}">
      <dgm:prSet phldrT="[Text]" custT="1"/>
      <dgm:spPr>
        <a:solidFill>
          <a:srgbClr val="FFC000"/>
        </a:solidFill>
        <a:ln>
          <a:solidFill>
            <a:schemeClr val="tx1"/>
          </a:solidFill>
        </a:ln>
      </dgm:spPr>
      <dgm:t>
        <a:bodyPr/>
        <a:lstStyle/>
        <a:p>
          <a:pPr>
            <a:lnSpc>
              <a:spcPct val="100000"/>
            </a:lnSpc>
            <a:spcAft>
              <a:spcPts val="0"/>
            </a:spcAft>
          </a:pPr>
          <a:r>
            <a:rPr lang="en-US" sz="1600" b="1" u="none" dirty="0" smtClean="0">
              <a:solidFill>
                <a:schemeClr val="bg1"/>
              </a:solidFill>
              <a:effectLst/>
              <a:latin typeface="Century Gothic" pitchFamily="34" charset="0"/>
            </a:rPr>
            <a:t>Clients</a:t>
          </a:r>
          <a:r>
            <a:rPr lang="en-US" sz="1600" b="0" u="none" dirty="0" smtClean="0">
              <a:solidFill>
                <a:schemeClr val="bg1"/>
              </a:solidFill>
              <a:effectLst/>
              <a:latin typeface="Gill Sans MT Condensed" pitchFamily="34" charset="0"/>
            </a:rPr>
            <a:t> </a:t>
          </a:r>
        </a:p>
        <a:p>
          <a:pPr>
            <a:lnSpc>
              <a:spcPct val="100000"/>
            </a:lnSpc>
            <a:spcAft>
              <a:spcPts val="0"/>
            </a:spcAft>
          </a:pPr>
          <a:r>
            <a:rPr lang="en-US" sz="1400" b="0" u="none" dirty="0" smtClean="0">
              <a:solidFill>
                <a:schemeClr val="bg1"/>
              </a:solidFill>
              <a:effectLst/>
              <a:latin typeface="Gill Sans MT Condensed" pitchFamily="34" charset="0"/>
            </a:rPr>
            <a:t>1818 Total</a:t>
          </a:r>
        </a:p>
        <a:p>
          <a:pPr>
            <a:lnSpc>
              <a:spcPct val="90000"/>
            </a:lnSpc>
            <a:spcAft>
              <a:spcPct val="35000"/>
            </a:spcAft>
          </a:pPr>
          <a:endParaRPr lang="en-US" sz="1600" b="0" u="none" dirty="0" smtClean="0">
            <a:solidFill>
              <a:schemeClr val="bg1"/>
            </a:solidFill>
            <a:effectLst/>
            <a:latin typeface="Gill Sans MT Condensed" pitchFamily="34" charset="0"/>
          </a:endParaRPr>
        </a:p>
        <a:p>
          <a:pPr>
            <a:lnSpc>
              <a:spcPct val="90000"/>
            </a:lnSpc>
            <a:spcAft>
              <a:spcPct val="35000"/>
            </a:spcAft>
          </a:pPr>
          <a:endParaRPr lang="en-US" sz="1600" b="0" u="none" dirty="0" smtClean="0">
            <a:solidFill>
              <a:schemeClr val="bg1"/>
            </a:solidFill>
            <a:effectLst/>
            <a:latin typeface="Gill Sans MT Condensed" pitchFamily="34" charset="0"/>
          </a:endParaRPr>
        </a:p>
        <a:p>
          <a:pPr>
            <a:lnSpc>
              <a:spcPct val="90000"/>
            </a:lnSpc>
            <a:spcAft>
              <a:spcPct val="35000"/>
            </a:spcAft>
          </a:pPr>
          <a:endParaRPr lang="en-US" sz="1600" b="0" u="none" dirty="0" smtClean="0">
            <a:solidFill>
              <a:schemeClr val="bg1"/>
            </a:solidFill>
            <a:effectLst/>
            <a:latin typeface="Gill Sans MT Condensed" pitchFamily="34" charset="0"/>
          </a:endParaRPr>
        </a:p>
        <a:p>
          <a:pPr>
            <a:lnSpc>
              <a:spcPct val="90000"/>
            </a:lnSpc>
            <a:spcAft>
              <a:spcPct val="35000"/>
            </a:spcAft>
          </a:pPr>
          <a:endParaRPr lang="en-US" sz="1400" b="0" u="none" dirty="0" smtClean="0">
            <a:solidFill>
              <a:schemeClr val="bg1"/>
            </a:solidFill>
            <a:effectLst/>
            <a:latin typeface="Gill Sans MT Condensed" pitchFamily="34" charset="0"/>
          </a:endParaRPr>
        </a:p>
        <a:p>
          <a:pPr>
            <a:lnSpc>
              <a:spcPct val="90000"/>
            </a:lnSpc>
            <a:spcAft>
              <a:spcPct val="35000"/>
            </a:spcAft>
          </a:pPr>
          <a:endParaRPr lang="en-US" sz="1400" b="0" u="none" dirty="0" smtClean="0">
            <a:solidFill>
              <a:schemeClr val="bg1"/>
            </a:solidFill>
            <a:effectLst/>
            <a:latin typeface="Gill Sans MT Condensed" pitchFamily="34" charset="0"/>
          </a:endParaRPr>
        </a:p>
        <a:p>
          <a:pPr>
            <a:lnSpc>
              <a:spcPct val="90000"/>
            </a:lnSpc>
            <a:spcAft>
              <a:spcPct val="35000"/>
            </a:spcAft>
          </a:pPr>
          <a:r>
            <a:rPr lang="en-US" sz="1400" b="0" u="none" dirty="0" smtClean="0">
              <a:solidFill>
                <a:schemeClr val="bg1"/>
              </a:solidFill>
              <a:effectLst/>
              <a:latin typeface="Gill Sans MT Condensed" pitchFamily="34" charset="0"/>
            </a:rPr>
            <a:t>Medically stabilized</a:t>
          </a:r>
        </a:p>
        <a:p>
          <a:pPr>
            <a:lnSpc>
              <a:spcPct val="90000"/>
            </a:lnSpc>
            <a:spcAft>
              <a:spcPct val="35000"/>
            </a:spcAft>
          </a:pPr>
          <a:r>
            <a:rPr lang="en-US" sz="1400" dirty="0" smtClean="0">
              <a:solidFill>
                <a:schemeClr val="bg1"/>
              </a:solidFill>
              <a:effectLst/>
              <a:latin typeface="Gill Sans MT Condensed" pitchFamily="34" charset="0"/>
            </a:rPr>
            <a:t>Connected to social services</a:t>
          </a:r>
          <a:endParaRPr lang="en-US" sz="1400" b="0" u="none" dirty="0" smtClean="0">
            <a:solidFill>
              <a:schemeClr val="bg1"/>
            </a:solidFill>
            <a:effectLst/>
            <a:latin typeface="Gill Sans MT Condensed" pitchFamily="34" charset="0"/>
          </a:endParaRPr>
        </a:p>
        <a:p>
          <a:pPr>
            <a:lnSpc>
              <a:spcPct val="90000"/>
            </a:lnSpc>
            <a:spcAft>
              <a:spcPct val="35000"/>
            </a:spcAft>
          </a:pPr>
          <a:r>
            <a:rPr lang="en-US" sz="1400" dirty="0" smtClean="0">
              <a:solidFill>
                <a:schemeClr val="bg1"/>
              </a:solidFill>
              <a:effectLst/>
              <a:latin typeface="Gill Sans MT Condensed" pitchFamily="34" charset="0"/>
            </a:rPr>
            <a:t>44% Stable housing connections</a:t>
          </a:r>
        </a:p>
      </dgm:t>
    </dgm:pt>
    <dgm:pt modelId="{478292E9-7B93-4F5D-88E7-B75CCD0F5F28}" type="sibTrans" cxnId="{96F466DF-EC1C-4D8C-8632-3042736E209D}">
      <dgm:prSet/>
      <dgm:spPr/>
      <dgm:t>
        <a:bodyPr/>
        <a:lstStyle/>
        <a:p>
          <a:endParaRPr lang="en-US">
            <a:solidFill>
              <a:schemeClr val="tx1"/>
            </a:solidFill>
            <a:latin typeface="Century Gothic" pitchFamily="34" charset="0"/>
          </a:endParaRPr>
        </a:p>
      </dgm:t>
    </dgm:pt>
    <dgm:pt modelId="{FAF34667-8741-4862-8CCC-57DADA7A5BF0}" type="parTrans" cxnId="{96F466DF-EC1C-4D8C-8632-3042736E209D}">
      <dgm:prSet/>
      <dgm:spPr>
        <a:solidFill>
          <a:srgbClr val="FFC000"/>
        </a:solidFill>
      </dgm:spPr>
      <dgm:t>
        <a:bodyPr/>
        <a:lstStyle/>
        <a:p>
          <a:endParaRPr lang="en-US">
            <a:solidFill>
              <a:schemeClr val="tx1"/>
            </a:solidFill>
            <a:latin typeface="Century Gothic" pitchFamily="34" charset="0"/>
          </a:endParaRPr>
        </a:p>
      </dgm:t>
    </dgm:pt>
    <dgm:pt modelId="{595F4F92-AD49-4C6B-BD61-EC13E8AE9CC7}">
      <dgm:prSet phldrT="[Text]" custT="1"/>
      <dgm:spPr>
        <a:solidFill>
          <a:srgbClr val="FFC000"/>
        </a:solidFill>
        <a:ln>
          <a:solidFill>
            <a:schemeClr val="tx1"/>
          </a:solidFill>
        </a:ln>
      </dgm:spPr>
      <dgm:t>
        <a:bodyPr/>
        <a:lstStyle/>
        <a:p>
          <a:r>
            <a:rPr lang="en-US" sz="1600" b="1" u="none" dirty="0" smtClean="0">
              <a:solidFill>
                <a:schemeClr val="bg1"/>
              </a:solidFill>
              <a:effectLst/>
              <a:latin typeface="Century Gothic" pitchFamily="34" charset="0"/>
            </a:rPr>
            <a:t>Hospitals</a:t>
          </a:r>
        </a:p>
        <a:p>
          <a:r>
            <a:rPr lang="en-US" sz="1500" b="0" u="none" dirty="0" smtClean="0">
              <a:solidFill>
                <a:schemeClr val="bg1"/>
              </a:solidFill>
              <a:effectLst/>
              <a:latin typeface="Century Gothic" pitchFamily="34" charset="0"/>
            </a:rPr>
            <a:t>63</a:t>
          </a:r>
        </a:p>
        <a:p>
          <a:endParaRPr lang="en-US" sz="1500" b="0" u="none" dirty="0" smtClean="0">
            <a:solidFill>
              <a:schemeClr val="bg1"/>
            </a:solidFill>
            <a:effectLst/>
            <a:latin typeface="Century Gothic" pitchFamily="34" charset="0"/>
          </a:endParaRPr>
        </a:p>
        <a:p>
          <a:endParaRPr lang="en-US" sz="1500" b="0" u="none" dirty="0" smtClean="0">
            <a:solidFill>
              <a:schemeClr val="bg1"/>
            </a:solidFill>
            <a:effectLst/>
            <a:latin typeface="Century Gothic" pitchFamily="34" charset="0"/>
          </a:endParaRPr>
        </a:p>
        <a:p>
          <a:endParaRPr lang="en-US" sz="1500" b="0" u="none" dirty="0" smtClean="0">
            <a:solidFill>
              <a:schemeClr val="bg1"/>
            </a:solidFill>
            <a:effectLst/>
            <a:latin typeface="Century Gothic" pitchFamily="34" charset="0"/>
          </a:endParaRPr>
        </a:p>
        <a:p>
          <a:r>
            <a:rPr lang="en-US" sz="1500" b="0" u="none" dirty="0" smtClean="0">
              <a:solidFill>
                <a:schemeClr val="bg1"/>
              </a:solidFill>
              <a:effectLst/>
              <a:latin typeface="Century Gothic" pitchFamily="34" charset="0"/>
            </a:rPr>
            <a:t>$14 </a:t>
          </a:r>
          <a:r>
            <a:rPr lang="en-US" sz="1500" dirty="0" smtClean="0">
              <a:solidFill>
                <a:schemeClr val="bg1"/>
              </a:solidFill>
              <a:effectLst/>
              <a:latin typeface="Century Gothic" pitchFamily="34" charset="0"/>
            </a:rPr>
            <a:t>million saved </a:t>
          </a:r>
        </a:p>
        <a:p>
          <a:r>
            <a:rPr lang="en-US" sz="1500" dirty="0" smtClean="0">
              <a:solidFill>
                <a:schemeClr val="bg1"/>
              </a:solidFill>
              <a:effectLst/>
              <a:latin typeface="Century Gothic" pitchFamily="34" charset="0"/>
            </a:rPr>
            <a:t>Reduced inpatient stay</a:t>
          </a:r>
        </a:p>
        <a:p>
          <a:r>
            <a:rPr lang="en-US" sz="1500" dirty="0" smtClean="0">
              <a:solidFill>
                <a:schemeClr val="bg1"/>
              </a:solidFill>
              <a:effectLst/>
              <a:latin typeface="Century Gothic" pitchFamily="34" charset="0"/>
            </a:rPr>
            <a:t>Reduced recidivism</a:t>
          </a:r>
          <a:endParaRPr lang="en-US" sz="1500" dirty="0">
            <a:solidFill>
              <a:schemeClr val="bg1"/>
            </a:solidFill>
            <a:effectLst/>
            <a:latin typeface="Century Gothic" pitchFamily="34" charset="0"/>
          </a:endParaRPr>
        </a:p>
      </dgm:t>
    </dgm:pt>
    <dgm:pt modelId="{51CD7036-ECDC-4E43-8C49-D3976BD7FC31}" type="sibTrans" cxnId="{AB328E2A-D6E1-45A7-8698-BBD2C8C24DE3}">
      <dgm:prSet/>
      <dgm:spPr/>
      <dgm:t>
        <a:bodyPr/>
        <a:lstStyle/>
        <a:p>
          <a:endParaRPr lang="en-US">
            <a:solidFill>
              <a:schemeClr val="tx1"/>
            </a:solidFill>
            <a:latin typeface="Century Gothic" pitchFamily="34" charset="0"/>
          </a:endParaRPr>
        </a:p>
      </dgm:t>
    </dgm:pt>
    <dgm:pt modelId="{D9964765-A278-4BCA-AD98-3F0FD87F25F4}" type="parTrans" cxnId="{AB328E2A-D6E1-45A7-8698-BBD2C8C24DE3}">
      <dgm:prSet/>
      <dgm:spPr>
        <a:solidFill>
          <a:srgbClr val="FFC000"/>
        </a:solidFill>
      </dgm:spPr>
      <dgm:t>
        <a:bodyPr/>
        <a:lstStyle/>
        <a:p>
          <a:endParaRPr lang="en-US">
            <a:solidFill>
              <a:schemeClr val="tx1"/>
            </a:solidFill>
            <a:latin typeface="Century Gothic" pitchFamily="34" charset="0"/>
          </a:endParaRPr>
        </a:p>
      </dgm:t>
    </dgm:pt>
    <dgm:pt modelId="{DF673628-7C5A-4731-82EE-7B9499949B23}">
      <dgm:prSet phldrT="[Text]" custT="1"/>
      <dgm:spPr>
        <a:solidFill>
          <a:srgbClr val="FFC000"/>
        </a:solidFill>
        <a:ln>
          <a:solidFill>
            <a:schemeClr val="tx1"/>
          </a:solidFill>
        </a:ln>
      </dgm:spPr>
      <dgm:t>
        <a:bodyPr/>
        <a:lstStyle/>
        <a:p>
          <a:pPr>
            <a:spcAft>
              <a:spcPct val="35000"/>
            </a:spcAft>
          </a:pPr>
          <a:endParaRPr lang="en-US" sz="1400" dirty="0" smtClean="0">
            <a:solidFill>
              <a:schemeClr val="bg1"/>
            </a:solidFill>
            <a:effectLst/>
            <a:latin typeface="Century Gothic" pitchFamily="34" charset="0"/>
          </a:endParaRPr>
        </a:p>
        <a:p>
          <a:pPr>
            <a:spcAft>
              <a:spcPts val="0"/>
            </a:spcAft>
          </a:pPr>
          <a:r>
            <a:rPr lang="en-US" sz="1200" dirty="0" smtClean="0">
              <a:solidFill>
                <a:schemeClr val="bg1"/>
              </a:solidFill>
              <a:latin typeface="Century Gothic" pitchFamily="34" charset="0"/>
            </a:rPr>
            <a:t>Bridge the gap </a:t>
          </a:r>
        </a:p>
        <a:p>
          <a:pPr>
            <a:spcAft>
              <a:spcPts val="0"/>
            </a:spcAft>
          </a:pPr>
          <a:r>
            <a:rPr lang="en-US" sz="1200" dirty="0" smtClean="0">
              <a:solidFill>
                <a:schemeClr val="bg1"/>
              </a:solidFill>
              <a:latin typeface="Century Gothic" pitchFamily="34" charset="0"/>
            </a:rPr>
            <a:t>in existing services </a:t>
          </a:r>
        </a:p>
        <a:p>
          <a:pPr>
            <a:spcAft>
              <a:spcPts val="0"/>
            </a:spcAft>
          </a:pPr>
          <a:r>
            <a:rPr lang="en-US" sz="1200" dirty="0" smtClean="0">
              <a:solidFill>
                <a:schemeClr val="bg1"/>
              </a:solidFill>
              <a:latin typeface="Century Gothic" pitchFamily="34" charset="0"/>
            </a:rPr>
            <a:t>for the most </a:t>
          </a:r>
        </a:p>
        <a:p>
          <a:pPr>
            <a:spcAft>
              <a:spcPts val="0"/>
            </a:spcAft>
          </a:pPr>
          <a:r>
            <a:rPr lang="en-US" sz="1200" dirty="0" smtClean="0">
              <a:solidFill>
                <a:schemeClr val="bg1"/>
              </a:solidFill>
              <a:latin typeface="Century Gothic" pitchFamily="34" charset="0"/>
            </a:rPr>
            <a:t>underserved to break </a:t>
          </a:r>
        </a:p>
        <a:p>
          <a:pPr>
            <a:spcAft>
              <a:spcPts val="0"/>
            </a:spcAft>
          </a:pPr>
          <a:r>
            <a:rPr lang="en-US" sz="1200" dirty="0" smtClean="0">
              <a:solidFill>
                <a:schemeClr val="bg1"/>
              </a:solidFill>
              <a:latin typeface="Century Gothic" pitchFamily="34" charset="0"/>
            </a:rPr>
            <a:t>or prevent the cycle of homelessness</a:t>
          </a:r>
        </a:p>
        <a:p>
          <a:pPr>
            <a:spcAft>
              <a:spcPts val="0"/>
            </a:spcAft>
          </a:pPr>
          <a:endParaRPr lang="en-US" sz="1200" dirty="0" smtClean="0">
            <a:solidFill>
              <a:schemeClr val="bg1"/>
            </a:solidFill>
            <a:effectLst/>
            <a:latin typeface="Century Gothic" pitchFamily="34" charset="0"/>
          </a:endParaRPr>
        </a:p>
        <a:p>
          <a:pPr>
            <a:spcAft>
              <a:spcPts val="0"/>
            </a:spcAft>
          </a:pPr>
          <a:r>
            <a:rPr lang="en-US" sz="1200" b="0" dirty="0" smtClean="0">
              <a:solidFill>
                <a:schemeClr val="bg1"/>
              </a:solidFill>
              <a:effectLst/>
              <a:latin typeface="Century Gothic" pitchFamily="34" charset="0"/>
            </a:rPr>
            <a:t>Recognitions &amp; Innovations</a:t>
          </a:r>
        </a:p>
        <a:p>
          <a:pPr>
            <a:spcAft>
              <a:spcPts val="0"/>
            </a:spcAft>
          </a:pPr>
          <a:endParaRPr lang="en-US" sz="400" b="0" dirty="0" smtClean="0">
            <a:solidFill>
              <a:schemeClr val="bg1"/>
            </a:solidFill>
            <a:effectLst/>
            <a:latin typeface="Century Gothic" pitchFamily="34" charset="0"/>
          </a:endParaRPr>
        </a:p>
        <a:p>
          <a:pPr>
            <a:spcAft>
              <a:spcPts val="0"/>
            </a:spcAft>
          </a:pPr>
          <a:r>
            <a:rPr lang="en-US" sz="1200" dirty="0" smtClean="0">
              <a:solidFill>
                <a:schemeClr val="bg1"/>
              </a:solidFill>
              <a:effectLst/>
              <a:latin typeface="Century Gothic" pitchFamily="34" charset="0"/>
            </a:rPr>
            <a:t>AHRQ Innovations Profile</a:t>
          </a:r>
        </a:p>
        <a:p>
          <a:pPr>
            <a:spcAft>
              <a:spcPts val="0"/>
            </a:spcAft>
          </a:pPr>
          <a:r>
            <a:rPr lang="en-US" sz="1200" dirty="0" smtClean="0">
              <a:solidFill>
                <a:schemeClr val="bg1"/>
              </a:solidFill>
              <a:effectLst/>
              <a:latin typeface="Century Gothic" pitchFamily="34" charset="0"/>
            </a:rPr>
            <a:t>James Irvine Leadership Award</a:t>
          </a:r>
        </a:p>
        <a:p>
          <a:pPr>
            <a:spcAft>
              <a:spcPts val="0"/>
            </a:spcAft>
          </a:pPr>
          <a:r>
            <a:rPr lang="en-US" sz="1200" dirty="0" smtClean="0">
              <a:solidFill>
                <a:schemeClr val="bg1"/>
              </a:solidFill>
              <a:effectLst/>
              <a:latin typeface="Century Gothic" pitchFamily="34" charset="0"/>
            </a:rPr>
            <a:t>Chronic Care Plus</a:t>
          </a:r>
        </a:p>
        <a:p>
          <a:pPr>
            <a:spcAft>
              <a:spcPts val="0"/>
            </a:spcAft>
          </a:pPr>
          <a:endParaRPr lang="en-US" sz="1200" dirty="0" smtClean="0">
            <a:solidFill>
              <a:schemeClr val="bg1"/>
            </a:solidFill>
            <a:effectLst/>
            <a:latin typeface="Century Gothic" pitchFamily="34" charset="0"/>
          </a:endParaRPr>
        </a:p>
      </dgm:t>
    </dgm:pt>
    <dgm:pt modelId="{A4A00436-4490-4059-B28A-13865C9763C8}" type="sibTrans" cxnId="{B45CF17F-C5F6-4EBF-AEBF-12C6D1917614}">
      <dgm:prSet/>
      <dgm:spPr/>
      <dgm:t>
        <a:bodyPr/>
        <a:lstStyle/>
        <a:p>
          <a:endParaRPr lang="en-US">
            <a:solidFill>
              <a:schemeClr val="tx1"/>
            </a:solidFill>
            <a:latin typeface="Century Gothic" pitchFamily="34" charset="0"/>
          </a:endParaRPr>
        </a:p>
      </dgm:t>
    </dgm:pt>
    <dgm:pt modelId="{21AC36F8-F1EC-4219-AB74-056B9B2618CA}" type="parTrans" cxnId="{B45CF17F-C5F6-4EBF-AEBF-12C6D1917614}">
      <dgm:prSet/>
      <dgm:spPr>
        <a:solidFill>
          <a:srgbClr val="FFC000"/>
        </a:solidFill>
      </dgm:spPr>
      <dgm:t>
        <a:bodyPr/>
        <a:lstStyle/>
        <a:p>
          <a:endParaRPr lang="en-US">
            <a:solidFill>
              <a:schemeClr val="tx1"/>
            </a:solidFill>
            <a:latin typeface="Century Gothic" pitchFamily="34" charset="0"/>
          </a:endParaRPr>
        </a:p>
      </dgm:t>
    </dgm:pt>
    <dgm:pt modelId="{5BCFEA1B-21BA-4B0C-8E23-95AFBD0DA243}" type="pres">
      <dgm:prSet presAssocID="{A52F6485-8F19-494B-BA1A-2F538B3E909E}" presName="cycle" presStyleCnt="0">
        <dgm:presLayoutVars>
          <dgm:chMax val="1"/>
          <dgm:dir/>
          <dgm:animLvl val="ctr"/>
          <dgm:resizeHandles val="exact"/>
        </dgm:presLayoutVars>
      </dgm:prSet>
      <dgm:spPr/>
      <dgm:t>
        <a:bodyPr/>
        <a:lstStyle/>
        <a:p>
          <a:endParaRPr lang="en-US"/>
        </a:p>
      </dgm:t>
    </dgm:pt>
    <dgm:pt modelId="{3161F701-64B4-4C41-8F36-7FB424C0A524}" type="pres">
      <dgm:prSet presAssocID="{783DDA26-45A1-4919-80AA-DDA693B27734}" presName="centerShape" presStyleLbl="node0" presStyleIdx="0" presStyleCnt="1" custScaleX="70758" custScaleY="58111" custLinFactNeighborX="963" custLinFactNeighborY="-866"/>
      <dgm:spPr/>
      <dgm:t>
        <a:bodyPr/>
        <a:lstStyle/>
        <a:p>
          <a:endParaRPr lang="en-US"/>
        </a:p>
      </dgm:t>
    </dgm:pt>
    <dgm:pt modelId="{1764240D-C9E9-49D3-90A1-C29741DE84D9}" type="pres">
      <dgm:prSet presAssocID="{FAF34667-8741-4862-8CCC-57DADA7A5BF0}" presName="parTrans" presStyleLbl="bgSibTrans2D1" presStyleIdx="0" presStyleCnt="3" custScaleX="73929" custLinFactNeighborX="-2676" custLinFactNeighborY="477"/>
      <dgm:spPr/>
      <dgm:t>
        <a:bodyPr/>
        <a:lstStyle/>
        <a:p>
          <a:endParaRPr lang="en-US"/>
        </a:p>
      </dgm:t>
    </dgm:pt>
    <dgm:pt modelId="{B50CE41F-A22F-496E-B840-2FC4C617F403}" type="pres">
      <dgm:prSet presAssocID="{02926A3B-2D61-4110-B0FD-0FA205340CEF}" presName="node" presStyleLbl="node1" presStyleIdx="0" presStyleCnt="3" custScaleX="91458" custScaleY="164444" custRadScaleRad="118916" custRadScaleInc="2137">
        <dgm:presLayoutVars>
          <dgm:bulletEnabled val="1"/>
        </dgm:presLayoutVars>
      </dgm:prSet>
      <dgm:spPr/>
      <dgm:t>
        <a:bodyPr/>
        <a:lstStyle/>
        <a:p>
          <a:endParaRPr lang="en-US"/>
        </a:p>
      </dgm:t>
    </dgm:pt>
    <dgm:pt modelId="{AA956383-709E-43EB-8BAC-ACD3895CB049}" type="pres">
      <dgm:prSet presAssocID="{D9964765-A278-4BCA-AD98-3F0FD87F25F4}" presName="parTrans" presStyleLbl="bgSibTrans2D1" presStyleIdx="1" presStyleCnt="3" custScaleX="47266" custLinFactNeighborX="2188" custLinFactNeighborY="18076"/>
      <dgm:spPr/>
      <dgm:t>
        <a:bodyPr/>
        <a:lstStyle/>
        <a:p>
          <a:endParaRPr lang="en-US"/>
        </a:p>
      </dgm:t>
    </dgm:pt>
    <dgm:pt modelId="{2ADEE2D5-2FEB-49E2-BA5B-A691A7B239BD}" type="pres">
      <dgm:prSet presAssocID="{595F4F92-AD49-4C6B-BD61-EC13E8AE9CC7}" presName="node" presStyleLbl="node1" presStyleIdx="1" presStyleCnt="3" custScaleX="85813" custScaleY="145590" custRadScaleRad="103661">
        <dgm:presLayoutVars>
          <dgm:bulletEnabled val="1"/>
        </dgm:presLayoutVars>
      </dgm:prSet>
      <dgm:spPr/>
      <dgm:t>
        <a:bodyPr/>
        <a:lstStyle/>
        <a:p>
          <a:endParaRPr lang="en-US"/>
        </a:p>
      </dgm:t>
    </dgm:pt>
    <dgm:pt modelId="{8E4E65CD-BE29-479D-AF47-5C1CA6CFCA0D}" type="pres">
      <dgm:prSet presAssocID="{21AC36F8-F1EC-4219-AB74-056B9B2618CA}" presName="parTrans" presStyleLbl="bgSibTrans2D1" presStyleIdx="2" presStyleCnt="3" custScaleX="53071" custLinFactNeighborX="-3478" custLinFactNeighborY="50086"/>
      <dgm:spPr/>
      <dgm:t>
        <a:bodyPr/>
        <a:lstStyle/>
        <a:p>
          <a:endParaRPr lang="en-US"/>
        </a:p>
      </dgm:t>
    </dgm:pt>
    <dgm:pt modelId="{830600AD-D1CE-4E1E-86C9-3E2488C3ABB3}" type="pres">
      <dgm:prSet presAssocID="{DF673628-7C5A-4731-82EE-7B9499949B23}" presName="node" presStyleLbl="node1" presStyleIdx="2" presStyleCnt="3" custScaleX="90155" custScaleY="195489" custRadScaleRad="110044" custRadScaleInc="-4998">
        <dgm:presLayoutVars>
          <dgm:bulletEnabled val="1"/>
        </dgm:presLayoutVars>
      </dgm:prSet>
      <dgm:spPr/>
      <dgm:t>
        <a:bodyPr/>
        <a:lstStyle/>
        <a:p>
          <a:endParaRPr lang="en-US"/>
        </a:p>
      </dgm:t>
    </dgm:pt>
  </dgm:ptLst>
  <dgm:cxnLst>
    <dgm:cxn modelId="{43D0425F-3C8C-4F9C-A63F-C0F84D458DC0}" srcId="{A52F6485-8F19-494B-BA1A-2F538B3E909E}" destId="{783DDA26-45A1-4919-80AA-DDA693B27734}" srcOrd="0" destOrd="0" parTransId="{9060DD1C-A422-4CF2-8888-E5B1077F4C66}" sibTransId="{AC7E4158-2440-4405-9211-670A1D3A3843}"/>
    <dgm:cxn modelId="{FDBB2AC9-9D23-45A7-BABE-4E62903B10FA}" type="presOf" srcId="{D9964765-A278-4BCA-AD98-3F0FD87F25F4}" destId="{AA956383-709E-43EB-8BAC-ACD3895CB049}" srcOrd="0" destOrd="0" presId="urn:microsoft.com/office/officeart/2005/8/layout/radial4"/>
    <dgm:cxn modelId="{F97DD6FA-8711-439E-885A-C4076F249A15}" type="presOf" srcId="{DF673628-7C5A-4731-82EE-7B9499949B23}" destId="{830600AD-D1CE-4E1E-86C9-3E2488C3ABB3}" srcOrd="0" destOrd="0" presId="urn:microsoft.com/office/officeart/2005/8/layout/radial4"/>
    <dgm:cxn modelId="{BC200ED0-ED41-4338-8498-F71DF9F7C0AA}" type="presOf" srcId="{FAF34667-8741-4862-8CCC-57DADA7A5BF0}" destId="{1764240D-C9E9-49D3-90A1-C29741DE84D9}" srcOrd="0" destOrd="0" presId="urn:microsoft.com/office/officeart/2005/8/layout/radial4"/>
    <dgm:cxn modelId="{AB328E2A-D6E1-45A7-8698-BBD2C8C24DE3}" srcId="{783DDA26-45A1-4919-80AA-DDA693B27734}" destId="{595F4F92-AD49-4C6B-BD61-EC13E8AE9CC7}" srcOrd="1" destOrd="0" parTransId="{D9964765-A278-4BCA-AD98-3F0FD87F25F4}" sibTransId="{51CD7036-ECDC-4E43-8C49-D3976BD7FC31}"/>
    <dgm:cxn modelId="{96F466DF-EC1C-4D8C-8632-3042736E209D}" srcId="{783DDA26-45A1-4919-80AA-DDA693B27734}" destId="{02926A3B-2D61-4110-B0FD-0FA205340CEF}" srcOrd="0" destOrd="0" parTransId="{FAF34667-8741-4862-8CCC-57DADA7A5BF0}" sibTransId="{478292E9-7B93-4F5D-88E7-B75CCD0F5F28}"/>
    <dgm:cxn modelId="{1226F6C6-4C16-4B48-BEBB-45B8C574A5A4}" type="presOf" srcId="{A52F6485-8F19-494B-BA1A-2F538B3E909E}" destId="{5BCFEA1B-21BA-4B0C-8E23-95AFBD0DA243}" srcOrd="0" destOrd="0" presId="urn:microsoft.com/office/officeart/2005/8/layout/radial4"/>
    <dgm:cxn modelId="{CE8D1C2B-1FB1-4693-B3B6-1C65E234BA8E}" type="presOf" srcId="{595F4F92-AD49-4C6B-BD61-EC13E8AE9CC7}" destId="{2ADEE2D5-2FEB-49E2-BA5B-A691A7B239BD}" srcOrd="0" destOrd="0" presId="urn:microsoft.com/office/officeart/2005/8/layout/radial4"/>
    <dgm:cxn modelId="{D03C4784-58FA-44F8-B4FA-E7C18A1ED23E}" type="presOf" srcId="{21AC36F8-F1EC-4219-AB74-056B9B2618CA}" destId="{8E4E65CD-BE29-479D-AF47-5C1CA6CFCA0D}" srcOrd="0" destOrd="0" presId="urn:microsoft.com/office/officeart/2005/8/layout/radial4"/>
    <dgm:cxn modelId="{B45CF17F-C5F6-4EBF-AEBF-12C6D1917614}" srcId="{783DDA26-45A1-4919-80AA-DDA693B27734}" destId="{DF673628-7C5A-4731-82EE-7B9499949B23}" srcOrd="2" destOrd="0" parTransId="{21AC36F8-F1EC-4219-AB74-056B9B2618CA}" sibTransId="{A4A00436-4490-4059-B28A-13865C9763C8}"/>
    <dgm:cxn modelId="{A99C4BB9-6A84-457B-B8AF-F31274B99DAD}" type="presOf" srcId="{783DDA26-45A1-4919-80AA-DDA693B27734}" destId="{3161F701-64B4-4C41-8F36-7FB424C0A524}" srcOrd="0" destOrd="0" presId="urn:microsoft.com/office/officeart/2005/8/layout/radial4"/>
    <dgm:cxn modelId="{F4EFB746-8B1B-422F-A0F3-B883D05D28E4}" type="presOf" srcId="{02926A3B-2D61-4110-B0FD-0FA205340CEF}" destId="{B50CE41F-A22F-496E-B840-2FC4C617F403}" srcOrd="0" destOrd="0" presId="urn:microsoft.com/office/officeart/2005/8/layout/radial4"/>
    <dgm:cxn modelId="{FA5A67C7-BEE4-436F-8BDA-077FE99B13A1}" type="presParOf" srcId="{5BCFEA1B-21BA-4B0C-8E23-95AFBD0DA243}" destId="{3161F701-64B4-4C41-8F36-7FB424C0A524}" srcOrd="0" destOrd="0" presId="urn:microsoft.com/office/officeart/2005/8/layout/radial4"/>
    <dgm:cxn modelId="{70031177-1917-4B8B-811A-77FD11A16D6F}" type="presParOf" srcId="{5BCFEA1B-21BA-4B0C-8E23-95AFBD0DA243}" destId="{1764240D-C9E9-49D3-90A1-C29741DE84D9}" srcOrd="1" destOrd="0" presId="urn:microsoft.com/office/officeart/2005/8/layout/radial4"/>
    <dgm:cxn modelId="{C9160476-C25C-4DC3-86FD-0057BD090BA3}" type="presParOf" srcId="{5BCFEA1B-21BA-4B0C-8E23-95AFBD0DA243}" destId="{B50CE41F-A22F-496E-B840-2FC4C617F403}" srcOrd="2" destOrd="0" presId="urn:microsoft.com/office/officeart/2005/8/layout/radial4"/>
    <dgm:cxn modelId="{2CA1838E-0B2C-4326-8D48-F7E5E595B432}" type="presParOf" srcId="{5BCFEA1B-21BA-4B0C-8E23-95AFBD0DA243}" destId="{AA956383-709E-43EB-8BAC-ACD3895CB049}" srcOrd="3" destOrd="0" presId="urn:microsoft.com/office/officeart/2005/8/layout/radial4"/>
    <dgm:cxn modelId="{BCC93DF9-19F5-4E7C-814B-A9DC68D06F1B}" type="presParOf" srcId="{5BCFEA1B-21BA-4B0C-8E23-95AFBD0DA243}" destId="{2ADEE2D5-2FEB-49E2-BA5B-A691A7B239BD}" srcOrd="4" destOrd="0" presId="urn:microsoft.com/office/officeart/2005/8/layout/radial4"/>
    <dgm:cxn modelId="{C3710DEE-8D20-4241-8532-9D53756967AB}" type="presParOf" srcId="{5BCFEA1B-21BA-4B0C-8E23-95AFBD0DA243}" destId="{8E4E65CD-BE29-479D-AF47-5C1CA6CFCA0D}" srcOrd="5" destOrd="0" presId="urn:microsoft.com/office/officeart/2005/8/layout/radial4"/>
    <dgm:cxn modelId="{5132EAD4-15BA-4AE7-BB0F-AC8D8D6DAF1E}" type="presParOf" srcId="{5BCFEA1B-21BA-4B0C-8E23-95AFBD0DA243}" destId="{830600AD-D1CE-4E1E-86C9-3E2488C3ABB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05423-72C1-4F0E-9B9C-86EBA82C708C}" type="doc">
      <dgm:prSet loTypeId="urn:microsoft.com/office/officeart/2005/8/layout/hProcess7#1" loCatId="list" qsTypeId="urn:microsoft.com/office/officeart/2005/8/quickstyle/simple5" qsCatId="simple" csTypeId="urn:microsoft.com/office/officeart/2005/8/colors/accent1_2" csCatId="accent1" phldr="1"/>
      <dgm:spPr/>
      <dgm:t>
        <a:bodyPr/>
        <a:lstStyle/>
        <a:p>
          <a:endParaRPr lang="en-US"/>
        </a:p>
      </dgm:t>
    </dgm:pt>
    <dgm:pt modelId="{CB56E5DE-715C-4719-9D80-1129B9C8FED5}">
      <dgm:prSet phldrT="[Text]"/>
      <dgm:spPr>
        <a:solidFill>
          <a:srgbClr val="FFCC4B"/>
        </a:solidFill>
      </dgm:spPr>
      <dgm:t>
        <a:bodyPr/>
        <a:lstStyle/>
        <a:p>
          <a:endParaRPr lang="en-US" dirty="0"/>
        </a:p>
      </dgm:t>
    </dgm:pt>
    <dgm:pt modelId="{5F421D79-5E57-4D41-8999-8DE33916182B}" type="parTrans" cxnId="{A601D927-A677-4F83-88F5-C62F811CFEB1}">
      <dgm:prSet/>
      <dgm:spPr/>
      <dgm:t>
        <a:bodyPr/>
        <a:lstStyle/>
        <a:p>
          <a:endParaRPr lang="en-US"/>
        </a:p>
      </dgm:t>
    </dgm:pt>
    <dgm:pt modelId="{3164FFA7-EA75-4AAE-B0C5-BB66A4931163}" type="sibTrans" cxnId="{A601D927-A677-4F83-88F5-C62F811CFEB1}">
      <dgm:prSet/>
      <dgm:spPr/>
      <dgm:t>
        <a:bodyPr/>
        <a:lstStyle/>
        <a:p>
          <a:endParaRPr lang="en-US"/>
        </a:p>
      </dgm:t>
    </dgm:pt>
    <dgm:pt modelId="{8CDFBCE1-4F98-4617-B40D-222EA842300B}">
      <dgm:prSet phldrT="[Text]" custT="1"/>
      <dgm:spPr/>
      <dgm:t>
        <a:bodyPr/>
        <a:lstStyle/>
        <a:p>
          <a:endParaRPr lang="en-US" sz="1400" dirty="0">
            <a:solidFill>
              <a:schemeClr val="bg1"/>
            </a:solidFill>
          </a:endParaRPr>
        </a:p>
      </dgm:t>
    </dgm:pt>
    <dgm:pt modelId="{00C02741-7465-4C82-B4B8-775EABFC2600}" type="parTrans" cxnId="{573013E5-82D2-4BD6-8BE2-FDFA64F7BD38}">
      <dgm:prSet/>
      <dgm:spPr/>
      <dgm:t>
        <a:bodyPr/>
        <a:lstStyle/>
        <a:p>
          <a:endParaRPr lang="en-US"/>
        </a:p>
      </dgm:t>
    </dgm:pt>
    <dgm:pt modelId="{3491C943-E69D-447D-AA44-14014A603FEA}" type="sibTrans" cxnId="{573013E5-82D2-4BD6-8BE2-FDFA64F7BD38}">
      <dgm:prSet/>
      <dgm:spPr/>
      <dgm:t>
        <a:bodyPr/>
        <a:lstStyle/>
        <a:p>
          <a:endParaRPr lang="en-US"/>
        </a:p>
      </dgm:t>
    </dgm:pt>
    <dgm:pt modelId="{989A6556-AB52-4D5C-AEF8-C00B2DC218BC}">
      <dgm:prSet phldrT="[Text]"/>
      <dgm:spPr>
        <a:solidFill>
          <a:srgbClr val="FFCC4B"/>
        </a:solidFill>
      </dgm:spPr>
      <dgm:t>
        <a:bodyPr/>
        <a:lstStyle/>
        <a:p>
          <a:endParaRPr lang="en-US" dirty="0"/>
        </a:p>
      </dgm:t>
    </dgm:pt>
    <dgm:pt modelId="{211D9A9D-28FF-4A4F-ACAD-14007E2B18B4}" type="parTrans" cxnId="{D00C4B19-C324-4A24-940E-115EE17A2D97}">
      <dgm:prSet/>
      <dgm:spPr/>
      <dgm:t>
        <a:bodyPr/>
        <a:lstStyle/>
        <a:p>
          <a:endParaRPr lang="en-US"/>
        </a:p>
      </dgm:t>
    </dgm:pt>
    <dgm:pt modelId="{8F44C9BC-8CE3-43AE-8380-D15CD88D1E28}" type="sibTrans" cxnId="{D00C4B19-C324-4A24-940E-115EE17A2D97}">
      <dgm:prSet/>
      <dgm:spPr/>
      <dgm:t>
        <a:bodyPr/>
        <a:lstStyle/>
        <a:p>
          <a:endParaRPr lang="en-US"/>
        </a:p>
      </dgm:t>
    </dgm:pt>
    <dgm:pt modelId="{3A2DF2A4-EBB8-4583-9EE3-2F270ACC261D}">
      <dgm:prSet phldrT="[Text]"/>
      <dgm:spPr>
        <a:solidFill>
          <a:srgbClr val="FFCC4B"/>
        </a:solidFill>
      </dgm:spPr>
      <dgm:t>
        <a:bodyPr/>
        <a:lstStyle/>
        <a:p>
          <a:endParaRPr lang="en-US" dirty="0"/>
        </a:p>
      </dgm:t>
    </dgm:pt>
    <dgm:pt modelId="{37FAD003-BB9C-4C0D-B1DA-C121B9B49EDE}" type="parTrans" cxnId="{60C7F1C1-5133-43C3-8283-2FF8E3760CF7}">
      <dgm:prSet/>
      <dgm:spPr/>
      <dgm:t>
        <a:bodyPr/>
        <a:lstStyle/>
        <a:p>
          <a:endParaRPr lang="en-US"/>
        </a:p>
      </dgm:t>
    </dgm:pt>
    <dgm:pt modelId="{CF1321C7-ABC7-4401-9F76-2C6DF698A8B0}" type="sibTrans" cxnId="{60C7F1C1-5133-43C3-8283-2FF8E3760CF7}">
      <dgm:prSet/>
      <dgm:spPr/>
      <dgm:t>
        <a:bodyPr/>
        <a:lstStyle/>
        <a:p>
          <a:endParaRPr lang="en-US"/>
        </a:p>
      </dgm:t>
    </dgm:pt>
    <dgm:pt modelId="{1F235D7E-6366-4F21-B77B-F156F3733391}">
      <dgm:prSet phldrT="[Text]"/>
      <dgm:spPr>
        <a:solidFill>
          <a:srgbClr val="FFCC4B"/>
        </a:solidFill>
      </dgm:spPr>
      <dgm:t>
        <a:bodyPr/>
        <a:lstStyle/>
        <a:p>
          <a:endParaRPr lang="en-US" dirty="0"/>
        </a:p>
      </dgm:t>
    </dgm:pt>
    <dgm:pt modelId="{20B804A2-E77A-4EE0-B27E-9F80877DCE81}" type="parTrans" cxnId="{0E8C62C8-E329-4D5E-B1AB-E68DA3CD3F26}">
      <dgm:prSet/>
      <dgm:spPr/>
      <dgm:t>
        <a:bodyPr/>
        <a:lstStyle/>
        <a:p>
          <a:endParaRPr lang="en-US"/>
        </a:p>
      </dgm:t>
    </dgm:pt>
    <dgm:pt modelId="{1FFF4917-E19D-4CC3-9674-8A663644C096}" type="sibTrans" cxnId="{0E8C62C8-E329-4D5E-B1AB-E68DA3CD3F26}">
      <dgm:prSet/>
      <dgm:spPr/>
      <dgm:t>
        <a:bodyPr/>
        <a:lstStyle/>
        <a:p>
          <a:endParaRPr lang="en-US"/>
        </a:p>
      </dgm:t>
    </dgm:pt>
    <dgm:pt modelId="{F8B0FB0F-126A-4CB4-972C-9D6002D549B6}" type="pres">
      <dgm:prSet presAssocID="{70205423-72C1-4F0E-9B9C-86EBA82C708C}" presName="Name0" presStyleCnt="0">
        <dgm:presLayoutVars>
          <dgm:dir/>
          <dgm:animLvl val="lvl"/>
          <dgm:resizeHandles val="exact"/>
        </dgm:presLayoutVars>
      </dgm:prSet>
      <dgm:spPr/>
      <dgm:t>
        <a:bodyPr/>
        <a:lstStyle/>
        <a:p>
          <a:endParaRPr lang="en-US"/>
        </a:p>
      </dgm:t>
    </dgm:pt>
    <dgm:pt modelId="{0E9DCFBB-DBFB-4C89-94F2-D3BD03C927EF}" type="pres">
      <dgm:prSet presAssocID="{CB56E5DE-715C-4719-9D80-1129B9C8FED5}" presName="compositeNode" presStyleCnt="0">
        <dgm:presLayoutVars>
          <dgm:bulletEnabled val="1"/>
        </dgm:presLayoutVars>
      </dgm:prSet>
      <dgm:spPr/>
    </dgm:pt>
    <dgm:pt modelId="{82FCBC29-E2DC-4986-951C-C7CC5A47DC04}" type="pres">
      <dgm:prSet presAssocID="{CB56E5DE-715C-4719-9D80-1129B9C8FED5}" presName="bgRect" presStyleLbl="node1" presStyleIdx="0" presStyleCnt="4" custScaleX="102080" custScaleY="205749" custLinFactNeighborX="-162" custLinFactNeighborY="-44"/>
      <dgm:spPr/>
      <dgm:t>
        <a:bodyPr/>
        <a:lstStyle/>
        <a:p>
          <a:endParaRPr lang="en-US"/>
        </a:p>
      </dgm:t>
    </dgm:pt>
    <dgm:pt modelId="{BCC04BBC-4DEE-4F45-8D21-D42E228D4B98}" type="pres">
      <dgm:prSet presAssocID="{CB56E5DE-715C-4719-9D80-1129B9C8FED5}" presName="parentNode" presStyleLbl="node1" presStyleIdx="0" presStyleCnt="4">
        <dgm:presLayoutVars>
          <dgm:chMax val="0"/>
          <dgm:bulletEnabled val="1"/>
        </dgm:presLayoutVars>
      </dgm:prSet>
      <dgm:spPr/>
      <dgm:t>
        <a:bodyPr/>
        <a:lstStyle/>
        <a:p>
          <a:endParaRPr lang="en-US"/>
        </a:p>
      </dgm:t>
    </dgm:pt>
    <dgm:pt modelId="{021EBE28-590A-4EEE-8A4D-D5D0420FB156}" type="pres">
      <dgm:prSet presAssocID="{CB56E5DE-715C-4719-9D80-1129B9C8FED5}" presName="childNode" presStyleLbl="node1" presStyleIdx="0" presStyleCnt="4">
        <dgm:presLayoutVars>
          <dgm:bulletEnabled val="1"/>
        </dgm:presLayoutVars>
      </dgm:prSet>
      <dgm:spPr/>
      <dgm:t>
        <a:bodyPr/>
        <a:lstStyle/>
        <a:p>
          <a:endParaRPr lang="en-US"/>
        </a:p>
      </dgm:t>
    </dgm:pt>
    <dgm:pt modelId="{E63A7E66-BBD7-4571-BE17-27EE8A5FAEE8}" type="pres">
      <dgm:prSet presAssocID="{3164FFA7-EA75-4AAE-B0C5-BB66A4931163}" presName="hSp" presStyleCnt="0"/>
      <dgm:spPr/>
    </dgm:pt>
    <dgm:pt modelId="{4B515DA0-E771-4597-89D8-2DF2B52C2718}" type="pres">
      <dgm:prSet presAssocID="{3164FFA7-EA75-4AAE-B0C5-BB66A4931163}" presName="vProcSp" presStyleCnt="0"/>
      <dgm:spPr/>
    </dgm:pt>
    <dgm:pt modelId="{6F5F75E2-4D2D-4B0E-97F6-FC6EFF6AC435}" type="pres">
      <dgm:prSet presAssocID="{3164FFA7-EA75-4AAE-B0C5-BB66A4931163}" presName="vSp1" presStyleCnt="0"/>
      <dgm:spPr/>
    </dgm:pt>
    <dgm:pt modelId="{36521594-F535-4437-A636-76CAF368915A}" type="pres">
      <dgm:prSet presAssocID="{3164FFA7-EA75-4AAE-B0C5-BB66A4931163}" presName="simulatedConn" presStyleLbl="solidFgAcc1" presStyleIdx="0" presStyleCnt="3" custScaleX="89366" custScaleY="115556" custLinFactY="494057" custLinFactNeighborX="0" custLinFactNeighborY="500000"/>
      <dgm:spPr/>
    </dgm:pt>
    <dgm:pt modelId="{4174EC87-4B50-4B68-AB6A-AD5EBD61FD33}" type="pres">
      <dgm:prSet presAssocID="{3164FFA7-EA75-4AAE-B0C5-BB66A4931163}" presName="vSp2" presStyleCnt="0"/>
      <dgm:spPr/>
    </dgm:pt>
    <dgm:pt modelId="{88B7A954-83A0-44DC-A6F1-8845FFF9D77F}" type="pres">
      <dgm:prSet presAssocID="{3164FFA7-EA75-4AAE-B0C5-BB66A4931163}" presName="sibTrans" presStyleCnt="0"/>
      <dgm:spPr/>
    </dgm:pt>
    <dgm:pt modelId="{E327D4E0-1797-495E-A04F-1B5FD69171AB}" type="pres">
      <dgm:prSet presAssocID="{989A6556-AB52-4D5C-AEF8-C00B2DC218BC}" presName="compositeNode" presStyleCnt="0">
        <dgm:presLayoutVars>
          <dgm:bulletEnabled val="1"/>
        </dgm:presLayoutVars>
      </dgm:prSet>
      <dgm:spPr/>
    </dgm:pt>
    <dgm:pt modelId="{81D40FCD-6829-4BA0-9938-56CE97A57C12}" type="pres">
      <dgm:prSet presAssocID="{989A6556-AB52-4D5C-AEF8-C00B2DC218BC}" presName="bgRect" presStyleLbl="node1" presStyleIdx="1" presStyleCnt="4" custScaleY="205749" custLinFactNeighborX="1171" custLinFactNeighborY="44"/>
      <dgm:spPr/>
      <dgm:t>
        <a:bodyPr/>
        <a:lstStyle/>
        <a:p>
          <a:endParaRPr lang="en-US"/>
        </a:p>
      </dgm:t>
    </dgm:pt>
    <dgm:pt modelId="{5923B6DB-A443-4CAD-97C1-310B3F1549BE}" type="pres">
      <dgm:prSet presAssocID="{989A6556-AB52-4D5C-AEF8-C00B2DC218BC}" presName="parentNode" presStyleLbl="node1" presStyleIdx="1" presStyleCnt="4">
        <dgm:presLayoutVars>
          <dgm:chMax val="0"/>
          <dgm:bulletEnabled val="1"/>
        </dgm:presLayoutVars>
      </dgm:prSet>
      <dgm:spPr/>
      <dgm:t>
        <a:bodyPr/>
        <a:lstStyle/>
        <a:p>
          <a:endParaRPr lang="en-US"/>
        </a:p>
      </dgm:t>
    </dgm:pt>
    <dgm:pt modelId="{1E073543-E4D3-44CE-9310-D17FD7BDD08A}" type="pres">
      <dgm:prSet presAssocID="{8F44C9BC-8CE3-43AE-8380-D15CD88D1E28}" presName="hSp" presStyleCnt="0"/>
      <dgm:spPr/>
    </dgm:pt>
    <dgm:pt modelId="{B36FF954-8D6B-4488-8C2B-970AB2104B57}" type="pres">
      <dgm:prSet presAssocID="{8F44C9BC-8CE3-43AE-8380-D15CD88D1E28}" presName="vProcSp" presStyleCnt="0"/>
      <dgm:spPr/>
    </dgm:pt>
    <dgm:pt modelId="{DF110D32-A281-42F9-A95D-833826E22C2A}" type="pres">
      <dgm:prSet presAssocID="{8F44C9BC-8CE3-43AE-8380-D15CD88D1E28}" presName="vSp1" presStyleCnt="0"/>
      <dgm:spPr/>
    </dgm:pt>
    <dgm:pt modelId="{6A190356-F801-4B3D-8EF1-4E2DC4EAA4C8}" type="pres">
      <dgm:prSet presAssocID="{8F44C9BC-8CE3-43AE-8380-D15CD88D1E28}" presName="simulatedConn" presStyleLbl="solidFgAcc1" presStyleIdx="1" presStyleCnt="3" custScaleX="96620" custScaleY="123803" custLinFactY="500000" custLinFactNeighborX="1799" custLinFactNeighborY="520180"/>
      <dgm:spPr>
        <a:blipFill rotWithShape="0">
          <a:blip xmlns:r="http://schemas.openxmlformats.org/officeDocument/2006/relationships" r:embed="rId1"/>
          <a:stretch>
            <a:fillRect/>
          </a:stretch>
        </a:blipFill>
      </dgm:spPr>
      <dgm:t>
        <a:bodyPr/>
        <a:lstStyle/>
        <a:p>
          <a:endParaRPr lang="en-US"/>
        </a:p>
      </dgm:t>
    </dgm:pt>
    <dgm:pt modelId="{41430E43-9C1F-4618-87B2-21D271B106C1}" type="pres">
      <dgm:prSet presAssocID="{8F44C9BC-8CE3-43AE-8380-D15CD88D1E28}" presName="vSp2" presStyleCnt="0"/>
      <dgm:spPr/>
    </dgm:pt>
    <dgm:pt modelId="{029DA8A4-EC38-4C3F-9030-9C2E6829DF9D}" type="pres">
      <dgm:prSet presAssocID="{8F44C9BC-8CE3-43AE-8380-D15CD88D1E28}" presName="sibTrans" presStyleCnt="0"/>
      <dgm:spPr/>
    </dgm:pt>
    <dgm:pt modelId="{4EF68A3B-37E3-4AD2-BF69-33D89EE0C160}" type="pres">
      <dgm:prSet presAssocID="{3A2DF2A4-EBB8-4583-9EE3-2F270ACC261D}" presName="compositeNode" presStyleCnt="0">
        <dgm:presLayoutVars>
          <dgm:bulletEnabled val="1"/>
        </dgm:presLayoutVars>
      </dgm:prSet>
      <dgm:spPr/>
    </dgm:pt>
    <dgm:pt modelId="{AC91CC25-97BC-4085-9E2F-69255590D3FC}" type="pres">
      <dgm:prSet presAssocID="{3A2DF2A4-EBB8-4583-9EE3-2F270ACC261D}" presName="bgRect" presStyleLbl="node1" presStyleIdx="2" presStyleCnt="4" custScaleY="205749" custLinFactNeighborX="897" custLinFactNeighborY="-44"/>
      <dgm:spPr/>
      <dgm:t>
        <a:bodyPr/>
        <a:lstStyle/>
        <a:p>
          <a:endParaRPr lang="en-US"/>
        </a:p>
      </dgm:t>
    </dgm:pt>
    <dgm:pt modelId="{BABDD300-9407-4F26-A9ED-41879CE95E60}" type="pres">
      <dgm:prSet presAssocID="{3A2DF2A4-EBB8-4583-9EE3-2F270ACC261D}" presName="parentNode" presStyleLbl="node1" presStyleIdx="2" presStyleCnt="4">
        <dgm:presLayoutVars>
          <dgm:chMax val="0"/>
          <dgm:bulletEnabled val="1"/>
        </dgm:presLayoutVars>
      </dgm:prSet>
      <dgm:spPr/>
      <dgm:t>
        <a:bodyPr/>
        <a:lstStyle/>
        <a:p>
          <a:endParaRPr lang="en-US"/>
        </a:p>
      </dgm:t>
    </dgm:pt>
    <dgm:pt modelId="{FAFA4E15-0C22-4E0B-B364-81093D33A756}" type="pres">
      <dgm:prSet presAssocID="{CF1321C7-ABC7-4401-9F76-2C6DF698A8B0}" presName="hSp" presStyleCnt="0"/>
      <dgm:spPr/>
    </dgm:pt>
    <dgm:pt modelId="{E1B078F3-5DD7-4931-B6A2-EB579BBAB647}" type="pres">
      <dgm:prSet presAssocID="{CF1321C7-ABC7-4401-9F76-2C6DF698A8B0}" presName="vProcSp" presStyleCnt="0"/>
      <dgm:spPr/>
    </dgm:pt>
    <dgm:pt modelId="{C9869148-B597-4C7F-919F-3594FCAED414}" type="pres">
      <dgm:prSet presAssocID="{CF1321C7-ABC7-4401-9F76-2C6DF698A8B0}" presName="vSp1" presStyleCnt="0"/>
      <dgm:spPr/>
    </dgm:pt>
    <dgm:pt modelId="{EF02A11E-8921-45EA-A289-664AD5A0E643}" type="pres">
      <dgm:prSet presAssocID="{CF1321C7-ABC7-4401-9F76-2C6DF698A8B0}" presName="simulatedConn" presStyleLbl="solidFgAcc1" presStyleIdx="2" presStyleCnt="3" custScaleY="138698" custLinFactY="500000" custLinFactNeighborX="1661" custLinFactNeighborY="530276"/>
      <dgm:spPr>
        <a:blipFill rotWithShape="0">
          <a:blip xmlns:r="http://schemas.openxmlformats.org/officeDocument/2006/relationships" r:embed="rId1"/>
          <a:stretch>
            <a:fillRect/>
          </a:stretch>
        </a:blipFill>
      </dgm:spPr>
      <dgm:t>
        <a:bodyPr/>
        <a:lstStyle/>
        <a:p>
          <a:endParaRPr lang="en-US"/>
        </a:p>
      </dgm:t>
    </dgm:pt>
    <dgm:pt modelId="{C2954DB6-07AB-4BAB-AE06-12A0F6AE29CF}" type="pres">
      <dgm:prSet presAssocID="{CF1321C7-ABC7-4401-9F76-2C6DF698A8B0}" presName="vSp2" presStyleCnt="0"/>
      <dgm:spPr/>
    </dgm:pt>
    <dgm:pt modelId="{97CA8A91-C6DE-421A-AF5B-3B52655930EC}" type="pres">
      <dgm:prSet presAssocID="{CF1321C7-ABC7-4401-9F76-2C6DF698A8B0}" presName="sibTrans" presStyleCnt="0"/>
      <dgm:spPr/>
    </dgm:pt>
    <dgm:pt modelId="{05B4978C-929D-4BFE-B99E-893D5651D820}" type="pres">
      <dgm:prSet presAssocID="{1F235D7E-6366-4F21-B77B-F156F3733391}" presName="compositeNode" presStyleCnt="0">
        <dgm:presLayoutVars>
          <dgm:bulletEnabled val="1"/>
        </dgm:presLayoutVars>
      </dgm:prSet>
      <dgm:spPr/>
    </dgm:pt>
    <dgm:pt modelId="{51365DE5-EEC0-46DF-A4EF-478260DED13B}" type="pres">
      <dgm:prSet presAssocID="{1F235D7E-6366-4F21-B77B-F156F3733391}" presName="bgRect" presStyleLbl="node1" presStyleIdx="3" presStyleCnt="4" custScaleY="205749" custLinFactNeighborX="3848"/>
      <dgm:spPr/>
      <dgm:t>
        <a:bodyPr/>
        <a:lstStyle/>
        <a:p>
          <a:endParaRPr lang="en-US"/>
        </a:p>
      </dgm:t>
    </dgm:pt>
    <dgm:pt modelId="{B997A782-967D-4679-A1D7-5FAEB4DED8CE}" type="pres">
      <dgm:prSet presAssocID="{1F235D7E-6366-4F21-B77B-F156F3733391}" presName="parentNode" presStyleLbl="node1" presStyleIdx="3" presStyleCnt="4">
        <dgm:presLayoutVars>
          <dgm:chMax val="0"/>
          <dgm:bulletEnabled val="1"/>
        </dgm:presLayoutVars>
      </dgm:prSet>
      <dgm:spPr/>
      <dgm:t>
        <a:bodyPr/>
        <a:lstStyle/>
        <a:p>
          <a:endParaRPr lang="en-US"/>
        </a:p>
      </dgm:t>
    </dgm:pt>
  </dgm:ptLst>
  <dgm:cxnLst>
    <dgm:cxn modelId="{F77B5CF3-8053-4BFF-BA6D-1EF7C99C70BA}" type="presOf" srcId="{1F235D7E-6366-4F21-B77B-F156F3733391}" destId="{51365DE5-EEC0-46DF-A4EF-478260DED13B}" srcOrd="0" destOrd="0" presId="urn:microsoft.com/office/officeart/2005/8/layout/hProcess7#1"/>
    <dgm:cxn modelId="{006B07F2-6DF2-4366-AB65-A98E9C116AA6}" type="presOf" srcId="{CB56E5DE-715C-4719-9D80-1129B9C8FED5}" destId="{BCC04BBC-4DEE-4F45-8D21-D42E228D4B98}" srcOrd="1" destOrd="0" presId="urn:microsoft.com/office/officeart/2005/8/layout/hProcess7#1"/>
    <dgm:cxn modelId="{CDC356F1-13B0-4484-B6CE-C7A60F433C80}" type="presOf" srcId="{CB56E5DE-715C-4719-9D80-1129B9C8FED5}" destId="{82FCBC29-E2DC-4986-951C-C7CC5A47DC04}" srcOrd="0" destOrd="0" presId="urn:microsoft.com/office/officeart/2005/8/layout/hProcess7#1"/>
    <dgm:cxn modelId="{D00C4B19-C324-4A24-940E-115EE17A2D97}" srcId="{70205423-72C1-4F0E-9B9C-86EBA82C708C}" destId="{989A6556-AB52-4D5C-AEF8-C00B2DC218BC}" srcOrd="1" destOrd="0" parTransId="{211D9A9D-28FF-4A4F-ACAD-14007E2B18B4}" sibTransId="{8F44C9BC-8CE3-43AE-8380-D15CD88D1E28}"/>
    <dgm:cxn modelId="{080A0015-69B9-4E53-B9CA-51703C8F5F86}" type="presOf" srcId="{1F235D7E-6366-4F21-B77B-F156F3733391}" destId="{B997A782-967D-4679-A1D7-5FAEB4DED8CE}" srcOrd="1" destOrd="0" presId="urn:microsoft.com/office/officeart/2005/8/layout/hProcess7#1"/>
    <dgm:cxn modelId="{7752A3CD-F6BD-4FF4-93BF-FE2C89DD6AAD}" type="presOf" srcId="{989A6556-AB52-4D5C-AEF8-C00B2DC218BC}" destId="{5923B6DB-A443-4CAD-97C1-310B3F1549BE}" srcOrd="1" destOrd="0" presId="urn:microsoft.com/office/officeart/2005/8/layout/hProcess7#1"/>
    <dgm:cxn modelId="{70B39286-0AA6-4F0D-96B1-99840838B40D}" type="presOf" srcId="{3A2DF2A4-EBB8-4583-9EE3-2F270ACC261D}" destId="{AC91CC25-97BC-4085-9E2F-69255590D3FC}" srcOrd="0" destOrd="0" presId="urn:microsoft.com/office/officeart/2005/8/layout/hProcess7#1"/>
    <dgm:cxn modelId="{804F7957-7052-45E3-8D47-99DBF2AEB1A9}" type="presOf" srcId="{8CDFBCE1-4F98-4617-B40D-222EA842300B}" destId="{021EBE28-590A-4EEE-8A4D-D5D0420FB156}" srcOrd="0" destOrd="0" presId="urn:microsoft.com/office/officeart/2005/8/layout/hProcess7#1"/>
    <dgm:cxn modelId="{60C7F1C1-5133-43C3-8283-2FF8E3760CF7}" srcId="{70205423-72C1-4F0E-9B9C-86EBA82C708C}" destId="{3A2DF2A4-EBB8-4583-9EE3-2F270ACC261D}" srcOrd="2" destOrd="0" parTransId="{37FAD003-BB9C-4C0D-B1DA-C121B9B49EDE}" sibTransId="{CF1321C7-ABC7-4401-9F76-2C6DF698A8B0}"/>
    <dgm:cxn modelId="{0E8C62C8-E329-4D5E-B1AB-E68DA3CD3F26}" srcId="{70205423-72C1-4F0E-9B9C-86EBA82C708C}" destId="{1F235D7E-6366-4F21-B77B-F156F3733391}" srcOrd="3" destOrd="0" parTransId="{20B804A2-E77A-4EE0-B27E-9F80877DCE81}" sibTransId="{1FFF4917-E19D-4CC3-9674-8A663644C096}"/>
    <dgm:cxn modelId="{006CF9E4-5195-4D2B-98D0-690E3D8A4E28}" type="presOf" srcId="{989A6556-AB52-4D5C-AEF8-C00B2DC218BC}" destId="{81D40FCD-6829-4BA0-9938-56CE97A57C12}" srcOrd="0" destOrd="0" presId="urn:microsoft.com/office/officeart/2005/8/layout/hProcess7#1"/>
    <dgm:cxn modelId="{A601D927-A677-4F83-88F5-C62F811CFEB1}" srcId="{70205423-72C1-4F0E-9B9C-86EBA82C708C}" destId="{CB56E5DE-715C-4719-9D80-1129B9C8FED5}" srcOrd="0" destOrd="0" parTransId="{5F421D79-5E57-4D41-8999-8DE33916182B}" sibTransId="{3164FFA7-EA75-4AAE-B0C5-BB66A4931163}"/>
    <dgm:cxn modelId="{6402AF3E-AAED-4356-8BB6-8E33E5A3B5A9}" type="presOf" srcId="{3A2DF2A4-EBB8-4583-9EE3-2F270ACC261D}" destId="{BABDD300-9407-4F26-A9ED-41879CE95E60}" srcOrd="1" destOrd="0" presId="urn:microsoft.com/office/officeart/2005/8/layout/hProcess7#1"/>
    <dgm:cxn modelId="{573013E5-82D2-4BD6-8BE2-FDFA64F7BD38}" srcId="{CB56E5DE-715C-4719-9D80-1129B9C8FED5}" destId="{8CDFBCE1-4F98-4617-B40D-222EA842300B}" srcOrd="0" destOrd="0" parTransId="{00C02741-7465-4C82-B4B8-775EABFC2600}" sibTransId="{3491C943-E69D-447D-AA44-14014A603FEA}"/>
    <dgm:cxn modelId="{B343BDEB-0A3D-49F8-BB38-3FC67D9206B3}" type="presOf" srcId="{70205423-72C1-4F0E-9B9C-86EBA82C708C}" destId="{F8B0FB0F-126A-4CB4-972C-9D6002D549B6}" srcOrd="0" destOrd="0" presId="urn:microsoft.com/office/officeart/2005/8/layout/hProcess7#1"/>
    <dgm:cxn modelId="{3997F1F6-3479-4765-ACD3-B7B2830A0840}" type="presParOf" srcId="{F8B0FB0F-126A-4CB4-972C-9D6002D549B6}" destId="{0E9DCFBB-DBFB-4C89-94F2-D3BD03C927EF}" srcOrd="0" destOrd="0" presId="urn:microsoft.com/office/officeart/2005/8/layout/hProcess7#1"/>
    <dgm:cxn modelId="{E7D548D1-E810-4321-9771-FC079536BC0D}" type="presParOf" srcId="{0E9DCFBB-DBFB-4C89-94F2-D3BD03C927EF}" destId="{82FCBC29-E2DC-4986-951C-C7CC5A47DC04}" srcOrd="0" destOrd="0" presId="urn:microsoft.com/office/officeart/2005/8/layout/hProcess7#1"/>
    <dgm:cxn modelId="{EBA780F5-22DB-497C-8725-860EEB9138A4}" type="presParOf" srcId="{0E9DCFBB-DBFB-4C89-94F2-D3BD03C927EF}" destId="{BCC04BBC-4DEE-4F45-8D21-D42E228D4B98}" srcOrd="1" destOrd="0" presId="urn:microsoft.com/office/officeart/2005/8/layout/hProcess7#1"/>
    <dgm:cxn modelId="{CCF44776-E6B1-4670-AD47-FCB2058462D3}" type="presParOf" srcId="{0E9DCFBB-DBFB-4C89-94F2-D3BD03C927EF}" destId="{021EBE28-590A-4EEE-8A4D-D5D0420FB156}" srcOrd="2" destOrd="0" presId="urn:microsoft.com/office/officeart/2005/8/layout/hProcess7#1"/>
    <dgm:cxn modelId="{665EF42B-033B-49AA-A195-207B4E21AFC5}" type="presParOf" srcId="{F8B0FB0F-126A-4CB4-972C-9D6002D549B6}" destId="{E63A7E66-BBD7-4571-BE17-27EE8A5FAEE8}" srcOrd="1" destOrd="0" presId="urn:microsoft.com/office/officeart/2005/8/layout/hProcess7#1"/>
    <dgm:cxn modelId="{81C62516-729A-45E5-992D-FFEE5886C13F}" type="presParOf" srcId="{F8B0FB0F-126A-4CB4-972C-9D6002D549B6}" destId="{4B515DA0-E771-4597-89D8-2DF2B52C2718}" srcOrd="2" destOrd="0" presId="urn:microsoft.com/office/officeart/2005/8/layout/hProcess7#1"/>
    <dgm:cxn modelId="{AEAC94BB-D545-4195-B8CB-1B59FEB1652B}" type="presParOf" srcId="{4B515DA0-E771-4597-89D8-2DF2B52C2718}" destId="{6F5F75E2-4D2D-4B0E-97F6-FC6EFF6AC435}" srcOrd="0" destOrd="0" presId="urn:microsoft.com/office/officeart/2005/8/layout/hProcess7#1"/>
    <dgm:cxn modelId="{3AD5F75E-02F0-4437-A372-6DE856D48452}" type="presParOf" srcId="{4B515DA0-E771-4597-89D8-2DF2B52C2718}" destId="{36521594-F535-4437-A636-76CAF368915A}" srcOrd="1" destOrd="0" presId="urn:microsoft.com/office/officeart/2005/8/layout/hProcess7#1"/>
    <dgm:cxn modelId="{8A04F542-24E1-4730-9F20-9F12990BD515}" type="presParOf" srcId="{4B515DA0-E771-4597-89D8-2DF2B52C2718}" destId="{4174EC87-4B50-4B68-AB6A-AD5EBD61FD33}" srcOrd="2" destOrd="0" presId="urn:microsoft.com/office/officeart/2005/8/layout/hProcess7#1"/>
    <dgm:cxn modelId="{60583EFF-9022-403E-9113-6A2960F61502}" type="presParOf" srcId="{F8B0FB0F-126A-4CB4-972C-9D6002D549B6}" destId="{88B7A954-83A0-44DC-A6F1-8845FFF9D77F}" srcOrd="3" destOrd="0" presId="urn:microsoft.com/office/officeart/2005/8/layout/hProcess7#1"/>
    <dgm:cxn modelId="{1DB65337-8388-467D-A082-36461B510BA0}" type="presParOf" srcId="{F8B0FB0F-126A-4CB4-972C-9D6002D549B6}" destId="{E327D4E0-1797-495E-A04F-1B5FD69171AB}" srcOrd="4" destOrd="0" presId="urn:microsoft.com/office/officeart/2005/8/layout/hProcess7#1"/>
    <dgm:cxn modelId="{FED72A3A-8D9C-41FF-A4B4-25477F94EC03}" type="presParOf" srcId="{E327D4E0-1797-495E-A04F-1B5FD69171AB}" destId="{81D40FCD-6829-4BA0-9938-56CE97A57C12}" srcOrd="0" destOrd="0" presId="urn:microsoft.com/office/officeart/2005/8/layout/hProcess7#1"/>
    <dgm:cxn modelId="{44260E1F-D8DD-4C3D-AB1D-0269B5324137}" type="presParOf" srcId="{E327D4E0-1797-495E-A04F-1B5FD69171AB}" destId="{5923B6DB-A443-4CAD-97C1-310B3F1549BE}" srcOrd="1" destOrd="0" presId="urn:microsoft.com/office/officeart/2005/8/layout/hProcess7#1"/>
    <dgm:cxn modelId="{5898D2F4-1FD7-40B0-B99E-A5C64745880B}" type="presParOf" srcId="{F8B0FB0F-126A-4CB4-972C-9D6002D549B6}" destId="{1E073543-E4D3-44CE-9310-D17FD7BDD08A}" srcOrd="5" destOrd="0" presId="urn:microsoft.com/office/officeart/2005/8/layout/hProcess7#1"/>
    <dgm:cxn modelId="{E0A48312-4F2A-40DC-B0CD-33A60A17BCB3}" type="presParOf" srcId="{F8B0FB0F-126A-4CB4-972C-9D6002D549B6}" destId="{B36FF954-8D6B-4488-8C2B-970AB2104B57}" srcOrd="6" destOrd="0" presId="urn:microsoft.com/office/officeart/2005/8/layout/hProcess7#1"/>
    <dgm:cxn modelId="{EE34B24D-7287-4643-BAF0-2A56ECF26E14}" type="presParOf" srcId="{B36FF954-8D6B-4488-8C2B-970AB2104B57}" destId="{DF110D32-A281-42F9-A95D-833826E22C2A}" srcOrd="0" destOrd="0" presId="urn:microsoft.com/office/officeart/2005/8/layout/hProcess7#1"/>
    <dgm:cxn modelId="{5ECE7353-E252-4956-ABA9-FB42C7F0713C}" type="presParOf" srcId="{B36FF954-8D6B-4488-8C2B-970AB2104B57}" destId="{6A190356-F801-4B3D-8EF1-4E2DC4EAA4C8}" srcOrd="1" destOrd="0" presId="urn:microsoft.com/office/officeart/2005/8/layout/hProcess7#1"/>
    <dgm:cxn modelId="{BE41A30B-90C6-4210-A84A-711B2FD6D184}" type="presParOf" srcId="{B36FF954-8D6B-4488-8C2B-970AB2104B57}" destId="{41430E43-9C1F-4618-87B2-21D271B106C1}" srcOrd="2" destOrd="0" presId="urn:microsoft.com/office/officeart/2005/8/layout/hProcess7#1"/>
    <dgm:cxn modelId="{BD94AE86-21E1-45A1-9034-FEBB22DC4C48}" type="presParOf" srcId="{F8B0FB0F-126A-4CB4-972C-9D6002D549B6}" destId="{029DA8A4-EC38-4C3F-9030-9C2E6829DF9D}" srcOrd="7" destOrd="0" presId="urn:microsoft.com/office/officeart/2005/8/layout/hProcess7#1"/>
    <dgm:cxn modelId="{5CF69173-1EE3-4F31-AF3D-EE29E4BD6C35}" type="presParOf" srcId="{F8B0FB0F-126A-4CB4-972C-9D6002D549B6}" destId="{4EF68A3B-37E3-4AD2-BF69-33D89EE0C160}" srcOrd="8" destOrd="0" presId="urn:microsoft.com/office/officeart/2005/8/layout/hProcess7#1"/>
    <dgm:cxn modelId="{62F52966-40CE-428F-BECB-226856D4ABFD}" type="presParOf" srcId="{4EF68A3B-37E3-4AD2-BF69-33D89EE0C160}" destId="{AC91CC25-97BC-4085-9E2F-69255590D3FC}" srcOrd="0" destOrd="0" presId="urn:microsoft.com/office/officeart/2005/8/layout/hProcess7#1"/>
    <dgm:cxn modelId="{98C08099-32CC-4BA8-B3DB-ED56AB42F0CD}" type="presParOf" srcId="{4EF68A3B-37E3-4AD2-BF69-33D89EE0C160}" destId="{BABDD300-9407-4F26-A9ED-41879CE95E60}" srcOrd="1" destOrd="0" presId="urn:microsoft.com/office/officeart/2005/8/layout/hProcess7#1"/>
    <dgm:cxn modelId="{594C8B8B-E008-4075-9F1A-28655141A2A5}" type="presParOf" srcId="{F8B0FB0F-126A-4CB4-972C-9D6002D549B6}" destId="{FAFA4E15-0C22-4E0B-B364-81093D33A756}" srcOrd="9" destOrd="0" presId="urn:microsoft.com/office/officeart/2005/8/layout/hProcess7#1"/>
    <dgm:cxn modelId="{3A46E1B4-6EA6-4887-B747-0C982B1C81B6}" type="presParOf" srcId="{F8B0FB0F-126A-4CB4-972C-9D6002D549B6}" destId="{E1B078F3-5DD7-4931-B6A2-EB579BBAB647}" srcOrd="10" destOrd="0" presId="urn:microsoft.com/office/officeart/2005/8/layout/hProcess7#1"/>
    <dgm:cxn modelId="{99622CB0-0E7A-4B62-B801-EB0458E9F329}" type="presParOf" srcId="{E1B078F3-5DD7-4931-B6A2-EB579BBAB647}" destId="{C9869148-B597-4C7F-919F-3594FCAED414}" srcOrd="0" destOrd="0" presId="urn:microsoft.com/office/officeart/2005/8/layout/hProcess7#1"/>
    <dgm:cxn modelId="{AE88B8AD-F252-4FA3-81A4-66B8E9E0A8A4}" type="presParOf" srcId="{E1B078F3-5DD7-4931-B6A2-EB579BBAB647}" destId="{EF02A11E-8921-45EA-A289-664AD5A0E643}" srcOrd="1" destOrd="0" presId="urn:microsoft.com/office/officeart/2005/8/layout/hProcess7#1"/>
    <dgm:cxn modelId="{C8F469CA-7979-48C3-A243-4CADEE92BDCC}" type="presParOf" srcId="{E1B078F3-5DD7-4931-B6A2-EB579BBAB647}" destId="{C2954DB6-07AB-4BAB-AE06-12A0F6AE29CF}" srcOrd="2" destOrd="0" presId="urn:microsoft.com/office/officeart/2005/8/layout/hProcess7#1"/>
    <dgm:cxn modelId="{BCF27141-536B-46F6-8A45-E03A5131D509}" type="presParOf" srcId="{F8B0FB0F-126A-4CB4-972C-9D6002D549B6}" destId="{97CA8A91-C6DE-421A-AF5B-3B52655930EC}" srcOrd="11" destOrd="0" presId="urn:microsoft.com/office/officeart/2005/8/layout/hProcess7#1"/>
    <dgm:cxn modelId="{BC01F12C-C2FA-4472-887C-848143E6C83C}" type="presParOf" srcId="{F8B0FB0F-126A-4CB4-972C-9D6002D549B6}" destId="{05B4978C-929D-4BFE-B99E-893D5651D820}" srcOrd="12" destOrd="0" presId="urn:microsoft.com/office/officeart/2005/8/layout/hProcess7#1"/>
    <dgm:cxn modelId="{68686F9E-BEFD-4907-B72D-981DC239AA4B}" type="presParOf" srcId="{05B4978C-929D-4BFE-B99E-893D5651D820}" destId="{51365DE5-EEC0-46DF-A4EF-478260DED13B}" srcOrd="0" destOrd="0" presId="urn:microsoft.com/office/officeart/2005/8/layout/hProcess7#1"/>
    <dgm:cxn modelId="{01982B98-FF51-4E81-9DED-3EB16C9D1878}" type="presParOf" srcId="{05B4978C-929D-4BFE-B99E-893D5651D820}" destId="{B997A782-967D-4679-A1D7-5FAEB4DED8CE}" srcOrd="1" destOrd="0" presId="urn:microsoft.com/office/officeart/2005/8/layout/hProcess7#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4D68A-321E-4041-A5A1-23AA8A81CBE2}">
      <dsp:nvSpPr>
        <dsp:cNvPr id="0" name=""/>
        <dsp:cNvSpPr/>
      </dsp:nvSpPr>
      <dsp:spPr>
        <a:xfrm rot="10800000">
          <a:off x="1911511" y="152397"/>
          <a:ext cx="4560570" cy="1725583"/>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03" tIns="68580" rIns="128016" bIns="68580" numCol="1" spcCol="1270" anchor="ctr" anchorCtr="0">
          <a:noAutofit/>
        </a:bodyPr>
        <a:lstStyle/>
        <a:p>
          <a:pPr lvl="0" algn="l" defTabSz="800100">
            <a:lnSpc>
              <a:spcPct val="90000"/>
            </a:lnSpc>
            <a:spcBef>
              <a:spcPct val="0"/>
            </a:spcBef>
            <a:spcAft>
              <a:spcPts val="0"/>
            </a:spcAft>
          </a:pPr>
          <a:r>
            <a:rPr lang="en-US" sz="1800" kern="1200" dirty="0" smtClean="0">
              <a:solidFill>
                <a:schemeClr val="bg1"/>
              </a:solidFill>
              <a:latin typeface="Century Gothic" pitchFamily="34" charset="0"/>
            </a:rPr>
            <a:t>Orange County </a:t>
          </a:r>
          <a:r>
            <a:rPr lang="en-US" sz="1800" kern="1200" dirty="0" err="1" smtClean="0">
              <a:solidFill>
                <a:schemeClr val="bg1"/>
              </a:solidFill>
              <a:latin typeface="Century Gothic" pitchFamily="34" charset="0"/>
            </a:rPr>
            <a:t>Recup</a:t>
          </a:r>
          <a:r>
            <a:rPr lang="en-US" sz="1800" kern="1200" dirty="0" smtClean="0">
              <a:solidFill>
                <a:schemeClr val="bg1"/>
              </a:solidFill>
              <a:latin typeface="Century Gothic" pitchFamily="34" charset="0"/>
            </a:rPr>
            <a:t> </a:t>
          </a:r>
        </a:p>
        <a:p>
          <a:pPr lvl="0" algn="l" defTabSz="800100">
            <a:lnSpc>
              <a:spcPct val="90000"/>
            </a:lnSpc>
            <a:spcBef>
              <a:spcPct val="0"/>
            </a:spcBef>
            <a:spcAft>
              <a:spcPts val="0"/>
            </a:spcAft>
          </a:pPr>
          <a:r>
            <a:rPr lang="en-US" sz="1800" kern="1200" dirty="0" smtClean="0">
              <a:solidFill>
                <a:schemeClr val="bg1"/>
              </a:solidFill>
              <a:latin typeface="Century Gothic" pitchFamily="34" charset="0"/>
            </a:rPr>
            <a:t>Opened January 2008</a:t>
          </a:r>
        </a:p>
        <a:p>
          <a:pPr lvl="0" algn="l" defTabSz="800100">
            <a:lnSpc>
              <a:spcPct val="90000"/>
            </a:lnSpc>
            <a:spcBef>
              <a:spcPct val="0"/>
            </a:spcBef>
            <a:spcAft>
              <a:spcPts val="0"/>
            </a:spcAft>
          </a:pPr>
          <a:r>
            <a:rPr lang="en-US" sz="1800" kern="1200" dirty="0" smtClean="0">
              <a:solidFill>
                <a:schemeClr val="bg1"/>
              </a:solidFill>
              <a:latin typeface="Century Gothic" pitchFamily="34" charset="0"/>
            </a:rPr>
            <a:t>Location: Buena Park</a:t>
          </a:r>
        </a:p>
        <a:p>
          <a:pPr lvl="0" algn="l" defTabSz="800100">
            <a:lnSpc>
              <a:spcPct val="90000"/>
            </a:lnSpc>
            <a:spcBef>
              <a:spcPct val="0"/>
            </a:spcBef>
            <a:spcAft>
              <a:spcPts val="0"/>
            </a:spcAft>
          </a:pPr>
          <a:r>
            <a:rPr lang="en-US" sz="1800" kern="1200" dirty="0" smtClean="0">
              <a:solidFill>
                <a:schemeClr val="bg1"/>
              </a:solidFill>
              <a:latin typeface="Century Gothic" pitchFamily="34" charset="0"/>
            </a:rPr>
            <a:t>Served: 23 Hospitals, 863 Clients</a:t>
          </a:r>
        </a:p>
      </dsp:txBody>
      <dsp:txXfrm rot="10800000">
        <a:off x="2342907" y="152397"/>
        <a:ext cx="4129174" cy="1725583"/>
      </dsp:txXfrm>
    </dsp:sp>
    <dsp:sp modelId="{43AC342B-10F2-4B08-B0CA-6035C3124E1D}">
      <dsp:nvSpPr>
        <dsp:cNvPr id="0" name=""/>
        <dsp:cNvSpPr/>
      </dsp:nvSpPr>
      <dsp:spPr>
        <a:xfrm>
          <a:off x="0" y="0"/>
          <a:ext cx="2086533" cy="2086533"/>
        </a:xfrm>
        <a:prstGeom prst="ellipse">
          <a:avLst/>
        </a:prstGeom>
        <a:solidFill>
          <a:schemeClr val="bg1">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F6430-2713-48FF-80B5-0C1F8B9229EE}">
      <dsp:nvSpPr>
        <dsp:cNvPr id="0" name=""/>
        <dsp:cNvSpPr/>
      </dsp:nvSpPr>
      <dsp:spPr>
        <a:xfrm rot="10800000">
          <a:off x="1911511" y="2438397"/>
          <a:ext cx="4560570" cy="1883242"/>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03" tIns="60960" rIns="113792" bIns="60960" numCol="1" spcCol="1270" anchor="ctr" anchorCtr="0">
          <a:noAutofit/>
        </a:bodyPr>
        <a:lstStyle/>
        <a:p>
          <a:pPr lvl="0" algn="l" defTabSz="711200">
            <a:lnSpc>
              <a:spcPct val="90000"/>
            </a:lnSpc>
            <a:spcBef>
              <a:spcPct val="0"/>
            </a:spcBef>
            <a:spcAft>
              <a:spcPts val="0"/>
            </a:spcAft>
          </a:pPr>
          <a:r>
            <a:rPr lang="en-US" sz="1600" kern="1200" dirty="0" smtClean="0">
              <a:solidFill>
                <a:schemeClr val="bg1"/>
              </a:solidFill>
              <a:latin typeface="Century Gothic" pitchFamily="34" charset="0"/>
            </a:rPr>
            <a:t>Los Angeles &amp; San Gabriel Recup </a:t>
          </a:r>
        </a:p>
        <a:p>
          <a:pPr lvl="0" algn="l" defTabSz="711200">
            <a:lnSpc>
              <a:spcPct val="90000"/>
            </a:lnSpc>
            <a:spcBef>
              <a:spcPct val="0"/>
            </a:spcBef>
            <a:spcAft>
              <a:spcPts val="0"/>
            </a:spcAft>
          </a:pPr>
          <a:r>
            <a:rPr lang="en-US" sz="1600" kern="1200" dirty="0" smtClean="0">
              <a:solidFill>
                <a:schemeClr val="bg1"/>
              </a:solidFill>
              <a:latin typeface="Century Gothic" pitchFamily="34" charset="0"/>
            </a:rPr>
            <a:t>Opened October 2010 / Sept 2013</a:t>
          </a:r>
        </a:p>
        <a:p>
          <a:pPr lvl="0" algn="l" defTabSz="711200">
            <a:lnSpc>
              <a:spcPct val="90000"/>
            </a:lnSpc>
            <a:spcBef>
              <a:spcPct val="0"/>
            </a:spcBef>
            <a:spcAft>
              <a:spcPts val="0"/>
            </a:spcAft>
          </a:pPr>
          <a:r>
            <a:rPr lang="en-US" sz="1600" kern="1200" dirty="0" smtClean="0">
              <a:solidFill>
                <a:schemeClr val="bg1"/>
              </a:solidFill>
              <a:latin typeface="Century Gothic" pitchFamily="34" charset="0"/>
            </a:rPr>
            <a:t>Location Mid City / La Puente</a:t>
          </a:r>
        </a:p>
        <a:p>
          <a:pPr lvl="0" algn="l" defTabSz="711200">
            <a:lnSpc>
              <a:spcPct val="90000"/>
            </a:lnSpc>
            <a:spcBef>
              <a:spcPct val="0"/>
            </a:spcBef>
            <a:spcAft>
              <a:spcPts val="0"/>
            </a:spcAft>
          </a:pPr>
          <a:r>
            <a:rPr lang="en-US" sz="1600" kern="1200" dirty="0" smtClean="0">
              <a:solidFill>
                <a:schemeClr val="bg1"/>
              </a:solidFill>
              <a:latin typeface="Century Gothic" pitchFamily="34" charset="0"/>
            </a:rPr>
            <a:t>Served: 24/16 Hospitals, 955 clients</a:t>
          </a:r>
        </a:p>
      </dsp:txBody>
      <dsp:txXfrm rot="10800000">
        <a:off x="2382321" y="2438397"/>
        <a:ext cx="4089760" cy="1883242"/>
      </dsp:txXfrm>
    </dsp:sp>
    <dsp:sp modelId="{01F6E397-919F-41E6-A898-A9C4917A74B3}">
      <dsp:nvSpPr>
        <dsp:cNvPr id="0" name=""/>
        <dsp:cNvSpPr/>
      </dsp:nvSpPr>
      <dsp:spPr>
        <a:xfrm>
          <a:off x="0" y="2295709"/>
          <a:ext cx="2086533" cy="2086533"/>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1F701-64B4-4C41-8F36-7FB424C0A524}">
      <dsp:nvSpPr>
        <dsp:cNvPr id="0" name=""/>
        <dsp:cNvSpPr/>
      </dsp:nvSpPr>
      <dsp:spPr>
        <a:xfrm>
          <a:off x="3269843" y="4097069"/>
          <a:ext cx="1837916" cy="150941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n-US" sz="3700" kern="1200" dirty="0">
            <a:solidFill>
              <a:schemeClr val="tx1"/>
            </a:solidFill>
            <a:latin typeface="Century Gothic" pitchFamily="34" charset="0"/>
          </a:endParaRPr>
        </a:p>
      </dsp:txBody>
      <dsp:txXfrm>
        <a:off x="3539000" y="4318118"/>
        <a:ext cx="1299602" cy="1067316"/>
      </dsp:txXfrm>
    </dsp:sp>
    <dsp:sp modelId="{1764240D-C9E9-49D3-90A1-C29741DE84D9}">
      <dsp:nvSpPr>
        <dsp:cNvPr id="0" name=""/>
        <dsp:cNvSpPr/>
      </dsp:nvSpPr>
      <dsp:spPr>
        <a:xfrm rot="13051725">
          <a:off x="1128744" y="3001553"/>
          <a:ext cx="2104784" cy="740278"/>
        </a:xfrm>
        <a:prstGeom prst="lef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50CE41F-A22F-496E-B840-2FC4C617F403}">
      <dsp:nvSpPr>
        <dsp:cNvPr id="0" name=""/>
        <dsp:cNvSpPr/>
      </dsp:nvSpPr>
      <dsp:spPr>
        <a:xfrm>
          <a:off x="0" y="877888"/>
          <a:ext cx="2256812" cy="3246248"/>
        </a:xfrm>
        <a:prstGeom prst="roundRect">
          <a:avLst>
            <a:gd name="adj" fmla="val 10000"/>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100000"/>
            </a:lnSpc>
            <a:spcBef>
              <a:spcPct val="0"/>
            </a:spcBef>
            <a:spcAft>
              <a:spcPts val="0"/>
            </a:spcAft>
          </a:pPr>
          <a:r>
            <a:rPr lang="en-US" sz="1600" b="1" u="none" kern="1200" dirty="0" smtClean="0">
              <a:solidFill>
                <a:schemeClr val="bg1"/>
              </a:solidFill>
              <a:effectLst/>
              <a:latin typeface="Century Gothic" pitchFamily="34" charset="0"/>
            </a:rPr>
            <a:t>Clients</a:t>
          </a:r>
          <a:r>
            <a:rPr lang="en-US" sz="1600" b="0" u="none" kern="1200" dirty="0" smtClean="0">
              <a:solidFill>
                <a:schemeClr val="bg1"/>
              </a:solidFill>
              <a:effectLst/>
              <a:latin typeface="Gill Sans MT Condensed" pitchFamily="34" charset="0"/>
            </a:rPr>
            <a:t> </a:t>
          </a:r>
        </a:p>
        <a:p>
          <a:pPr lvl="0" algn="ctr" defTabSz="711200">
            <a:lnSpc>
              <a:spcPct val="100000"/>
            </a:lnSpc>
            <a:spcBef>
              <a:spcPct val="0"/>
            </a:spcBef>
            <a:spcAft>
              <a:spcPts val="0"/>
            </a:spcAft>
          </a:pPr>
          <a:r>
            <a:rPr lang="en-US" sz="1400" b="0" u="none" kern="1200" dirty="0" smtClean="0">
              <a:solidFill>
                <a:schemeClr val="bg1"/>
              </a:solidFill>
              <a:effectLst/>
              <a:latin typeface="Gill Sans MT Condensed" pitchFamily="34" charset="0"/>
            </a:rPr>
            <a:t>1818 Total</a:t>
          </a:r>
        </a:p>
        <a:p>
          <a:pPr lvl="0" algn="ctr" defTabSz="711200">
            <a:lnSpc>
              <a:spcPct val="90000"/>
            </a:lnSpc>
            <a:spcBef>
              <a:spcPct val="0"/>
            </a:spcBef>
            <a:spcAft>
              <a:spcPct val="35000"/>
            </a:spcAft>
          </a:pPr>
          <a:endParaRPr lang="en-US" sz="1600" b="0" u="none" kern="1200" dirty="0" smtClean="0">
            <a:solidFill>
              <a:schemeClr val="bg1"/>
            </a:solidFill>
            <a:effectLst/>
            <a:latin typeface="Gill Sans MT Condensed" pitchFamily="34" charset="0"/>
          </a:endParaRPr>
        </a:p>
        <a:p>
          <a:pPr lvl="0" algn="ctr" defTabSz="711200">
            <a:lnSpc>
              <a:spcPct val="90000"/>
            </a:lnSpc>
            <a:spcBef>
              <a:spcPct val="0"/>
            </a:spcBef>
            <a:spcAft>
              <a:spcPct val="35000"/>
            </a:spcAft>
          </a:pPr>
          <a:endParaRPr lang="en-US" sz="1600" b="0" u="none" kern="1200" dirty="0" smtClean="0">
            <a:solidFill>
              <a:schemeClr val="bg1"/>
            </a:solidFill>
            <a:effectLst/>
            <a:latin typeface="Gill Sans MT Condensed" pitchFamily="34" charset="0"/>
          </a:endParaRPr>
        </a:p>
        <a:p>
          <a:pPr lvl="0" algn="ctr" defTabSz="711200">
            <a:lnSpc>
              <a:spcPct val="90000"/>
            </a:lnSpc>
            <a:spcBef>
              <a:spcPct val="0"/>
            </a:spcBef>
            <a:spcAft>
              <a:spcPct val="35000"/>
            </a:spcAft>
          </a:pPr>
          <a:endParaRPr lang="en-US" sz="1600" b="0" u="none" kern="1200" dirty="0" smtClean="0">
            <a:solidFill>
              <a:schemeClr val="bg1"/>
            </a:solidFill>
            <a:effectLst/>
            <a:latin typeface="Gill Sans MT Condensed" pitchFamily="34" charset="0"/>
          </a:endParaRPr>
        </a:p>
        <a:p>
          <a:pPr lvl="0" algn="ctr" defTabSz="711200">
            <a:lnSpc>
              <a:spcPct val="90000"/>
            </a:lnSpc>
            <a:spcBef>
              <a:spcPct val="0"/>
            </a:spcBef>
            <a:spcAft>
              <a:spcPct val="35000"/>
            </a:spcAft>
          </a:pPr>
          <a:endParaRPr lang="en-US" sz="1400" b="0" u="none" kern="1200" dirty="0" smtClean="0">
            <a:solidFill>
              <a:schemeClr val="bg1"/>
            </a:solidFill>
            <a:effectLst/>
            <a:latin typeface="Gill Sans MT Condensed" pitchFamily="34" charset="0"/>
          </a:endParaRPr>
        </a:p>
        <a:p>
          <a:pPr lvl="0" algn="ctr" defTabSz="711200">
            <a:lnSpc>
              <a:spcPct val="90000"/>
            </a:lnSpc>
            <a:spcBef>
              <a:spcPct val="0"/>
            </a:spcBef>
            <a:spcAft>
              <a:spcPct val="35000"/>
            </a:spcAft>
          </a:pPr>
          <a:endParaRPr lang="en-US" sz="1400" b="0" u="none" kern="1200" dirty="0" smtClean="0">
            <a:solidFill>
              <a:schemeClr val="bg1"/>
            </a:solidFill>
            <a:effectLst/>
            <a:latin typeface="Gill Sans MT Condensed" pitchFamily="34" charset="0"/>
          </a:endParaRPr>
        </a:p>
        <a:p>
          <a:pPr lvl="0" algn="ctr" defTabSz="711200">
            <a:lnSpc>
              <a:spcPct val="90000"/>
            </a:lnSpc>
            <a:spcBef>
              <a:spcPct val="0"/>
            </a:spcBef>
            <a:spcAft>
              <a:spcPct val="35000"/>
            </a:spcAft>
          </a:pPr>
          <a:r>
            <a:rPr lang="en-US" sz="1400" b="0" u="none" kern="1200" dirty="0" smtClean="0">
              <a:solidFill>
                <a:schemeClr val="bg1"/>
              </a:solidFill>
              <a:effectLst/>
              <a:latin typeface="Gill Sans MT Condensed" pitchFamily="34" charset="0"/>
            </a:rPr>
            <a:t>Medically stabilized</a:t>
          </a:r>
        </a:p>
        <a:p>
          <a:pPr lvl="0" algn="ctr" defTabSz="711200">
            <a:lnSpc>
              <a:spcPct val="90000"/>
            </a:lnSpc>
            <a:spcBef>
              <a:spcPct val="0"/>
            </a:spcBef>
            <a:spcAft>
              <a:spcPct val="35000"/>
            </a:spcAft>
          </a:pPr>
          <a:r>
            <a:rPr lang="en-US" sz="1400" kern="1200" dirty="0" smtClean="0">
              <a:solidFill>
                <a:schemeClr val="bg1"/>
              </a:solidFill>
              <a:effectLst/>
              <a:latin typeface="Gill Sans MT Condensed" pitchFamily="34" charset="0"/>
            </a:rPr>
            <a:t>Connected to social services</a:t>
          </a:r>
          <a:endParaRPr lang="en-US" sz="1400" b="0" u="none" kern="1200" dirty="0" smtClean="0">
            <a:solidFill>
              <a:schemeClr val="bg1"/>
            </a:solidFill>
            <a:effectLst/>
            <a:latin typeface="Gill Sans MT Condensed" pitchFamily="34" charset="0"/>
          </a:endParaRPr>
        </a:p>
        <a:p>
          <a:pPr lvl="0" algn="ctr" defTabSz="711200">
            <a:lnSpc>
              <a:spcPct val="90000"/>
            </a:lnSpc>
            <a:spcBef>
              <a:spcPct val="0"/>
            </a:spcBef>
            <a:spcAft>
              <a:spcPct val="35000"/>
            </a:spcAft>
          </a:pPr>
          <a:r>
            <a:rPr lang="en-US" sz="1400" kern="1200" dirty="0" smtClean="0">
              <a:solidFill>
                <a:schemeClr val="bg1"/>
              </a:solidFill>
              <a:effectLst/>
              <a:latin typeface="Gill Sans MT Condensed" pitchFamily="34" charset="0"/>
            </a:rPr>
            <a:t>44% Stable housing connections</a:t>
          </a:r>
        </a:p>
      </dsp:txBody>
      <dsp:txXfrm>
        <a:off x="66100" y="943988"/>
        <a:ext cx="2124612" cy="3114048"/>
      </dsp:txXfrm>
    </dsp:sp>
    <dsp:sp modelId="{AA956383-709E-43EB-8BAC-ACD3895CB049}">
      <dsp:nvSpPr>
        <dsp:cNvPr id="0" name=""/>
        <dsp:cNvSpPr/>
      </dsp:nvSpPr>
      <dsp:spPr>
        <a:xfrm rot="16133601">
          <a:off x="3607926" y="2457616"/>
          <a:ext cx="1188408" cy="740278"/>
        </a:xfrm>
        <a:prstGeom prst="lef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DEE2D5-2FEB-49E2-BA5B-A691A7B239BD}">
      <dsp:nvSpPr>
        <dsp:cNvPr id="0" name=""/>
        <dsp:cNvSpPr/>
      </dsp:nvSpPr>
      <dsp:spPr>
        <a:xfrm>
          <a:off x="3064079" y="0"/>
          <a:ext cx="2117516" cy="2874056"/>
        </a:xfrm>
        <a:prstGeom prst="roundRect">
          <a:avLst>
            <a:gd name="adj" fmla="val 10000"/>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u="none" kern="1200" dirty="0" smtClean="0">
              <a:solidFill>
                <a:schemeClr val="bg1"/>
              </a:solidFill>
              <a:effectLst/>
              <a:latin typeface="Century Gothic" pitchFamily="34" charset="0"/>
            </a:rPr>
            <a:t>Hospitals</a:t>
          </a:r>
        </a:p>
        <a:p>
          <a:pPr lvl="0" algn="ctr" defTabSz="711200">
            <a:lnSpc>
              <a:spcPct val="90000"/>
            </a:lnSpc>
            <a:spcBef>
              <a:spcPct val="0"/>
            </a:spcBef>
            <a:spcAft>
              <a:spcPct val="35000"/>
            </a:spcAft>
          </a:pPr>
          <a:r>
            <a:rPr lang="en-US" sz="1500" b="0" u="none" kern="1200" dirty="0" smtClean="0">
              <a:solidFill>
                <a:schemeClr val="bg1"/>
              </a:solidFill>
              <a:effectLst/>
              <a:latin typeface="Century Gothic" pitchFamily="34" charset="0"/>
            </a:rPr>
            <a:t>63</a:t>
          </a:r>
        </a:p>
        <a:p>
          <a:pPr lvl="0" algn="ctr" defTabSz="711200">
            <a:lnSpc>
              <a:spcPct val="90000"/>
            </a:lnSpc>
            <a:spcBef>
              <a:spcPct val="0"/>
            </a:spcBef>
            <a:spcAft>
              <a:spcPct val="35000"/>
            </a:spcAft>
          </a:pPr>
          <a:endParaRPr lang="en-US" sz="1500" b="0" u="none" kern="1200" dirty="0" smtClean="0">
            <a:solidFill>
              <a:schemeClr val="bg1"/>
            </a:solidFill>
            <a:effectLst/>
            <a:latin typeface="Century Gothic" pitchFamily="34" charset="0"/>
          </a:endParaRPr>
        </a:p>
        <a:p>
          <a:pPr lvl="0" algn="ctr" defTabSz="711200">
            <a:lnSpc>
              <a:spcPct val="90000"/>
            </a:lnSpc>
            <a:spcBef>
              <a:spcPct val="0"/>
            </a:spcBef>
            <a:spcAft>
              <a:spcPct val="35000"/>
            </a:spcAft>
          </a:pPr>
          <a:endParaRPr lang="en-US" sz="1500" b="0" u="none" kern="1200" dirty="0" smtClean="0">
            <a:solidFill>
              <a:schemeClr val="bg1"/>
            </a:solidFill>
            <a:effectLst/>
            <a:latin typeface="Century Gothic" pitchFamily="34" charset="0"/>
          </a:endParaRPr>
        </a:p>
        <a:p>
          <a:pPr lvl="0" algn="ctr" defTabSz="711200">
            <a:lnSpc>
              <a:spcPct val="90000"/>
            </a:lnSpc>
            <a:spcBef>
              <a:spcPct val="0"/>
            </a:spcBef>
            <a:spcAft>
              <a:spcPct val="35000"/>
            </a:spcAft>
          </a:pPr>
          <a:endParaRPr lang="en-US" sz="1500" b="0" u="none" kern="1200" dirty="0" smtClean="0">
            <a:solidFill>
              <a:schemeClr val="bg1"/>
            </a:solidFill>
            <a:effectLst/>
            <a:latin typeface="Century Gothic" pitchFamily="34" charset="0"/>
          </a:endParaRPr>
        </a:p>
        <a:p>
          <a:pPr lvl="0" algn="ctr" defTabSz="711200">
            <a:lnSpc>
              <a:spcPct val="90000"/>
            </a:lnSpc>
            <a:spcBef>
              <a:spcPct val="0"/>
            </a:spcBef>
            <a:spcAft>
              <a:spcPct val="35000"/>
            </a:spcAft>
          </a:pPr>
          <a:r>
            <a:rPr lang="en-US" sz="1500" b="0" u="none" kern="1200" dirty="0" smtClean="0">
              <a:solidFill>
                <a:schemeClr val="bg1"/>
              </a:solidFill>
              <a:effectLst/>
              <a:latin typeface="Century Gothic" pitchFamily="34" charset="0"/>
            </a:rPr>
            <a:t>$14 </a:t>
          </a:r>
          <a:r>
            <a:rPr lang="en-US" sz="1500" kern="1200" dirty="0" smtClean="0">
              <a:solidFill>
                <a:schemeClr val="bg1"/>
              </a:solidFill>
              <a:effectLst/>
              <a:latin typeface="Century Gothic" pitchFamily="34" charset="0"/>
            </a:rPr>
            <a:t>million saved </a:t>
          </a:r>
        </a:p>
        <a:p>
          <a:pPr lvl="0" algn="ctr" defTabSz="711200">
            <a:lnSpc>
              <a:spcPct val="90000"/>
            </a:lnSpc>
            <a:spcBef>
              <a:spcPct val="0"/>
            </a:spcBef>
            <a:spcAft>
              <a:spcPct val="35000"/>
            </a:spcAft>
          </a:pPr>
          <a:r>
            <a:rPr lang="en-US" sz="1500" kern="1200" dirty="0" smtClean="0">
              <a:solidFill>
                <a:schemeClr val="bg1"/>
              </a:solidFill>
              <a:effectLst/>
              <a:latin typeface="Century Gothic" pitchFamily="34" charset="0"/>
            </a:rPr>
            <a:t>Reduced inpatient stay</a:t>
          </a:r>
        </a:p>
        <a:p>
          <a:pPr lvl="0" algn="ctr" defTabSz="711200">
            <a:lnSpc>
              <a:spcPct val="90000"/>
            </a:lnSpc>
            <a:spcBef>
              <a:spcPct val="0"/>
            </a:spcBef>
            <a:spcAft>
              <a:spcPct val="35000"/>
            </a:spcAft>
          </a:pPr>
          <a:r>
            <a:rPr lang="en-US" sz="1500" kern="1200" dirty="0" smtClean="0">
              <a:solidFill>
                <a:schemeClr val="bg1"/>
              </a:solidFill>
              <a:effectLst/>
              <a:latin typeface="Century Gothic" pitchFamily="34" charset="0"/>
            </a:rPr>
            <a:t>Reduced recidivism</a:t>
          </a:r>
          <a:endParaRPr lang="en-US" sz="1500" kern="1200" dirty="0">
            <a:solidFill>
              <a:schemeClr val="bg1"/>
            </a:solidFill>
            <a:effectLst/>
            <a:latin typeface="Century Gothic" pitchFamily="34" charset="0"/>
          </a:endParaRPr>
        </a:p>
      </dsp:txBody>
      <dsp:txXfrm>
        <a:off x="3126099" y="62020"/>
        <a:ext cx="1993476" cy="2750016"/>
      </dsp:txXfrm>
    </dsp:sp>
    <dsp:sp modelId="{8E4E65CD-BE29-479D-AF47-5C1CA6CFCA0D}">
      <dsp:nvSpPr>
        <dsp:cNvPr id="0" name=""/>
        <dsp:cNvSpPr/>
      </dsp:nvSpPr>
      <dsp:spPr>
        <a:xfrm rot="19325802">
          <a:off x="5231636" y="3414417"/>
          <a:ext cx="1421896" cy="740278"/>
        </a:xfrm>
        <a:prstGeom prst="leftArrow">
          <a:avLst>
            <a:gd name="adj1" fmla="val 60000"/>
            <a:gd name="adj2" fmla="val 500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30600AD-D1CE-4E1E-86C9-3E2488C3ABB3}">
      <dsp:nvSpPr>
        <dsp:cNvPr id="0" name=""/>
        <dsp:cNvSpPr/>
      </dsp:nvSpPr>
      <dsp:spPr>
        <a:xfrm>
          <a:off x="5980462" y="661263"/>
          <a:ext cx="2224659" cy="3859100"/>
        </a:xfrm>
        <a:prstGeom prst="roundRect">
          <a:avLst>
            <a:gd name="adj" fmla="val 10000"/>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endParaRPr lang="en-US" sz="1400" kern="1200" dirty="0" smtClean="0">
            <a:solidFill>
              <a:schemeClr val="bg1"/>
            </a:solidFill>
            <a:effectLst/>
            <a:latin typeface="Century Gothic" pitchFamily="34" charset="0"/>
          </a:endParaRPr>
        </a:p>
        <a:p>
          <a:pPr lvl="0" algn="ctr" defTabSz="622300">
            <a:lnSpc>
              <a:spcPct val="90000"/>
            </a:lnSpc>
            <a:spcBef>
              <a:spcPct val="0"/>
            </a:spcBef>
            <a:spcAft>
              <a:spcPts val="0"/>
            </a:spcAft>
          </a:pPr>
          <a:r>
            <a:rPr lang="en-US" sz="1200" kern="1200" dirty="0" smtClean="0">
              <a:solidFill>
                <a:schemeClr val="bg1"/>
              </a:solidFill>
              <a:latin typeface="Century Gothic" pitchFamily="34" charset="0"/>
            </a:rPr>
            <a:t>Bridge the gap </a:t>
          </a:r>
        </a:p>
        <a:p>
          <a:pPr lvl="0" algn="ctr" defTabSz="622300">
            <a:lnSpc>
              <a:spcPct val="90000"/>
            </a:lnSpc>
            <a:spcBef>
              <a:spcPct val="0"/>
            </a:spcBef>
            <a:spcAft>
              <a:spcPts val="0"/>
            </a:spcAft>
          </a:pPr>
          <a:r>
            <a:rPr lang="en-US" sz="1200" kern="1200" dirty="0" smtClean="0">
              <a:solidFill>
                <a:schemeClr val="bg1"/>
              </a:solidFill>
              <a:latin typeface="Century Gothic" pitchFamily="34" charset="0"/>
            </a:rPr>
            <a:t>in existing services </a:t>
          </a:r>
        </a:p>
        <a:p>
          <a:pPr lvl="0" algn="ctr" defTabSz="622300">
            <a:lnSpc>
              <a:spcPct val="90000"/>
            </a:lnSpc>
            <a:spcBef>
              <a:spcPct val="0"/>
            </a:spcBef>
            <a:spcAft>
              <a:spcPts val="0"/>
            </a:spcAft>
          </a:pPr>
          <a:r>
            <a:rPr lang="en-US" sz="1200" kern="1200" dirty="0" smtClean="0">
              <a:solidFill>
                <a:schemeClr val="bg1"/>
              </a:solidFill>
              <a:latin typeface="Century Gothic" pitchFamily="34" charset="0"/>
            </a:rPr>
            <a:t>for the most </a:t>
          </a:r>
        </a:p>
        <a:p>
          <a:pPr lvl="0" algn="ctr" defTabSz="622300">
            <a:lnSpc>
              <a:spcPct val="90000"/>
            </a:lnSpc>
            <a:spcBef>
              <a:spcPct val="0"/>
            </a:spcBef>
            <a:spcAft>
              <a:spcPts val="0"/>
            </a:spcAft>
          </a:pPr>
          <a:r>
            <a:rPr lang="en-US" sz="1200" kern="1200" dirty="0" smtClean="0">
              <a:solidFill>
                <a:schemeClr val="bg1"/>
              </a:solidFill>
              <a:latin typeface="Century Gothic" pitchFamily="34" charset="0"/>
            </a:rPr>
            <a:t>underserved to break </a:t>
          </a:r>
        </a:p>
        <a:p>
          <a:pPr lvl="0" algn="ctr" defTabSz="622300">
            <a:lnSpc>
              <a:spcPct val="90000"/>
            </a:lnSpc>
            <a:spcBef>
              <a:spcPct val="0"/>
            </a:spcBef>
            <a:spcAft>
              <a:spcPts val="0"/>
            </a:spcAft>
          </a:pPr>
          <a:r>
            <a:rPr lang="en-US" sz="1200" kern="1200" dirty="0" smtClean="0">
              <a:solidFill>
                <a:schemeClr val="bg1"/>
              </a:solidFill>
              <a:latin typeface="Century Gothic" pitchFamily="34" charset="0"/>
            </a:rPr>
            <a:t>or prevent the cycle of homelessness</a:t>
          </a:r>
        </a:p>
        <a:p>
          <a:pPr lvl="0" algn="ctr" defTabSz="622300">
            <a:lnSpc>
              <a:spcPct val="90000"/>
            </a:lnSpc>
            <a:spcBef>
              <a:spcPct val="0"/>
            </a:spcBef>
            <a:spcAft>
              <a:spcPts val="0"/>
            </a:spcAft>
          </a:pPr>
          <a:endParaRPr lang="en-US" sz="1200" kern="1200" dirty="0" smtClean="0">
            <a:solidFill>
              <a:schemeClr val="bg1"/>
            </a:solidFill>
            <a:effectLst/>
            <a:latin typeface="Century Gothic" pitchFamily="34" charset="0"/>
          </a:endParaRPr>
        </a:p>
        <a:p>
          <a:pPr lvl="0" algn="ctr" defTabSz="622300">
            <a:lnSpc>
              <a:spcPct val="90000"/>
            </a:lnSpc>
            <a:spcBef>
              <a:spcPct val="0"/>
            </a:spcBef>
            <a:spcAft>
              <a:spcPts val="0"/>
            </a:spcAft>
          </a:pPr>
          <a:r>
            <a:rPr lang="en-US" sz="1200" b="0" kern="1200" dirty="0" smtClean="0">
              <a:solidFill>
                <a:schemeClr val="bg1"/>
              </a:solidFill>
              <a:effectLst/>
              <a:latin typeface="Century Gothic" pitchFamily="34" charset="0"/>
            </a:rPr>
            <a:t>Recognitions &amp; Innovations</a:t>
          </a:r>
        </a:p>
        <a:p>
          <a:pPr lvl="0" algn="ctr" defTabSz="622300">
            <a:lnSpc>
              <a:spcPct val="90000"/>
            </a:lnSpc>
            <a:spcBef>
              <a:spcPct val="0"/>
            </a:spcBef>
            <a:spcAft>
              <a:spcPts val="0"/>
            </a:spcAft>
          </a:pPr>
          <a:endParaRPr lang="en-US" sz="400" b="0" kern="1200" dirty="0" smtClean="0">
            <a:solidFill>
              <a:schemeClr val="bg1"/>
            </a:solidFill>
            <a:effectLst/>
            <a:latin typeface="Century Gothic" pitchFamily="34" charset="0"/>
          </a:endParaRPr>
        </a:p>
        <a:p>
          <a:pPr lvl="0" algn="ctr" defTabSz="622300">
            <a:lnSpc>
              <a:spcPct val="90000"/>
            </a:lnSpc>
            <a:spcBef>
              <a:spcPct val="0"/>
            </a:spcBef>
            <a:spcAft>
              <a:spcPts val="0"/>
            </a:spcAft>
          </a:pPr>
          <a:r>
            <a:rPr lang="en-US" sz="1200" kern="1200" dirty="0" smtClean="0">
              <a:solidFill>
                <a:schemeClr val="bg1"/>
              </a:solidFill>
              <a:effectLst/>
              <a:latin typeface="Century Gothic" pitchFamily="34" charset="0"/>
            </a:rPr>
            <a:t>AHRQ Innovations Profile</a:t>
          </a:r>
        </a:p>
        <a:p>
          <a:pPr lvl="0" algn="ctr" defTabSz="622300">
            <a:lnSpc>
              <a:spcPct val="90000"/>
            </a:lnSpc>
            <a:spcBef>
              <a:spcPct val="0"/>
            </a:spcBef>
            <a:spcAft>
              <a:spcPts val="0"/>
            </a:spcAft>
          </a:pPr>
          <a:r>
            <a:rPr lang="en-US" sz="1200" kern="1200" dirty="0" smtClean="0">
              <a:solidFill>
                <a:schemeClr val="bg1"/>
              </a:solidFill>
              <a:effectLst/>
              <a:latin typeface="Century Gothic" pitchFamily="34" charset="0"/>
            </a:rPr>
            <a:t>James Irvine Leadership Award</a:t>
          </a:r>
        </a:p>
        <a:p>
          <a:pPr lvl="0" algn="ctr" defTabSz="622300">
            <a:lnSpc>
              <a:spcPct val="90000"/>
            </a:lnSpc>
            <a:spcBef>
              <a:spcPct val="0"/>
            </a:spcBef>
            <a:spcAft>
              <a:spcPts val="0"/>
            </a:spcAft>
          </a:pPr>
          <a:r>
            <a:rPr lang="en-US" sz="1200" kern="1200" dirty="0" smtClean="0">
              <a:solidFill>
                <a:schemeClr val="bg1"/>
              </a:solidFill>
              <a:effectLst/>
              <a:latin typeface="Century Gothic" pitchFamily="34" charset="0"/>
            </a:rPr>
            <a:t>Chronic Care Plus</a:t>
          </a:r>
        </a:p>
        <a:p>
          <a:pPr lvl="0" algn="ctr" defTabSz="622300">
            <a:lnSpc>
              <a:spcPct val="90000"/>
            </a:lnSpc>
            <a:spcBef>
              <a:spcPct val="0"/>
            </a:spcBef>
            <a:spcAft>
              <a:spcPts val="0"/>
            </a:spcAft>
          </a:pPr>
          <a:endParaRPr lang="en-US" sz="1200" kern="1200" dirty="0" smtClean="0">
            <a:solidFill>
              <a:schemeClr val="bg1"/>
            </a:solidFill>
            <a:effectLst/>
            <a:latin typeface="Century Gothic" pitchFamily="34" charset="0"/>
          </a:endParaRPr>
        </a:p>
      </dsp:txBody>
      <dsp:txXfrm>
        <a:off x="6045620" y="726421"/>
        <a:ext cx="2094343" cy="3728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CBC29-E2DC-4986-951C-C7CC5A47DC04}">
      <dsp:nvSpPr>
        <dsp:cNvPr id="0" name=""/>
        <dsp:cNvSpPr/>
      </dsp:nvSpPr>
      <dsp:spPr>
        <a:xfrm>
          <a:off x="0" y="228602"/>
          <a:ext cx="2109917" cy="5103213"/>
        </a:xfrm>
        <a:prstGeom prst="roundRect">
          <a:avLst>
            <a:gd name="adj" fmla="val 5000"/>
          </a:avLst>
        </a:prstGeom>
        <a:solidFill>
          <a:srgbClr val="FFCC4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en-US" sz="2400" kern="1200" dirty="0"/>
        </a:p>
      </dsp:txBody>
      <dsp:txXfrm rot="16200000">
        <a:off x="-1881325" y="2109927"/>
        <a:ext cx="4184634" cy="421983"/>
      </dsp:txXfrm>
    </dsp:sp>
    <dsp:sp modelId="{021EBE28-590A-4EEE-8A4D-D5D0420FB156}">
      <dsp:nvSpPr>
        <dsp:cNvPr id="0" name=""/>
        <dsp:cNvSpPr/>
      </dsp:nvSpPr>
      <dsp:spPr>
        <a:xfrm>
          <a:off x="418866" y="228602"/>
          <a:ext cx="1571888" cy="5103213"/>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US" sz="1400" kern="1200" dirty="0">
            <a:solidFill>
              <a:schemeClr val="bg1"/>
            </a:solidFill>
          </a:endParaRPr>
        </a:p>
      </dsp:txBody>
      <dsp:txXfrm>
        <a:off x="418866" y="228602"/>
        <a:ext cx="1571888" cy="5103213"/>
      </dsp:txXfrm>
    </dsp:sp>
    <dsp:sp modelId="{81D40FCD-6829-4BA0-9938-56CE97A57C12}">
      <dsp:nvSpPr>
        <dsp:cNvPr id="0" name=""/>
        <dsp:cNvSpPr/>
      </dsp:nvSpPr>
      <dsp:spPr>
        <a:xfrm>
          <a:off x="2209803" y="230784"/>
          <a:ext cx="2066924" cy="5103213"/>
        </a:xfrm>
        <a:prstGeom prst="roundRect">
          <a:avLst>
            <a:gd name="adj" fmla="val 5000"/>
          </a:avLst>
        </a:prstGeom>
        <a:solidFill>
          <a:srgbClr val="FFCC4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dirty="0"/>
        </a:p>
      </dsp:txBody>
      <dsp:txXfrm rot="16200000">
        <a:off x="324178" y="2116409"/>
        <a:ext cx="4184634" cy="413385"/>
      </dsp:txXfrm>
    </dsp:sp>
    <dsp:sp modelId="{36521594-F535-4437-A636-76CAF368915A}">
      <dsp:nvSpPr>
        <dsp:cNvPr id="0" name=""/>
        <dsp:cNvSpPr/>
      </dsp:nvSpPr>
      <dsp:spPr>
        <a:xfrm rot="5400000">
          <a:off x="1989945" y="4791853"/>
          <a:ext cx="411977" cy="277069"/>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C91CC25-97BC-4085-9E2F-69255590D3FC}">
      <dsp:nvSpPr>
        <dsp:cNvPr id="0" name=""/>
        <dsp:cNvSpPr/>
      </dsp:nvSpPr>
      <dsp:spPr>
        <a:xfrm>
          <a:off x="4343407" y="228602"/>
          <a:ext cx="2066924" cy="5103213"/>
        </a:xfrm>
        <a:prstGeom prst="roundRect">
          <a:avLst>
            <a:gd name="adj" fmla="val 5000"/>
          </a:avLst>
        </a:prstGeom>
        <a:solidFill>
          <a:srgbClr val="FFCC4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dirty="0"/>
        </a:p>
      </dsp:txBody>
      <dsp:txXfrm rot="16200000">
        <a:off x="2457782" y="2114226"/>
        <a:ext cx="4184634" cy="413385"/>
      </dsp:txXfrm>
    </dsp:sp>
    <dsp:sp modelId="{6A190356-F801-4B3D-8EF1-4E2DC4EAA4C8}">
      <dsp:nvSpPr>
        <dsp:cNvPr id="0" name=""/>
        <dsp:cNvSpPr/>
      </dsp:nvSpPr>
      <dsp:spPr>
        <a:xfrm rot="5400000">
          <a:off x="4122745" y="4792655"/>
          <a:ext cx="436067" cy="299559"/>
        </a:xfrm>
        <a:prstGeom prst="flowChartExtract">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1365DE5-EEC0-46DF-A4EF-478260DED13B}">
      <dsp:nvSpPr>
        <dsp:cNvPr id="0" name=""/>
        <dsp:cNvSpPr/>
      </dsp:nvSpPr>
      <dsp:spPr>
        <a:xfrm>
          <a:off x="6467475" y="229693"/>
          <a:ext cx="2066924" cy="5103213"/>
        </a:xfrm>
        <a:prstGeom prst="roundRect">
          <a:avLst>
            <a:gd name="adj" fmla="val 5000"/>
          </a:avLst>
        </a:prstGeom>
        <a:solidFill>
          <a:srgbClr val="FFCC4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endParaRPr lang="en-US" sz="2300" kern="1200" dirty="0"/>
        </a:p>
      </dsp:txBody>
      <dsp:txXfrm rot="16200000">
        <a:off x="4581850" y="2115318"/>
        <a:ext cx="4184634" cy="413385"/>
      </dsp:txXfrm>
    </dsp:sp>
    <dsp:sp modelId="{EF02A11E-8921-45EA-A289-664AD5A0E643}">
      <dsp:nvSpPr>
        <dsp:cNvPr id="0" name=""/>
        <dsp:cNvSpPr/>
      </dsp:nvSpPr>
      <dsp:spPr>
        <a:xfrm rot="5400000">
          <a:off x="6240377" y="4732422"/>
          <a:ext cx="478482" cy="310038"/>
        </a:xfrm>
        <a:prstGeom prst="flowChartExtract">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73FE1615-C121-4CA1-B9CE-2D2F76635887}" type="datetimeFigureOut">
              <a:rPr lang="en-US" altLang="en-US"/>
              <a:pPr>
                <a:defRPr/>
              </a:pPr>
              <a:t>8/20/2014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itchFamily="34" charset="-128"/>
              </a:defRPr>
            </a:lvl1pPr>
          </a:lstStyle>
          <a:p>
            <a:pPr>
              <a:defRPr/>
            </a:pPr>
            <a:fld id="{B1F04717-5E9F-4CA1-A029-48F859D97962}" type="slidenum">
              <a:rPr lang="en-US" altLang="en-US"/>
              <a:pPr>
                <a:defRPr/>
              </a:pPr>
              <a:t>‹#›</a:t>
            </a:fld>
            <a:endParaRPr lang="en-US" altLang="en-US"/>
          </a:p>
        </p:txBody>
      </p:sp>
    </p:spTree>
    <p:extLst>
      <p:ext uri="{BB962C8B-B14F-4D97-AF65-F5344CB8AC3E}">
        <p14:creationId xmlns:p14="http://schemas.microsoft.com/office/powerpoint/2010/main" val="3517360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394F0530-6BF9-447A-8FDF-1A98535C4485}" type="datetimeFigureOut">
              <a:rPr lang="en-US" altLang="en-US"/>
              <a:pPr>
                <a:defRPr/>
              </a:pPr>
              <a:t>8/20/2014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itchFamily="34" charset="-128"/>
              </a:defRPr>
            </a:lvl1pPr>
          </a:lstStyle>
          <a:p>
            <a:pPr>
              <a:defRPr/>
            </a:pPr>
            <a:fld id="{6DAC64E8-3BAF-4F94-8599-0F99E90127BF}" type="slidenum">
              <a:rPr lang="en-US" altLang="en-US"/>
              <a:pPr>
                <a:defRPr/>
              </a:pPr>
              <a:t>‹#›</a:t>
            </a:fld>
            <a:endParaRPr lang="en-US" altLang="en-US"/>
          </a:p>
        </p:txBody>
      </p:sp>
    </p:spTree>
    <p:extLst>
      <p:ext uri="{BB962C8B-B14F-4D97-AF65-F5344CB8AC3E}">
        <p14:creationId xmlns:p14="http://schemas.microsoft.com/office/powerpoint/2010/main" val="1099677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fld id="{EAF453D8-56AB-48E7-80FD-C962A4680AFF}" type="slidenum">
              <a:rPr lang="en-US" altLang="en-US" smtClean="0"/>
              <a:pPr/>
              <a:t>21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z="1200">
                <a:solidFill>
                  <a:srgbClr val="FFFFFF"/>
                </a:solidFill>
              </a:defRPr>
            </a:lvl1pPr>
          </a:lstStyle>
          <a:p>
            <a:pPr>
              <a:defRPr/>
            </a:pPr>
            <a:fld id="{4AE632D2-8D66-4860-BF3D-FE2C16F7F276}" type="datetimeFigureOut">
              <a:rPr lang="en-US" altLang="en-US"/>
              <a:pPr>
                <a:defRPr/>
              </a:pPr>
              <a:t>8/20/2014</a:t>
            </a:fld>
            <a:endParaRPr lang="en-US" altLang="en-US"/>
          </a:p>
        </p:txBody>
      </p:sp>
      <p:sp>
        <p:nvSpPr>
          <p:cNvPr id="4" name="Footer Placeholder 4"/>
          <p:cNvSpPr>
            <a:spLocks noGrp="1"/>
          </p:cNvSpPr>
          <p:nvPr>
            <p:ph type="ftr" sz="quarter" idx="11"/>
          </p:nvPr>
        </p:nvSpPr>
        <p:spPr/>
        <p:txBody>
          <a:bodyPr/>
          <a:lstStyle>
            <a:lvl1pPr>
              <a:defRPr sz="1200">
                <a:solidFill>
                  <a:schemeClr val="tx1">
                    <a:tint val="75000"/>
                  </a:schemeClr>
                </a:solidFill>
                <a:latin typeface="+mn-lt"/>
              </a:defRPr>
            </a:lvl1pPr>
          </a:lstStyle>
          <a:p>
            <a:pPr>
              <a:defRPr/>
            </a:pPr>
            <a:endParaRPr lang="en-US"/>
          </a:p>
        </p:txBody>
      </p:sp>
      <p:sp>
        <p:nvSpPr>
          <p:cNvPr id="5" name="Slide Number Placeholder 5"/>
          <p:cNvSpPr>
            <a:spLocks noGrp="1"/>
          </p:cNvSpPr>
          <p:nvPr>
            <p:ph type="sldNum" sz="quarter" idx="12"/>
          </p:nvPr>
        </p:nvSpPr>
        <p:spPr/>
        <p:txBody>
          <a:bodyPr/>
          <a:lstStyle>
            <a:lvl1pPr>
              <a:defRPr sz="1200">
                <a:solidFill>
                  <a:srgbClr val="FFFFFF"/>
                </a:solidFill>
              </a:defRPr>
            </a:lvl1pPr>
          </a:lstStyle>
          <a:p>
            <a:pPr>
              <a:defRPr/>
            </a:pPr>
            <a:fld id="{0FDFEA43-DE55-4AAF-9209-99CDF4699748}" type="slidenum">
              <a:rPr lang="en-US" altLang="en-US"/>
              <a:pPr>
                <a:defRPr/>
              </a:pPr>
              <a:t>‹#›</a:t>
            </a:fld>
            <a:endParaRPr lang="en-US" altLang="en-US"/>
          </a:p>
        </p:txBody>
      </p:sp>
    </p:spTree>
    <p:extLst>
      <p:ext uri="{BB962C8B-B14F-4D97-AF65-F5344CB8AC3E}">
        <p14:creationId xmlns:p14="http://schemas.microsoft.com/office/powerpoint/2010/main" val="3456962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chemeClr val="tx2"/>
                </a:solidFill>
                <a:ea typeface="MS PGothic" panose="020B0600070205080204" pitchFamily="34" charset="-128"/>
              </a:defRPr>
            </a:lvl1pPr>
          </a:lstStyle>
          <a:p>
            <a:pPr>
              <a:defRPr/>
            </a:pPr>
            <a:fld id="{D6E029BE-A733-4205-8818-8FBB21698956}" type="datetimeFigureOut">
              <a:rPr lang="en-US" altLang="en-US"/>
              <a:pPr>
                <a:defRPr/>
              </a:pPr>
              <a:t>8/20/2014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2"/>
                </a:solidFill>
                <a:latin typeface="+mj-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ea typeface="ＭＳ Ｐゴシック" pitchFamily="34" charset="-128"/>
              </a:defRPr>
            </a:lvl1pPr>
          </a:lstStyle>
          <a:p>
            <a:pPr>
              <a:defRPr/>
            </a:pPr>
            <a:fld id="{CB717A2C-FE58-44DB-9207-AADC7A0B4C93}" type="slidenum">
              <a:rPr lang="en-US" altLang="en-US"/>
              <a:pPr>
                <a:defRPr/>
              </a:pPr>
              <a:t>‹#›</a:t>
            </a:fld>
            <a:endParaRPr lang="en-US" altLang="en-US"/>
          </a:p>
        </p:txBody>
      </p:sp>
      <p:pic>
        <p:nvPicPr>
          <p:cNvPr id="1031" name="Picture 10" descr="IF Trans 25 - cut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0038" y="1401763"/>
            <a:ext cx="6151562"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20" r:id="rId1"/>
  </p:sldLayoutIdLst>
  <p:txStyles>
    <p:titleStyle>
      <a:lvl1pPr algn="ctr" rtl="0" eaLnBrk="0" fontAlgn="base" hangingPunct="0">
        <a:spcBef>
          <a:spcPct val="0"/>
        </a:spcBef>
        <a:spcAft>
          <a:spcPct val="0"/>
        </a:spcAft>
        <a:defRPr sz="4000" kern="1200">
          <a:solidFill>
            <a:schemeClr val="tx1"/>
          </a:solidFill>
          <a:latin typeface="Century Gothic" pitchFamily="34" charset="0"/>
          <a:ea typeface="ＭＳ Ｐゴシック" pitchFamily="34" charset="-128"/>
          <a:cs typeface="+mj-cs"/>
        </a:defRPr>
      </a:lvl1pPr>
      <a:lvl2pPr algn="ctr" rtl="0" eaLnBrk="0" fontAlgn="base" hangingPunct="0">
        <a:spcBef>
          <a:spcPct val="0"/>
        </a:spcBef>
        <a:spcAft>
          <a:spcPct val="0"/>
        </a:spcAft>
        <a:defRPr sz="4000">
          <a:solidFill>
            <a:schemeClr val="tx1"/>
          </a:solidFill>
          <a:latin typeface="Century Gothic" pitchFamily="34" charset="0"/>
          <a:ea typeface="ＭＳ Ｐゴシック" pitchFamily="34" charset="-128"/>
        </a:defRPr>
      </a:lvl2pPr>
      <a:lvl3pPr algn="ctr" rtl="0" eaLnBrk="0" fontAlgn="base" hangingPunct="0">
        <a:spcBef>
          <a:spcPct val="0"/>
        </a:spcBef>
        <a:spcAft>
          <a:spcPct val="0"/>
        </a:spcAft>
        <a:defRPr sz="4000">
          <a:solidFill>
            <a:schemeClr val="tx1"/>
          </a:solidFill>
          <a:latin typeface="Century Gothic" pitchFamily="34" charset="0"/>
          <a:ea typeface="ＭＳ Ｐゴシック" pitchFamily="34" charset="-128"/>
        </a:defRPr>
      </a:lvl3pPr>
      <a:lvl4pPr algn="ctr" rtl="0" eaLnBrk="0" fontAlgn="base" hangingPunct="0">
        <a:spcBef>
          <a:spcPct val="0"/>
        </a:spcBef>
        <a:spcAft>
          <a:spcPct val="0"/>
        </a:spcAft>
        <a:defRPr sz="4000">
          <a:solidFill>
            <a:schemeClr val="tx1"/>
          </a:solidFill>
          <a:latin typeface="Century Gothic" pitchFamily="34" charset="0"/>
          <a:ea typeface="ＭＳ Ｐゴシック" pitchFamily="34" charset="-128"/>
        </a:defRPr>
      </a:lvl4pPr>
      <a:lvl5pPr algn="ctr" rtl="0" eaLnBrk="0" fontAlgn="base" hangingPunct="0">
        <a:spcBef>
          <a:spcPct val="0"/>
        </a:spcBef>
        <a:spcAft>
          <a:spcPct val="0"/>
        </a:spcAft>
        <a:defRPr sz="4000">
          <a:solidFill>
            <a:schemeClr val="tx1"/>
          </a:solidFill>
          <a:latin typeface="Century Gothic" pitchFamily="34" charset="0"/>
          <a:ea typeface="ＭＳ Ｐゴシック" pitchFamily="34" charset="-128"/>
        </a:defRPr>
      </a:lvl5pPr>
      <a:lvl6pPr marL="457200" algn="ctr" rtl="0" eaLnBrk="1" fontAlgn="base" hangingPunct="1">
        <a:spcBef>
          <a:spcPct val="0"/>
        </a:spcBef>
        <a:spcAft>
          <a:spcPct val="0"/>
        </a:spcAft>
        <a:defRPr sz="4000">
          <a:solidFill>
            <a:schemeClr val="tx1"/>
          </a:solidFill>
          <a:latin typeface="Century Gothic" pitchFamily="34" charset="0"/>
        </a:defRPr>
      </a:lvl6pPr>
      <a:lvl7pPr marL="914400" algn="ctr" rtl="0" eaLnBrk="1" fontAlgn="base" hangingPunct="1">
        <a:spcBef>
          <a:spcPct val="0"/>
        </a:spcBef>
        <a:spcAft>
          <a:spcPct val="0"/>
        </a:spcAft>
        <a:defRPr sz="4000">
          <a:solidFill>
            <a:schemeClr val="tx1"/>
          </a:solidFill>
          <a:latin typeface="Century Gothic" pitchFamily="34" charset="0"/>
        </a:defRPr>
      </a:lvl7pPr>
      <a:lvl8pPr marL="1371600" algn="ctr" rtl="0" eaLnBrk="1" fontAlgn="base" hangingPunct="1">
        <a:spcBef>
          <a:spcPct val="0"/>
        </a:spcBef>
        <a:spcAft>
          <a:spcPct val="0"/>
        </a:spcAft>
        <a:defRPr sz="4000">
          <a:solidFill>
            <a:schemeClr val="tx1"/>
          </a:solidFill>
          <a:latin typeface="Century Gothic" pitchFamily="34" charset="0"/>
        </a:defRPr>
      </a:lvl8pPr>
      <a:lvl9pPr marL="1828800" algn="ctr" rtl="0" eaLnBrk="1" fontAlgn="base" hangingPunct="1">
        <a:spcBef>
          <a:spcPct val="0"/>
        </a:spcBef>
        <a:spcAft>
          <a:spcPct val="0"/>
        </a:spcAft>
        <a:defRPr sz="40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ETS%20Guest\Desktop\The%20real%20cost%20of%20homelessness-%20Can%20we%20save%20money%20by%20doing%20the%20right%20thing--HD.mp4" TargetMode="External"/><Relationship Id="rId1" Type="http://schemas.openxmlformats.org/officeDocument/2006/relationships/video" Target="file:///C:\Users\IFhomeless\Desktop\The%20real%20cost%20of%20homelessness-%20Can%20we%20save%20money%20by%20doing%20the%20right%20thing--Mobile.mp4" TargetMode="Externa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12.jpeg"/><Relationship Id="rId5" Type="http://schemas.openxmlformats.org/officeDocument/2006/relationships/diagramQuickStyle" Target="../diagrams/quickStyle2.xml"/><Relationship Id="rId10" Type="http://schemas.openxmlformats.org/officeDocument/2006/relationships/image" Target="../media/image11.jpeg"/><Relationship Id="rId4" Type="http://schemas.openxmlformats.org/officeDocument/2006/relationships/diagramLayout" Target="../diagrams/layout2.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ideo" Target="file:///C:\Users\ETS%20Guest\Desktop\&#9654;%20JERRY%20MAGUIRE%20(Tom%20Cruise)%20-%20SHOW%20ME%20THE%20MONEY%20(clean%20edit)%20-%20YouTube%20(1).mp4"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6" name="Rectangle 7"/>
          <p:cNvSpPr>
            <a:spLocks noChangeArrowheads="1"/>
          </p:cNvSpPr>
          <p:nvPr/>
        </p:nvSpPr>
        <p:spPr bwMode="auto">
          <a:xfrm>
            <a:off x="76200" y="536575"/>
            <a:ext cx="91440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Century Gothic" pitchFamily="34" charset="0"/>
            </a:endParaRPr>
          </a:p>
          <a:p>
            <a:pPr algn="ctr" eaLnBrk="1" hangingPunct="1"/>
            <a:r>
              <a:rPr lang="en-US" altLang="en-US" sz="5400">
                <a:solidFill>
                  <a:srgbClr val="FFCC4B"/>
                </a:solidFill>
                <a:latin typeface="Century Gothic" pitchFamily="34" charset="0"/>
              </a:rPr>
              <a:t>The Business of</a:t>
            </a:r>
          </a:p>
          <a:p>
            <a:pPr algn="ctr" eaLnBrk="1" hangingPunct="1"/>
            <a:r>
              <a:rPr lang="en-US" altLang="en-US" sz="5400">
                <a:solidFill>
                  <a:srgbClr val="FFCC4B"/>
                </a:solidFill>
                <a:latin typeface="Century Gothic" pitchFamily="34" charset="0"/>
              </a:rPr>
              <a:t>Recuperative Care</a:t>
            </a:r>
          </a:p>
          <a:p>
            <a:pPr algn="ctr" eaLnBrk="1" hangingPunct="1"/>
            <a:endParaRPr lang="en-US" altLang="en-US" sz="2800">
              <a:solidFill>
                <a:srgbClr val="FFCC4B"/>
              </a:solidFill>
              <a:latin typeface="Century Gothic" pitchFamily="34" charset="0"/>
            </a:endParaRPr>
          </a:p>
          <a:p>
            <a:pPr algn="ctr" eaLnBrk="1" hangingPunct="1"/>
            <a:endParaRPr lang="en-US" altLang="en-US" sz="2000">
              <a:solidFill>
                <a:srgbClr val="FFCC4B"/>
              </a:solidFill>
              <a:latin typeface="Century Gothic" pitchFamily="34" charset="0"/>
            </a:endParaRPr>
          </a:p>
          <a:p>
            <a:pPr algn="ctr" eaLnBrk="1" hangingPunct="1"/>
            <a:endParaRPr lang="en-US" altLang="en-US" sz="2000">
              <a:solidFill>
                <a:srgbClr val="FFCC4B"/>
              </a:solidFill>
              <a:latin typeface="Century Gothic" pitchFamily="34" charset="0"/>
            </a:endParaRPr>
          </a:p>
          <a:p>
            <a:pPr algn="ctr" eaLnBrk="1" hangingPunct="1"/>
            <a:r>
              <a:rPr lang="en-US" altLang="en-US" sz="2800" i="1">
                <a:solidFill>
                  <a:srgbClr val="FFCC4B"/>
                </a:solidFill>
                <a:latin typeface="Century Gothic" pitchFamily="34" charset="0"/>
              </a:rPr>
              <a:t>Presented by</a:t>
            </a:r>
          </a:p>
          <a:p>
            <a:pPr algn="ctr" eaLnBrk="1" hangingPunct="1"/>
            <a:endParaRPr lang="en-US" altLang="en-US" sz="2800" i="1">
              <a:solidFill>
                <a:srgbClr val="FFCC4B"/>
              </a:solidFill>
              <a:latin typeface="Century Gothic" pitchFamily="34" charset="0"/>
            </a:endParaRPr>
          </a:p>
          <a:p>
            <a:pPr algn="ctr" eaLnBrk="1" hangingPunct="1"/>
            <a:r>
              <a:rPr lang="en-US" altLang="en-US" sz="2800">
                <a:solidFill>
                  <a:srgbClr val="FFCC4B"/>
                </a:solidFill>
                <a:latin typeface="Century Gothic" pitchFamily="34" charset="0"/>
              </a:rPr>
              <a:t>Paul Leon, CEO </a:t>
            </a:r>
          </a:p>
          <a:p>
            <a:pPr algn="ctr" eaLnBrk="1" hangingPunct="1"/>
            <a:r>
              <a:rPr lang="en-US" altLang="en-US" sz="2800">
                <a:solidFill>
                  <a:srgbClr val="FFCC4B"/>
                </a:solidFill>
                <a:latin typeface="Century Gothic" pitchFamily="34" charset="0"/>
              </a:rPr>
              <a:t>Illumination Foundation</a:t>
            </a:r>
          </a:p>
          <a:p>
            <a:pPr algn="ctr" eaLnBrk="1" hangingPunct="1"/>
            <a:endParaRPr lang="en-US" altLang="en-US" sz="2800">
              <a:solidFill>
                <a:srgbClr val="FFCC4B"/>
              </a:solidFill>
              <a:latin typeface="Gill Sans MT Condense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050" y="26988"/>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Gill Sans MT Condensed" panose="020B0506020104020203" pitchFamily="34" charset="0"/>
            </a:endParaRPr>
          </a:p>
        </p:txBody>
      </p:sp>
      <p:sp>
        <p:nvSpPr>
          <p:cNvPr id="12291" name="TextBox 13"/>
          <p:cNvSpPr txBox="1">
            <a:spLocks noChangeArrowheads="1"/>
          </p:cNvSpPr>
          <p:nvPr/>
        </p:nvSpPr>
        <p:spPr bwMode="auto">
          <a:xfrm>
            <a:off x="271463" y="228600"/>
            <a:ext cx="74247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2600">
                <a:solidFill>
                  <a:srgbClr val="FFC000"/>
                </a:solidFill>
                <a:latin typeface="Century Gothic" pitchFamily="34" charset="0"/>
              </a:rPr>
              <a:t> PTD Estimated Cost Savings : 2010- Q4 2013 </a:t>
            </a:r>
          </a:p>
        </p:txBody>
      </p:sp>
      <p:pic>
        <p:nvPicPr>
          <p:cNvPr id="1229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82563"/>
            <a:ext cx="6889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581400" y="6642100"/>
            <a:ext cx="5562600" cy="200025"/>
          </a:xfrm>
          <a:prstGeom prst="rect">
            <a:avLst/>
          </a:prstGeom>
          <a:noFill/>
        </p:spPr>
        <p:txBody>
          <a:bodyPr>
            <a:spAutoFit/>
          </a:bodyPr>
          <a:lstStyle/>
          <a:p>
            <a:pPr algn="r">
              <a:defRPr/>
            </a:pPr>
            <a:r>
              <a:rPr lang="en-US" sz="700" i="1" dirty="0">
                <a:solidFill>
                  <a:schemeClr val="tx1">
                    <a:lumMod val="65000"/>
                  </a:schemeClr>
                </a:solidFill>
                <a:ea typeface="MS PGothic" pitchFamily="34" charset="-128"/>
                <a:cs typeface="Calibri" pitchFamily="34" charset="0"/>
              </a:rPr>
              <a:t>NHF Recuperative Care data base, Kaiser  Foundation State Health Facts 2008</a:t>
            </a:r>
          </a:p>
        </p:txBody>
      </p:sp>
      <p:sp>
        <p:nvSpPr>
          <p:cNvPr id="18" name="TextBox 17"/>
          <p:cNvSpPr txBox="1"/>
          <p:nvPr/>
        </p:nvSpPr>
        <p:spPr>
          <a:xfrm>
            <a:off x="1143000" y="5257800"/>
            <a:ext cx="7315200" cy="1323975"/>
          </a:xfrm>
          <a:prstGeom prst="rect">
            <a:avLst/>
          </a:prstGeom>
          <a:noFill/>
        </p:spPr>
        <p:txBody>
          <a:bodyPr>
            <a:spAutoFit/>
          </a:bodyPr>
          <a:lstStyle/>
          <a:p>
            <a:pPr>
              <a:defRPr sz="1800" b="0" i="0" u="none" strike="noStrike" kern="1200" baseline="0">
                <a:solidFill>
                  <a:prstClr val="white"/>
                </a:solidFill>
                <a:latin typeface="Gill Sans MT Condensed" pitchFamily="34" charset="0"/>
                <a:ea typeface="+mn-ea"/>
                <a:cs typeface="+mn-cs"/>
              </a:defRPr>
            </a:pPr>
            <a:r>
              <a:rPr lang="en-US" sz="1600" dirty="0">
                <a:solidFill>
                  <a:schemeClr val="accent1">
                    <a:lumMod val="40000"/>
                    <a:lumOff val="60000"/>
                  </a:schemeClr>
                </a:solidFill>
                <a:latin typeface="Gill Sans MT Condensed" pitchFamily="34" charset="0"/>
                <a:ea typeface="+mn-ea"/>
                <a:cs typeface="Calibri" pitchFamily="34" charset="0"/>
              </a:rPr>
              <a:t>*     Potential Costs is based on patients staying on average 4 days longer than</a:t>
            </a:r>
          </a:p>
          <a:p>
            <a:pPr>
              <a:defRPr sz="1800" b="0" i="0" u="none" strike="noStrike" kern="1200" baseline="0">
                <a:solidFill>
                  <a:prstClr val="white"/>
                </a:solidFill>
                <a:latin typeface="Gill Sans MT Condensed" pitchFamily="34" charset="0"/>
                <a:ea typeface="+mn-ea"/>
                <a:cs typeface="+mn-cs"/>
              </a:defRPr>
            </a:pPr>
            <a:r>
              <a:rPr lang="en-US" sz="1600" dirty="0">
                <a:solidFill>
                  <a:schemeClr val="accent1">
                    <a:lumMod val="40000"/>
                    <a:lumOff val="60000"/>
                  </a:schemeClr>
                </a:solidFill>
                <a:latin typeface="Gill Sans MT Condensed" pitchFamily="34" charset="0"/>
                <a:ea typeface="+mn-ea"/>
                <a:cs typeface="Calibri" pitchFamily="34" charset="0"/>
              </a:rPr>
              <a:t>        necessary in hospital</a:t>
            </a:r>
          </a:p>
          <a:p>
            <a:pPr>
              <a:defRPr sz="1800" b="0" i="0" u="none" strike="noStrike" kern="1200" baseline="0">
                <a:solidFill>
                  <a:prstClr val="white"/>
                </a:solidFill>
                <a:latin typeface="Gill Sans MT Condensed" pitchFamily="34" charset="0"/>
                <a:ea typeface="+mn-ea"/>
                <a:cs typeface="+mn-cs"/>
              </a:defRPr>
            </a:pPr>
            <a:r>
              <a:rPr lang="en-US" sz="1600" dirty="0">
                <a:solidFill>
                  <a:schemeClr val="accent1">
                    <a:lumMod val="40000"/>
                    <a:lumOff val="60000"/>
                  </a:schemeClr>
                </a:solidFill>
                <a:latin typeface="Gill Sans MT Condensed" pitchFamily="34" charset="0"/>
                <a:ea typeface="+mn-ea"/>
                <a:cs typeface="Calibri" pitchFamily="34" charset="0"/>
              </a:rPr>
              <a:t>**   Average hospital adjusted expenses per inpatient stay is $2,676</a:t>
            </a:r>
          </a:p>
          <a:p>
            <a:pPr>
              <a:defRPr sz="1800" b="0" i="0" u="none" strike="noStrike" kern="1200" baseline="0">
                <a:solidFill>
                  <a:prstClr val="white"/>
                </a:solidFill>
                <a:latin typeface="Gill Sans MT Condensed" pitchFamily="34" charset="0"/>
                <a:ea typeface="+mn-ea"/>
                <a:cs typeface="+mn-cs"/>
              </a:defRPr>
            </a:pPr>
            <a:r>
              <a:rPr lang="en-US" sz="1600" dirty="0">
                <a:solidFill>
                  <a:schemeClr val="accent1">
                    <a:lumMod val="40000"/>
                    <a:lumOff val="60000"/>
                  </a:schemeClr>
                </a:solidFill>
                <a:latin typeface="Gill Sans MT Condensed" pitchFamily="34" charset="0"/>
                <a:ea typeface="+mn-ea"/>
                <a:cs typeface="Calibri" pitchFamily="34" charset="0"/>
              </a:rPr>
              <a:t>       (American Hospital Association 2010  Annual survey)</a:t>
            </a:r>
          </a:p>
          <a:p>
            <a:pPr>
              <a:defRPr/>
            </a:pPr>
            <a:endParaRPr lang="en-US" sz="1600" dirty="0">
              <a:solidFill>
                <a:schemeClr val="accent1">
                  <a:lumMod val="40000"/>
                  <a:lumOff val="60000"/>
                </a:schemeClr>
              </a:solidFill>
              <a:ea typeface="MS PGothic" pitchFamily="34" charset="-128"/>
              <a:cs typeface="Calibri" pitchFamily="34" charset="0"/>
            </a:endParaRPr>
          </a:p>
        </p:txBody>
      </p:sp>
      <p:grpSp>
        <p:nvGrpSpPr>
          <p:cNvPr id="12295" name="Group 18"/>
          <p:cNvGrpSpPr>
            <a:grpSpLocks/>
          </p:cNvGrpSpPr>
          <p:nvPr/>
        </p:nvGrpSpPr>
        <p:grpSpPr bwMode="auto">
          <a:xfrm>
            <a:off x="1524000" y="1041400"/>
            <a:ext cx="6096000" cy="4064000"/>
            <a:chOff x="533400" y="681971"/>
            <a:chExt cx="6096000" cy="4064000"/>
          </a:xfrm>
        </p:grpSpPr>
        <p:graphicFrame>
          <p:nvGraphicFramePr>
            <p:cNvPr id="12296" name="Chart 19"/>
            <p:cNvGraphicFramePr>
              <a:graphicFrameLocks/>
            </p:cNvGraphicFramePr>
            <p:nvPr/>
          </p:nvGraphicFramePr>
          <p:xfrm>
            <a:off x="482600" y="631171"/>
            <a:ext cx="6197600" cy="4165600"/>
          </p:xfrm>
          <a:graphic>
            <a:graphicData uri="http://schemas.openxmlformats.org/presentationml/2006/ole">
              <mc:AlternateContent xmlns:mc="http://schemas.openxmlformats.org/markup-compatibility/2006">
                <mc:Choice xmlns:v="urn:schemas-microsoft-com:vml" Requires="v">
                  <p:oleObj spid="_x0000_s12300" name="Chart" r:id="rId5" imgW="6206266" imgH="4170025" progId="Excel.Chart.8">
                    <p:embed/>
                  </p:oleObj>
                </mc:Choice>
                <mc:Fallback>
                  <p:oleObj name="Chart" r:id="rId5" imgW="6206266" imgH="4170025" progId="Excel.Chart.8">
                    <p:embed/>
                    <p:pic>
                      <p:nvPicPr>
                        <p:cNvPr id="0" name="Char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631171"/>
                          <a:ext cx="6197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7" name="TextBox 20"/>
            <p:cNvSpPr txBox="1">
              <a:spLocks noChangeArrowheads="1"/>
            </p:cNvSpPr>
            <p:nvPr/>
          </p:nvSpPr>
          <p:spPr bwMode="auto">
            <a:xfrm>
              <a:off x="4495800" y="1981200"/>
              <a:ext cx="10550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US" altLang="en-US" sz="1600" b="1"/>
                <a:t>Estimated</a:t>
              </a:r>
            </a:p>
            <a:p>
              <a:pPr algn="ctr"/>
              <a:r>
                <a:rPr lang="en-US" altLang="en-US" sz="1600" b="1"/>
                <a:t>Savings</a:t>
              </a:r>
            </a:p>
          </p:txBody>
        </p:sp>
        <p:sp>
          <p:nvSpPr>
            <p:cNvPr id="12298" name="TextBox 21"/>
            <p:cNvSpPr txBox="1">
              <a:spLocks noChangeArrowheads="1"/>
            </p:cNvSpPr>
            <p:nvPr/>
          </p:nvSpPr>
          <p:spPr bwMode="auto">
            <a:xfrm>
              <a:off x="1663714" y="2310825"/>
              <a:ext cx="9514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US" altLang="en-US" sz="1600" b="1">
                  <a:solidFill>
                    <a:schemeClr val="bg1"/>
                  </a:solidFill>
                </a:rPr>
                <a:t>Potential</a:t>
              </a:r>
            </a:p>
            <a:p>
              <a:pPr algn="ctr"/>
              <a:r>
                <a:rPr lang="en-US" altLang="en-US" sz="1600" b="1">
                  <a:solidFill>
                    <a:schemeClr val="bg1"/>
                  </a:solidFill>
                </a:rPr>
                <a:t>Costs*</a:t>
              </a:r>
            </a:p>
          </p:txBody>
        </p:sp>
        <p:sp>
          <p:nvSpPr>
            <p:cNvPr id="12299" name="TextBox 22"/>
            <p:cNvSpPr txBox="1">
              <a:spLocks noChangeArrowheads="1"/>
            </p:cNvSpPr>
            <p:nvPr/>
          </p:nvSpPr>
          <p:spPr bwMode="auto">
            <a:xfrm>
              <a:off x="4343400" y="4057194"/>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US" altLang="en-US" sz="1400" b="1"/>
                <a:t>Actual  Costs**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13"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TextBox 8"/>
          <p:cNvSpPr txBox="1">
            <a:spLocks noChangeArrowheads="1"/>
          </p:cNvSpPr>
          <p:nvPr/>
        </p:nvSpPr>
        <p:spPr bwMode="auto">
          <a:xfrm>
            <a:off x="271463" y="228600"/>
            <a:ext cx="7424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3200">
                <a:solidFill>
                  <a:srgbClr val="FFC000"/>
                </a:solidFill>
                <a:latin typeface="Century Gothic" pitchFamily="34" charset="0"/>
              </a:rPr>
              <a:t>Business Case Recuperative Care</a:t>
            </a:r>
          </a:p>
        </p:txBody>
      </p:sp>
      <p:pic>
        <p:nvPicPr>
          <p:cNvPr id="1331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82563"/>
            <a:ext cx="6889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txBox="1">
            <a:spLocks/>
          </p:cNvSpPr>
          <p:nvPr/>
        </p:nvSpPr>
        <p:spPr>
          <a:xfrm>
            <a:off x="741363" y="1828800"/>
            <a:ext cx="8021637" cy="685800"/>
          </a:xfrm>
          <a:prstGeom prst="rect">
            <a:avLst/>
          </a:prstGeom>
        </p:spPr>
        <p:txBody>
          <a:bodyPr/>
          <a:lstStyle/>
          <a:p>
            <a:pPr marL="342900" indent="-342900" eaLnBrk="1" hangingPunct="1">
              <a:spcBef>
                <a:spcPct val="20000"/>
              </a:spcBef>
              <a:buFont typeface="Arial" charset="0"/>
              <a:buChar char="•"/>
              <a:defRPr/>
            </a:pPr>
            <a:r>
              <a:rPr lang="en-US">
                <a:ea typeface="+mn-ea"/>
                <a:cs typeface="Calibri" pitchFamily="34" charset="0"/>
              </a:rPr>
              <a:t>Clearly state your company’s long term mission. Try to use words that will help direct the growth of your company, but be as concise as possible.</a:t>
            </a:r>
            <a:endParaRPr lang="en-US" dirty="0">
              <a:ea typeface="+mn-ea"/>
              <a:cs typeface="Calibri" pitchFamily="34" charset="0"/>
            </a:endParaRPr>
          </a:p>
        </p:txBody>
      </p:sp>
      <p:sp>
        <p:nvSpPr>
          <p:cNvPr id="13" name="Rectangle 3"/>
          <p:cNvSpPr txBox="1">
            <a:spLocks/>
          </p:cNvSpPr>
          <p:nvPr/>
        </p:nvSpPr>
        <p:spPr>
          <a:xfrm>
            <a:off x="533400" y="4648200"/>
            <a:ext cx="8013192" cy="1908048"/>
          </a:xfrm>
          <a:prstGeom prst="rect">
            <a:avLst/>
          </a:prstGeom>
        </p:spPr>
        <p:txBody>
          <a:bodyPr tIns="0" bIns="0">
            <a:normAutofit/>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b="1" dirty="0">
                <a:solidFill>
                  <a:srgbClr val="FFC000"/>
                </a:solidFill>
                <a:ea typeface="+mj-ea"/>
                <a:cs typeface="Calibri" pitchFamily="34" charset="0"/>
              </a:rPr>
              <a:t>Assumptions:</a:t>
            </a:r>
          </a:p>
          <a:p>
            <a:pPr marL="285750" indent="-285750" eaLnBrk="1" fontAlgn="auto" hangingPunct="1">
              <a:spcAft>
                <a:spcPts val="0"/>
              </a:spcAft>
              <a:buFont typeface="Arial" pitchFamily="34" charset="0"/>
              <a:buChar char="•"/>
              <a:defRPr/>
            </a:pPr>
            <a:r>
              <a:rPr lang="en-US" b="1" dirty="0">
                <a:solidFill>
                  <a:srgbClr val="FFC000"/>
                </a:solidFill>
                <a:ea typeface="+mj-ea"/>
                <a:cs typeface="Calibri" pitchFamily="34" charset="0"/>
              </a:rPr>
              <a:t>Homeless inpatients stay an additional 4 extra days at an average cost of $2676/day</a:t>
            </a:r>
          </a:p>
          <a:p>
            <a:pPr marL="285750" indent="-285750" eaLnBrk="1" fontAlgn="auto" hangingPunct="1">
              <a:spcAft>
                <a:spcPts val="0"/>
              </a:spcAft>
              <a:buFont typeface="Arial" pitchFamily="34" charset="0"/>
              <a:buChar char="•"/>
              <a:tabLst>
                <a:tab pos="171450" algn="l"/>
              </a:tabLst>
              <a:defRPr/>
            </a:pPr>
            <a:r>
              <a:rPr lang="en-US" b="1" dirty="0">
                <a:solidFill>
                  <a:srgbClr val="FFC000"/>
                </a:solidFill>
                <a:ea typeface="+mj-ea"/>
                <a:cs typeface="Calibri" pitchFamily="34" charset="0"/>
              </a:rPr>
              <a:t>$250 Recup daily costs does not include Home Health</a:t>
            </a:r>
          </a:p>
          <a:p>
            <a:pPr marL="285750" indent="-285750" eaLnBrk="1" fontAlgn="auto" hangingPunct="1">
              <a:spcAft>
                <a:spcPts val="0"/>
              </a:spcAft>
              <a:buFont typeface="Arial" pitchFamily="34" charset="0"/>
              <a:buChar char="•"/>
              <a:tabLst>
                <a:tab pos="171450" algn="l"/>
              </a:tabLst>
              <a:defRPr/>
            </a:pPr>
            <a:endParaRPr lang="en-US" b="1" dirty="0">
              <a:solidFill>
                <a:srgbClr val="FFC000"/>
              </a:solidFill>
              <a:ea typeface="+mj-ea"/>
              <a:cs typeface="Calibri" pitchFamily="34" charset="0"/>
            </a:endParaRPr>
          </a:p>
          <a:p>
            <a:pPr eaLnBrk="1" fontAlgn="auto" hangingPunct="1">
              <a:spcAft>
                <a:spcPts val="0"/>
              </a:spcAft>
              <a:defRPr/>
            </a:pPr>
            <a:r>
              <a:rPr lang="en-US" sz="1600" dirty="0">
                <a:ea typeface="+mj-ea"/>
                <a:cs typeface="Calibri" pitchFamily="34" charset="0"/>
              </a:rPr>
              <a:t>Sources:</a:t>
            </a:r>
          </a:p>
          <a:p>
            <a:pPr eaLnBrk="1" fontAlgn="auto" hangingPunct="1">
              <a:spcAft>
                <a:spcPts val="0"/>
              </a:spcAft>
              <a:defRPr/>
            </a:pPr>
            <a:r>
              <a:rPr lang="en-US" sz="1600" dirty="0">
                <a:ea typeface="+mj-ea"/>
                <a:cs typeface="Calibri" pitchFamily="34" charset="0"/>
              </a:rPr>
              <a:t>*AHA 2010 Annual Survey *** Illumination Foundation Recup / NHF database</a:t>
            </a:r>
          </a:p>
        </p:txBody>
      </p:sp>
      <p:graphicFrame>
        <p:nvGraphicFramePr>
          <p:cNvPr id="14" name="Table 13"/>
          <p:cNvGraphicFramePr>
            <a:graphicFrameLocks noGrp="1"/>
          </p:cNvGraphicFramePr>
          <p:nvPr/>
        </p:nvGraphicFramePr>
        <p:xfrm>
          <a:off x="457200" y="1431081"/>
          <a:ext cx="8382000" cy="2455119"/>
        </p:xfrm>
        <a:graphic>
          <a:graphicData uri="http://schemas.openxmlformats.org/drawingml/2006/table">
            <a:tbl>
              <a:tblPr>
                <a:tableStyleId>{08FB837D-C827-4EFA-A057-4D05807E0F7C}</a:tableStyleId>
              </a:tblPr>
              <a:tblGrid>
                <a:gridCol w="1481596"/>
                <a:gridCol w="1552222"/>
                <a:gridCol w="1778071"/>
                <a:gridCol w="1182177"/>
                <a:gridCol w="1266953"/>
                <a:gridCol w="1120981"/>
              </a:tblGrid>
              <a:tr h="865470">
                <a:tc>
                  <a:txBody>
                    <a:bodyPr/>
                    <a:lstStyle/>
                    <a:p>
                      <a:pPr algn="ctr" fontAlgn="b"/>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b="1" u="none" strike="noStrike" dirty="0"/>
                        <a:t>Number of </a:t>
                      </a:r>
                      <a:endParaRPr lang="en-US" sz="1800" b="1" u="none" strike="noStrike" dirty="0" smtClean="0"/>
                    </a:p>
                    <a:p>
                      <a:pPr algn="ctr" fontAlgn="b"/>
                      <a:r>
                        <a:rPr lang="en-US" sz="1800" b="1" u="none" strike="noStrike" dirty="0" smtClean="0"/>
                        <a:t>Homeless </a:t>
                      </a:r>
                      <a:r>
                        <a:rPr lang="en-US" sz="1800" b="1" u="none" strike="noStrike" dirty="0"/>
                        <a:t>Admissions</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b="1" u="none" strike="noStrike" dirty="0"/>
                        <a:t>Average Length of </a:t>
                      </a:r>
                      <a:r>
                        <a:rPr lang="en-US" sz="1800" b="1" u="none" strike="noStrike" dirty="0" smtClean="0"/>
                        <a:t>Stay (ALOS)</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b="1" u="none" strike="noStrike" dirty="0"/>
                        <a:t>Total days of </a:t>
                      </a:r>
                      <a:r>
                        <a:rPr lang="en-US" sz="1800" b="1" u="none" strike="noStrike" dirty="0" smtClean="0"/>
                        <a:t>Inpatient </a:t>
                      </a:r>
                      <a:r>
                        <a:rPr lang="en-US" sz="1800" b="1" u="none" strike="noStrike" dirty="0"/>
                        <a:t>Stay</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b="1" u="none" strike="noStrike" dirty="0" smtClean="0"/>
                        <a:t>Cost </a:t>
                      </a:r>
                      <a:r>
                        <a:rPr lang="en-US" sz="1800" b="1" u="none" strike="noStrike" dirty="0"/>
                        <a:t>per day</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b="1" u="none" strike="noStrike" dirty="0"/>
                        <a:t>Total Cost</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r>
              <a:tr h="658530">
                <a:tc>
                  <a:txBody>
                    <a:bodyPr/>
                    <a:lstStyle/>
                    <a:p>
                      <a:pPr algn="ctr" fontAlgn="b"/>
                      <a:r>
                        <a:rPr lang="en-US" sz="1800" b="1" u="none" strike="noStrike" dirty="0" smtClean="0"/>
                        <a:t>OC Hospitals</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863</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 7.1 days </a:t>
                      </a:r>
                    </a:p>
                    <a:p>
                      <a:pPr algn="ctr" fontAlgn="b"/>
                      <a:r>
                        <a:rPr lang="en-US" sz="1800" u="none" strike="noStrike" dirty="0" smtClean="0"/>
                        <a:t>(including 4 Avoidable)</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3452</a:t>
                      </a:r>
                    </a:p>
                    <a:p>
                      <a:pPr algn="ctr" fontAlgn="b"/>
                      <a:r>
                        <a:rPr lang="en-US" sz="1800" u="none" strike="noStrike" dirty="0" smtClean="0"/>
                        <a:t>Avoidable days</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$2,676*</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a:t> </a:t>
                      </a:r>
                      <a:r>
                        <a:rPr lang="en-US" sz="1800" u="none" strike="noStrike" dirty="0" smtClean="0"/>
                        <a:t>$9,237,552</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r>
              <a:tr h="762000">
                <a:tc>
                  <a:txBody>
                    <a:bodyPr/>
                    <a:lstStyle/>
                    <a:p>
                      <a:pPr algn="ctr" fontAlgn="b"/>
                      <a:r>
                        <a:rPr lang="en-US" sz="1800" b="1" u="none" strike="noStrike" dirty="0"/>
                        <a:t>Recuperative Care</a:t>
                      </a:r>
                      <a:r>
                        <a:rPr lang="en-US" sz="1800" b="1" u="none" strike="noStrike" dirty="0" smtClean="0"/>
                        <a:t>**</a:t>
                      </a:r>
                      <a:endParaRPr lang="en-US" sz="1800" b="1"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863</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12</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smtClean="0"/>
                        <a:t>10,356</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a:t> </a:t>
                      </a:r>
                      <a:r>
                        <a:rPr lang="en-US" sz="1800" u="none" strike="noStrike" dirty="0" smtClean="0"/>
                        <a:t>$250 </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c>
                  <a:txBody>
                    <a:bodyPr/>
                    <a:lstStyle/>
                    <a:p>
                      <a:pPr algn="ctr" fontAlgn="b"/>
                      <a:r>
                        <a:rPr lang="en-US" sz="1800" u="none" strike="noStrike" dirty="0"/>
                        <a:t> </a:t>
                      </a:r>
                      <a:r>
                        <a:rPr lang="en-US" sz="1800" u="none" strike="noStrike" dirty="0" smtClean="0"/>
                        <a:t>$2,589,000 </a:t>
                      </a:r>
                      <a:endParaRPr lang="en-US" sz="1800" b="0" i="0" u="none" strike="noStrike" dirty="0">
                        <a:solidFill>
                          <a:schemeClr val="bg1"/>
                        </a:solidFill>
                        <a:latin typeface="Calibri" pitchFamily="34" charset="0"/>
                        <a:cs typeface="Calibri" pitchFamily="34" charset="0"/>
                      </a:endParaRPr>
                    </a:p>
                  </a:txBody>
                  <a:tcPr marL="4689" marR="4689" marT="4689" marB="0" anchor="ctr">
                    <a:solidFill>
                      <a:srgbClr val="FFCC4B"/>
                    </a:solidFill>
                  </a:tcPr>
                </a:tc>
              </a:tr>
            </a:tbl>
          </a:graphicData>
        </a:graphic>
      </p:graphicFrame>
      <p:sp>
        <p:nvSpPr>
          <p:cNvPr id="15" name="Rectangle 3"/>
          <p:cNvSpPr txBox="1">
            <a:spLocks/>
          </p:cNvSpPr>
          <p:nvPr/>
        </p:nvSpPr>
        <p:spPr>
          <a:xfrm>
            <a:off x="457200" y="3962400"/>
            <a:ext cx="8458200" cy="460248"/>
          </a:xfrm>
          <a:prstGeom prst="rect">
            <a:avLst/>
          </a:prstGeom>
        </p:spPr>
        <p:txBody>
          <a:bodyPr tIns="0" bIns="0" anchor="b">
            <a:scene3d>
              <a:camera prst="orthographicFront"/>
              <a:lightRig rig="threePt" dir="t">
                <a:rot lat="0" lon="0" rev="4800000"/>
              </a:lightRig>
            </a:scene3d>
            <a:sp3d prstMaterial="matte">
              <a:bevelT w="50800" h="10160"/>
            </a:sp3d>
          </a:bodyPr>
          <a:lstStyle/>
          <a:p>
            <a:pPr eaLnBrk="1" fontAlgn="auto" hangingPunct="1">
              <a:spcAft>
                <a:spcPts val="0"/>
              </a:spcAft>
              <a:defRPr/>
            </a:pPr>
            <a:r>
              <a:rPr lang="en-US" sz="2400" b="1" dirty="0">
                <a:solidFill>
                  <a:srgbClr val="FFC000"/>
                </a:solidFill>
                <a:ea typeface="+mj-ea"/>
                <a:cs typeface="Calibri" pitchFamily="34" charset="0"/>
              </a:rPr>
              <a:t>Potential Cost Savings          </a:t>
            </a:r>
            <a:r>
              <a:rPr lang="en-US" sz="2800" b="1" dirty="0">
                <a:solidFill>
                  <a:srgbClr val="FFC000"/>
                </a:solidFill>
                <a:ea typeface="+mj-ea"/>
                <a:cs typeface="Calibri" pitchFamily="34" charset="0"/>
              </a:rPr>
              <a:t>                                          </a:t>
            </a:r>
            <a:r>
              <a:rPr lang="en-US" sz="2400" b="1" dirty="0">
                <a:solidFill>
                  <a:srgbClr val="FFC000"/>
                </a:solidFill>
                <a:ea typeface="+mj-ea"/>
                <a:cs typeface="Calibri" pitchFamily="34" charset="0"/>
              </a:rPr>
              <a:t>$6,648,552</a:t>
            </a:r>
            <a:endParaRPr lang="en-US" sz="2000" b="1" dirty="0">
              <a:solidFill>
                <a:srgbClr val="FFC000"/>
              </a:solidFill>
              <a:ea typeface="+mj-ea"/>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339" name="TextBox 8"/>
          <p:cNvSpPr txBox="1">
            <a:spLocks noChangeArrowheads="1"/>
          </p:cNvSpPr>
          <p:nvPr/>
        </p:nvSpPr>
        <p:spPr bwMode="auto">
          <a:xfrm>
            <a:off x="228600" y="1524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3600">
                <a:solidFill>
                  <a:srgbClr val="FFC000"/>
                </a:solidFill>
                <a:latin typeface="Century Gothic" pitchFamily="34" charset="0"/>
              </a:rPr>
              <a:t>What hospital want to see…</a:t>
            </a:r>
          </a:p>
        </p:txBody>
      </p:sp>
      <p:pic>
        <p:nvPicPr>
          <p:cNvPr id="27652" name="Picture 4" descr="http://wordviewediting.com/wp-content/uploads/2012/03/Hospital-inbound-marketing-ROI-3-18-12.jpg"/>
          <p:cNvPicPr>
            <a:picLocks noChangeAspect="1" noChangeArrowheads="1"/>
          </p:cNvPicPr>
          <p:nvPr/>
        </p:nvPicPr>
        <p:blipFill>
          <a:blip r:embed="rId2" cstate="print">
            <a:extLst/>
          </a:blip>
          <a:srcRect/>
          <a:stretch>
            <a:fillRect/>
          </a:stretch>
        </p:blipFill>
        <p:spPr bwMode="auto">
          <a:xfrm>
            <a:off x="2514600" y="1905000"/>
            <a:ext cx="3850437" cy="3402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4" name="Rectangle 7"/>
          <p:cNvSpPr>
            <a:spLocks noChangeArrowheads="1"/>
          </p:cNvSpPr>
          <p:nvPr/>
        </p:nvSpPr>
        <p:spPr bwMode="auto">
          <a:xfrm>
            <a:off x="0" y="83820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20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p:txBody>
      </p:sp>
      <p:sp>
        <p:nvSpPr>
          <p:cNvPr id="15365"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Other Considerations….</a:t>
            </a:r>
          </a:p>
        </p:txBody>
      </p:sp>
      <p:pic>
        <p:nvPicPr>
          <p:cNvPr id="2" name="Picture 1"/>
          <p:cNvPicPr>
            <a:picLocks noChangeAspect="1"/>
          </p:cNvPicPr>
          <p:nvPr/>
        </p:nvPicPr>
        <p:blipFill rotWithShape="1">
          <a:blip r:embed="rId2"/>
          <a:srcRect l="13547" t="15079" r="49424" b="19579"/>
          <a:stretch/>
        </p:blipFill>
        <p:spPr>
          <a:xfrm>
            <a:off x="609600" y="1152525"/>
            <a:ext cx="8164513" cy="5178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9525"/>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88" name="Rectangle 7"/>
          <p:cNvSpPr>
            <a:spLocks noChangeArrowheads="1"/>
          </p:cNvSpPr>
          <p:nvPr/>
        </p:nvSpPr>
        <p:spPr bwMode="auto">
          <a:xfrm>
            <a:off x="76200" y="536575"/>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Century Gothic" pitchFamily="34" charset="0"/>
            </a:endParaRPr>
          </a:p>
          <a:p>
            <a:pPr algn="ctr" eaLnBrk="1" hangingPunct="1"/>
            <a:r>
              <a:rPr lang="en-US" altLang="en-US" sz="5400">
                <a:solidFill>
                  <a:srgbClr val="FFCC4B"/>
                </a:solidFill>
                <a:latin typeface="Century Gothic" pitchFamily="34" charset="0"/>
              </a:rPr>
              <a:t>Seal the Deal</a:t>
            </a:r>
            <a:endParaRPr lang="en-US" altLang="en-US" sz="2800">
              <a:solidFill>
                <a:srgbClr val="FFCC4B"/>
              </a:solidFill>
              <a:latin typeface="Century Gothic" pitchFamily="34" charset="0"/>
            </a:endParaRPr>
          </a:p>
          <a:p>
            <a:pPr algn="ctr" eaLnBrk="1" hangingPunct="1"/>
            <a:endParaRPr lang="en-US" altLang="en-US" sz="2800">
              <a:solidFill>
                <a:srgbClr val="FFCC4B"/>
              </a:solidFill>
              <a:latin typeface="Century Gothic" pitchFamily="34" charset="0"/>
            </a:endParaRPr>
          </a:p>
        </p:txBody>
      </p:sp>
      <p:pic>
        <p:nvPicPr>
          <p:cNvPr id="32770" name="Picture 2" descr="http://www.highfieldschoolely.co.uk/wp-content/uploads/2013/03/Handshake.jpg"/>
          <p:cNvPicPr>
            <a:picLocks noChangeAspect="1" noChangeArrowheads="1"/>
          </p:cNvPicPr>
          <p:nvPr/>
        </p:nvPicPr>
        <p:blipFill>
          <a:blip r:embed="rId2" cstate="print">
            <a:extLst/>
          </a:blip>
          <a:srcRect/>
          <a:stretch>
            <a:fillRect/>
          </a:stretch>
        </p:blipFill>
        <p:spPr bwMode="auto">
          <a:xfrm>
            <a:off x="2667000" y="2939045"/>
            <a:ext cx="3538636" cy="2761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9525"/>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2"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MOUs….</a:t>
            </a:r>
          </a:p>
        </p:txBody>
      </p:sp>
      <p:pic>
        <p:nvPicPr>
          <p:cNvPr id="2" name="Picture 1"/>
          <p:cNvPicPr>
            <a:picLocks noChangeAspect="1"/>
          </p:cNvPicPr>
          <p:nvPr/>
        </p:nvPicPr>
        <p:blipFill rotWithShape="1">
          <a:blip r:embed="rId2"/>
          <a:srcRect l="69065" t="22257" r="13669" b="15019"/>
          <a:stretch/>
        </p:blipFill>
        <p:spPr>
          <a:xfrm>
            <a:off x="2560638" y="1143000"/>
            <a:ext cx="3886200" cy="50196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68263" y="-9525"/>
            <a:ext cx="9144001" cy="6858000"/>
          </a:xfrm>
          <a:prstGeom prst="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6200" y="0"/>
            <a:ext cx="92202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4"/>
          <p:cNvSpPr txBox="1">
            <a:spLocks/>
          </p:cNvSpPr>
          <p:nvPr/>
        </p:nvSpPr>
        <p:spPr>
          <a:xfrm>
            <a:off x="741363" y="1828800"/>
            <a:ext cx="8021637" cy="685800"/>
          </a:xfrm>
          <a:prstGeom prst="rect">
            <a:avLst/>
          </a:prstGeom>
        </p:spPr>
        <p:txBody>
          <a:bodyPr/>
          <a:lstStyle/>
          <a:p>
            <a:pPr marL="342900" indent="-342900" eaLnBrk="1" hangingPunct="1">
              <a:spcBef>
                <a:spcPct val="20000"/>
              </a:spcBef>
              <a:buFont typeface="Arial" charset="0"/>
              <a:buChar char="•"/>
              <a:defRPr/>
            </a:pPr>
            <a:r>
              <a:rPr lang="en-US" sz="1600">
                <a:ea typeface="+mn-ea"/>
                <a:cs typeface="Calibri" pitchFamily="34" charset="0"/>
              </a:rPr>
              <a:t>Clearly state your company’s long term mission. Try to use words that will help direct the growth of your company, but be as concise as possible.</a:t>
            </a:r>
            <a:endParaRPr lang="en-US" sz="1600" dirty="0">
              <a:ea typeface="+mn-ea"/>
              <a:cs typeface="Calibri" pitchFamily="34" charset="0"/>
            </a:endParaRPr>
          </a:p>
        </p:txBody>
      </p:sp>
      <p:sp>
        <p:nvSpPr>
          <p:cNvPr id="14" name="Rectangle 13"/>
          <p:cNvSpPr/>
          <p:nvPr/>
        </p:nvSpPr>
        <p:spPr>
          <a:xfrm>
            <a:off x="0" y="762000"/>
            <a:ext cx="9144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cs typeface="Calibri" pitchFamily="34" charset="0"/>
            </a:endParaRPr>
          </a:p>
        </p:txBody>
      </p:sp>
      <p:graphicFrame>
        <p:nvGraphicFramePr>
          <p:cNvPr id="15" name="Diagram 14"/>
          <p:cNvGraphicFramePr/>
          <p:nvPr/>
        </p:nvGraphicFramePr>
        <p:xfrm>
          <a:off x="304800" y="1295400"/>
          <a:ext cx="8534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41" name="TextBox 15"/>
          <p:cNvSpPr txBox="1">
            <a:spLocks noChangeArrowheads="1"/>
          </p:cNvSpPr>
          <p:nvPr/>
        </p:nvSpPr>
        <p:spPr bwMode="auto">
          <a:xfrm>
            <a:off x="381000" y="9906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b="1"/>
              <a:t>Referral                            Services                          Reporting                      Invoicing  </a:t>
            </a:r>
          </a:p>
        </p:txBody>
      </p:sp>
      <p:sp>
        <p:nvSpPr>
          <p:cNvPr id="18442" name="TextBox 16"/>
          <p:cNvSpPr txBox="1">
            <a:spLocks noChangeArrowheads="1"/>
          </p:cNvSpPr>
          <p:nvPr/>
        </p:nvSpPr>
        <p:spPr bwMode="auto">
          <a:xfrm>
            <a:off x="304800" y="10668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sz="2000"/>
          </a:p>
        </p:txBody>
      </p:sp>
      <p:sp>
        <p:nvSpPr>
          <p:cNvPr id="18443" name="TextBox 17"/>
          <p:cNvSpPr txBox="1">
            <a:spLocks noChangeArrowheads="1"/>
          </p:cNvSpPr>
          <p:nvPr/>
        </p:nvSpPr>
        <p:spPr bwMode="auto">
          <a:xfrm>
            <a:off x="381000" y="1524000"/>
            <a:ext cx="21336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1600" i="1">
                <a:solidFill>
                  <a:schemeClr val="bg1"/>
                </a:solidFill>
              </a:rPr>
              <a:t>Easy intake process for hospital</a:t>
            </a:r>
          </a:p>
          <a:p>
            <a:endParaRPr lang="en-US" altLang="en-US" sz="2000">
              <a:solidFill>
                <a:schemeClr val="bg1"/>
              </a:solidFill>
            </a:endParaRPr>
          </a:p>
          <a:p>
            <a:pPr>
              <a:buFont typeface="Arial" charset="0"/>
              <a:buChar char="•"/>
            </a:pPr>
            <a:r>
              <a:rPr lang="en-US" altLang="en-US" sz="1400">
                <a:solidFill>
                  <a:schemeClr val="bg1"/>
                </a:solidFill>
              </a:rPr>
              <a:t> One-page referral for    hospital</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2 hour turnaround     referral process</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Hospital determines Length of Stay (LOS)</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Hospital responsible for full d/c medications for entire Length of Stay</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Hospital is responsible for transportation to program site upon d/c</a:t>
            </a:r>
          </a:p>
          <a:p>
            <a:pPr>
              <a:buFont typeface="Arial" charset="0"/>
              <a:buChar char="•"/>
            </a:pPr>
            <a:endParaRPr lang="en-US" altLang="en-US" sz="1400">
              <a:solidFill>
                <a:schemeClr val="bg1"/>
              </a:solidFill>
            </a:endParaRPr>
          </a:p>
          <a:p>
            <a:pPr>
              <a:buFont typeface="Arial" charset="0"/>
              <a:buChar char="•"/>
            </a:pPr>
            <a:r>
              <a:rPr lang="en-US" altLang="en-US" sz="1400">
                <a:solidFill>
                  <a:schemeClr val="bg1"/>
                </a:solidFill>
              </a:rPr>
              <a:t>  Monday - Sunday 9-6</a:t>
            </a:r>
          </a:p>
          <a:p>
            <a:r>
              <a:rPr lang="en-US" altLang="en-US" sz="1400">
                <a:solidFill>
                  <a:schemeClr val="bg1"/>
                </a:solidFill>
              </a:rPr>
              <a:t> </a:t>
            </a:r>
          </a:p>
        </p:txBody>
      </p:sp>
      <p:sp>
        <p:nvSpPr>
          <p:cNvPr id="18444" name="TextBox 18"/>
          <p:cNvSpPr txBox="1">
            <a:spLocks noChangeArrowheads="1"/>
          </p:cNvSpPr>
          <p:nvPr/>
        </p:nvSpPr>
        <p:spPr bwMode="auto">
          <a:xfrm>
            <a:off x="6781800" y="1524000"/>
            <a:ext cx="20574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29210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1600" i="1">
                <a:solidFill>
                  <a:schemeClr val="bg1"/>
                </a:solidFill>
              </a:rPr>
              <a:t>Simple billing process</a:t>
            </a:r>
          </a:p>
          <a:p>
            <a:endParaRPr lang="en-US" altLang="en-US" sz="2000">
              <a:solidFill>
                <a:schemeClr val="bg1"/>
              </a:solidFill>
            </a:endParaRPr>
          </a:p>
          <a:p>
            <a:pPr>
              <a:buFont typeface="Arial" charset="0"/>
              <a:buChar char="•"/>
            </a:pPr>
            <a:r>
              <a:rPr lang="en-US" altLang="en-US" sz="1400">
                <a:solidFill>
                  <a:schemeClr val="bg1"/>
                </a:solidFill>
              </a:rPr>
              <a:t> 3 Tiered per diem rate</a:t>
            </a:r>
          </a:p>
          <a:p>
            <a:endParaRPr lang="en-US" altLang="en-US" sz="1400">
              <a:solidFill>
                <a:schemeClr val="bg1"/>
              </a:solidFill>
            </a:endParaRPr>
          </a:p>
          <a:p>
            <a:pPr lvl="1"/>
            <a:r>
              <a:rPr lang="en-US" altLang="en-US" sz="1400">
                <a:solidFill>
                  <a:schemeClr val="bg1"/>
                </a:solidFill>
              </a:rPr>
              <a:t>$200 Day1-10</a:t>
            </a:r>
          </a:p>
          <a:p>
            <a:pPr lvl="1"/>
            <a:r>
              <a:rPr lang="en-US" altLang="en-US" sz="1400">
                <a:solidFill>
                  <a:schemeClr val="bg1"/>
                </a:solidFill>
              </a:rPr>
              <a:t>$150 Day 11-30</a:t>
            </a:r>
          </a:p>
          <a:p>
            <a:pPr lvl="1"/>
            <a:r>
              <a:rPr lang="en-US" altLang="en-US" sz="1400">
                <a:solidFill>
                  <a:schemeClr val="bg1"/>
                </a:solidFill>
              </a:rPr>
              <a:t>$100 Day 31+</a:t>
            </a:r>
          </a:p>
          <a:p>
            <a:pPr>
              <a:buFont typeface="Arial" charset="0"/>
              <a:buChar char="•"/>
            </a:pPr>
            <a:endParaRPr lang="en-US" altLang="en-US" sz="700"/>
          </a:p>
          <a:p>
            <a:pPr>
              <a:buFont typeface="Arial" charset="0"/>
              <a:buChar char="•"/>
            </a:pPr>
            <a:r>
              <a:rPr lang="en-US" altLang="en-US" sz="1400">
                <a:solidFill>
                  <a:schemeClr val="bg1"/>
                </a:solidFill>
              </a:rPr>
              <a:t> End of month invoicing</a:t>
            </a:r>
          </a:p>
          <a:p>
            <a:pPr>
              <a:buFont typeface="Arial" charset="0"/>
              <a:buChar char="•"/>
            </a:pPr>
            <a:endParaRPr lang="en-US" altLang="en-US" sz="1400">
              <a:solidFill>
                <a:schemeClr val="bg1"/>
              </a:solidFill>
            </a:endParaRPr>
          </a:p>
          <a:p>
            <a:pPr>
              <a:buFont typeface="Arial" charset="0"/>
              <a:buChar char="•"/>
            </a:pPr>
            <a:r>
              <a:rPr lang="en-US" altLang="en-US" sz="1400">
                <a:solidFill>
                  <a:schemeClr val="bg1"/>
                </a:solidFill>
              </a:rPr>
              <a:t> A/P Net 30 days</a:t>
            </a:r>
          </a:p>
        </p:txBody>
      </p:sp>
      <p:sp>
        <p:nvSpPr>
          <p:cNvPr id="18445" name="TextBox 19"/>
          <p:cNvSpPr txBox="1">
            <a:spLocks noChangeArrowheads="1"/>
          </p:cNvSpPr>
          <p:nvPr/>
        </p:nvSpPr>
        <p:spPr bwMode="auto">
          <a:xfrm>
            <a:off x="4648200" y="1524000"/>
            <a:ext cx="20574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1600" i="1">
                <a:solidFill>
                  <a:schemeClr val="bg1"/>
                </a:solidFill>
              </a:rPr>
              <a:t>Patient Outcome Reports</a:t>
            </a:r>
          </a:p>
          <a:p>
            <a:endParaRPr lang="en-US" altLang="en-US" sz="700">
              <a:solidFill>
                <a:schemeClr val="bg1"/>
              </a:solidFill>
            </a:endParaRPr>
          </a:p>
          <a:p>
            <a:endParaRPr lang="en-US" altLang="en-US" sz="1400">
              <a:solidFill>
                <a:schemeClr val="bg1"/>
              </a:solidFill>
            </a:endParaRPr>
          </a:p>
          <a:p>
            <a:pPr>
              <a:buFont typeface="Arial" charset="0"/>
              <a:buChar char="•"/>
            </a:pPr>
            <a:r>
              <a:rPr lang="en-US" altLang="en-US" sz="1400">
                <a:solidFill>
                  <a:schemeClr val="bg1"/>
                </a:solidFill>
              </a:rPr>
              <a:t> Hospital receives notification of client status upon intake, exit and any absences</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Hospital receives for every client a Mid-LOS progress report and upon exit a Patient Outcome Summary </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Extension requests are accompanied by supporting documentation to substantiate need</a:t>
            </a:r>
          </a:p>
        </p:txBody>
      </p:sp>
      <p:sp>
        <p:nvSpPr>
          <p:cNvPr id="18446" name="TextBox 20"/>
          <p:cNvSpPr txBox="1">
            <a:spLocks noChangeArrowheads="1"/>
          </p:cNvSpPr>
          <p:nvPr/>
        </p:nvSpPr>
        <p:spPr bwMode="auto">
          <a:xfrm>
            <a:off x="2590800" y="1524000"/>
            <a:ext cx="20574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1600" i="1">
                <a:solidFill>
                  <a:schemeClr val="bg1"/>
                </a:solidFill>
              </a:rPr>
              <a:t>Coordination of services</a:t>
            </a:r>
          </a:p>
          <a:p>
            <a:endParaRPr lang="en-US" altLang="en-US" sz="2000">
              <a:solidFill>
                <a:schemeClr val="bg1"/>
              </a:solidFill>
            </a:endParaRPr>
          </a:p>
          <a:p>
            <a:pPr>
              <a:buFont typeface="Arial" charset="0"/>
              <a:buChar char="•"/>
            </a:pPr>
            <a:r>
              <a:rPr lang="en-US" altLang="en-US" sz="1400">
                <a:solidFill>
                  <a:schemeClr val="bg1"/>
                </a:solidFill>
              </a:rPr>
              <a:t> Medical oversight of client d/c care plan</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Medical Case Management</a:t>
            </a:r>
          </a:p>
          <a:p>
            <a:pPr>
              <a:buFont typeface="Arial" charset="0"/>
              <a:buChar char="•"/>
            </a:pPr>
            <a:endParaRPr lang="en-US" altLang="en-US" sz="1400">
              <a:solidFill>
                <a:schemeClr val="bg1"/>
              </a:solidFill>
            </a:endParaRPr>
          </a:p>
          <a:p>
            <a:pPr>
              <a:buFont typeface="Arial" charset="0"/>
              <a:buChar char="•"/>
            </a:pPr>
            <a:r>
              <a:rPr lang="en-US" altLang="en-US" sz="1400">
                <a:solidFill>
                  <a:schemeClr val="bg1"/>
                </a:solidFill>
              </a:rPr>
              <a:t> Easy access to Medical Home	</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Case Management </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Room and Board</a:t>
            </a:r>
          </a:p>
          <a:p>
            <a:pPr>
              <a:buFont typeface="Arial" charset="0"/>
              <a:buChar char="•"/>
            </a:pPr>
            <a:endParaRPr lang="en-US" altLang="en-US" sz="700"/>
          </a:p>
          <a:p>
            <a:pPr>
              <a:buFont typeface="Arial" charset="0"/>
              <a:buChar char="•"/>
            </a:pPr>
            <a:r>
              <a:rPr lang="en-US" altLang="en-US" sz="1400">
                <a:solidFill>
                  <a:schemeClr val="bg1"/>
                </a:solidFill>
              </a:rPr>
              <a:t> Mental Health counseling</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Client education and training</a:t>
            </a:r>
          </a:p>
          <a:p>
            <a:pPr>
              <a:buFont typeface="Arial" charset="0"/>
              <a:buChar char="•"/>
            </a:pPr>
            <a:endParaRPr lang="en-US" altLang="en-US" sz="700">
              <a:solidFill>
                <a:schemeClr val="bg1"/>
              </a:solidFill>
            </a:endParaRPr>
          </a:p>
          <a:p>
            <a:pPr>
              <a:buFont typeface="Arial" charset="0"/>
              <a:buChar char="•"/>
            </a:pPr>
            <a:r>
              <a:rPr lang="en-US" altLang="en-US" sz="1400">
                <a:solidFill>
                  <a:schemeClr val="bg1"/>
                </a:solidFill>
              </a:rPr>
              <a:t> Transportation </a:t>
            </a:r>
          </a:p>
          <a:p>
            <a:endParaRPr lang="en-US" altLang="en-US" sz="1400">
              <a:solidFill>
                <a:schemeClr val="bg1"/>
              </a:solidFill>
            </a:endParaRPr>
          </a:p>
          <a:p>
            <a:pPr>
              <a:buFont typeface="Arial" charset="0"/>
              <a:buChar char="•"/>
            </a:pPr>
            <a:endParaRPr lang="en-US" altLang="en-US" sz="1400">
              <a:solidFill>
                <a:schemeClr val="bg1"/>
              </a:solidFill>
            </a:endParaRPr>
          </a:p>
        </p:txBody>
      </p:sp>
      <p:sp>
        <p:nvSpPr>
          <p:cNvPr id="18447" name="TextBox 21"/>
          <p:cNvSpPr txBox="1">
            <a:spLocks noChangeArrowheads="1"/>
          </p:cNvSpPr>
          <p:nvPr/>
        </p:nvSpPr>
        <p:spPr bwMode="auto">
          <a:xfrm>
            <a:off x="271463" y="228600"/>
            <a:ext cx="7424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2400">
                <a:solidFill>
                  <a:srgbClr val="FFC000"/>
                </a:solidFill>
                <a:latin typeface="Century Gothic" pitchFamily="34" charset="0"/>
              </a:rPr>
              <a:t> Be clear and specific : Program Overview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152400" y="-9525"/>
            <a:ext cx="9288463"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460" name="Rectangle 7"/>
          <p:cNvSpPr>
            <a:spLocks noChangeArrowheads="1"/>
          </p:cNvSpPr>
          <p:nvPr/>
        </p:nvSpPr>
        <p:spPr bwMode="auto">
          <a:xfrm>
            <a:off x="76200" y="536575"/>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Century Gothic" pitchFamily="34" charset="0"/>
            </a:endParaRPr>
          </a:p>
          <a:p>
            <a:pPr algn="ctr" eaLnBrk="1" hangingPunct="1"/>
            <a:r>
              <a:rPr lang="en-US" altLang="en-US" sz="5400">
                <a:solidFill>
                  <a:srgbClr val="FFCC4B"/>
                </a:solidFill>
                <a:latin typeface="Century Gothic" pitchFamily="34" charset="0"/>
              </a:rPr>
              <a:t>Customer Relations</a:t>
            </a:r>
            <a:endParaRPr lang="en-US" altLang="en-US" sz="2800">
              <a:solidFill>
                <a:srgbClr val="FFCC4B"/>
              </a:solidFill>
              <a:latin typeface="Century Gothic" pitchFamily="34" charset="0"/>
            </a:endParaRPr>
          </a:p>
          <a:p>
            <a:pPr algn="ctr" eaLnBrk="1" hangingPunct="1"/>
            <a:endParaRPr lang="en-US" altLang="en-US" sz="2800">
              <a:solidFill>
                <a:srgbClr val="FFCC4B"/>
              </a:solidFill>
              <a:latin typeface="Century Gothic" pitchFamily="34" charset="0"/>
            </a:endParaRPr>
          </a:p>
        </p:txBody>
      </p:sp>
      <p:pic>
        <p:nvPicPr>
          <p:cNvPr id="8" name="Picture 2" descr="http://healthpopuli.com/wp-content/uploads/2014/02/image2.jpg"/>
          <p:cNvPicPr>
            <a:picLocks noChangeAspect="1" noChangeArrowheads="1"/>
          </p:cNvPicPr>
          <p:nvPr/>
        </p:nvPicPr>
        <p:blipFill>
          <a:blip r:embed="rId2" cstate="print">
            <a:extLst/>
          </a:blip>
          <a:srcRect/>
          <a:stretch>
            <a:fillRect/>
          </a:stretch>
        </p:blipFill>
        <p:spPr bwMode="auto">
          <a:xfrm>
            <a:off x="3429000" y="2698318"/>
            <a:ext cx="2286000" cy="32004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19050" y="26988"/>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Gill Sans MT Condensed" panose="020B0506020104020203" pitchFamily="34" charset="0"/>
            </a:endParaRPr>
          </a:p>
        </p:txBody>
      </p:sp>
      <p:sp>
        <p:nvSpPr>
          <p:cNvPr id="20484" name="TextBox 12"/>
          <p:cNvSpPr txBox="1">
            <a:spLocks noChangeArrowheads="1"/>
          </p:cNvSpPr>
          <p:nvPr/>
        </p:nvSpPr>
        <p:spPr bwMode="auto">
          <a:xfrm>
            <a:off x="271463" y="228600"/>
            <a:ext cx="8339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800">
                <a:solidFill>
                  <a:srgbClr val="FFC000"/>
                </a:solidFill>
                <a:latin typeface="Century Gothic" pitchFamily="34" charset="0"/>
              </a:rPr>
              <a:t>Know your customers……    and how they think</a:t>
            </a:r>
          </a:p>
        </p:txBody>
      </p:sp>
      <p:sp>
        <p:nvSpPr>
          <p:cNvPr id="20485" name="TextBox 10"/>
          <p:cNvSpPr txBox="1">
            <a:spLocks noChangeArrowheads="1"/>
          </p:cNvSpPr>
          <p:nvPr/>
        </p:nvSpPr>
        <p:spPr bwMode="auto">
          <a:xfrm>
            <a:off x="5829300" y="3171825"/>
            <a:ext cx="80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a:solidFill>
                  <a:schemeClr val="bg1"/>
                </a:solidFill>
                <a:latin typeface="Century Gothic" pitchFamily="34" charset="0"/>
              </a:rPr>
              <a:t>Housing</a:t>
            </a:r>
          </a:p>
        </p:txBody>
      </p:sp>
      <p:pic>
        <p:nvPicPr>
          <p:cNvPr id="15370" name="Picture 10" descr="https://www.followyourcustomer.com/App_Themes/FYC/Images/CustomerInteraction.png"/>
          <p:cNvPicPr>
            <a:picLocks noChangeAspect="1" noChangeArrowheads="1"/>
          </p:cNvPicPr>
          <p:nvPr/>
        </p:nvPicPr>
        <p:blipFill>
          <a:blip r:embed="rId2" cstate="print">
            <a:extLst/>
          </a:blip>
          <a:srcRect/>
          <a:stretch>
            <a:fillRect/>
          </a:stretch>
        </p:blipFill>
        <p:spPr bwMode="auto">
          <a:xfrm>
            <a:off x="914400" y="3171921"/>
            <a:ext cx="2971800" cy="30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12" descr="http://www.toprankblog.com/wp-content/uploads/Customer-Life-Cycle.jpg"/>
          <p:cNvPicPr>
            <a:picLocks noChangeAspect="1" noChangeArrowheads="1"/>
          </p:cNvPicPr>
          <p:nvPr/>
        </p:nvPicPr>
        <p:blipFill>
          <a:blip r:embed="rId3" cstate="print">
            <a:extLst/>
          </a:blip>
          <a:srcRect/>
          <a:stretch>
            <a:fillRect/>
          </a:stretch>
        </p:blipFill>
        <p:spPr bwMode="auto">
          <a:xfrm>
            <a:off x="4876800" y="3171921"/>
            <a:ext cx="3202596" cy="314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0488" name="TextBox 18"/>
          <p:cNvSpPr txBox="1">
            <a:spLocks noChangeArrowheads="1"/>
          </p:cNvSpPr>
          <p:nvPr/>
        </p:nvSpPr>
        <p:spPr bwMode="auto">
          <a:xfrm>
            <a:off x="838200" y="1295400"/>
            <a:ext cx="3276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buFont typeface="Arial" charset="0"/>
              <a:buChar char="•"/>
            </a:pPr>
            <a:r>
              <a:rPr lang="en-US" altLang="en-US" sz="1600">
                <a:solidFill>
                  <a:srgbClr val="FFC000"/>
                </a:solidFill>
                <a:latin typeface="Century Gothic" pitchFamily="34" charset="0"/>
              </a:rPr>
              <a:t>Referral Source : Hospital, MCO, SNF, County Agencies</a:t>
            </a:r>
          </a:p>
          <a:p>
            <a:pPr>
              <a:buFont typeface="Arial" charset="0"/>
              <a:buChar char="•"/>
            </a:pPr>
            <a:r>
              <a:rPr lang="en-US" altLang="en-US" sz="1600">
                <a:solidFill>
                  <a:srgbClr val="FFC000"/>
                </a:solidFill>
                <a:latin typeface="Century Gothic" pitchFamily="34" charset="0"/>
              </a:rPr>
              <a:t>Landlords</a:t>
            </a:r>
          </a:p>
          <a:p>
            <a:pPr>
              <a:buFont typeface="Arial" charset="0"/>
              <a:buChar char="•"/>
            </a:pPr>
            <a:r>
              <a:rPr lang="en-US" altLang="en-US" sz="1600">
                <a:solidFill>
                  <a:srgbClr val="FFC000"/>
                </a:solidFill>
                <a:latin typeface="Century Gothic" pitchFamily="34" charset="0"/>
              </a:rPr>
              <a:t>Clients</a:t>
            </a:r>
          </a:p>
          <a:p>
            <a:pPr>
              <a:buFont typeface="Arial" charset="0"/>
              <a:buChar char="•"/>
            </a:pPr>
            <a:r>
              <a:rPr lang="en-US" altLang="en-US" sz="1600">
                <a:solidFill>
                  <a:srgbClr val="FFC000"/>
                </a:solidFill>
                <a:latin typeface="Century Gothic" pitchFamily="34" charset="0"/>
              </a:rPr>
              <a:t>Partnering agencies (HH)</a:t>
            </a:r>
          </a:p>
          <a:p>
            <a:pPr>
              <a:buFont typeface="Arial" charset="0"/>
              <a:buChar char="•"/>
            </a:pPr>
            <a:endParaRPr lang="en-US" altLang="en-US" sz="1600">
              <a:solidFill>
                <a:srgbClr val="FFC000"/>
              </a:solidFill>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entury Gothic" pitchFamily="34" charset="0"/>
            </a:endParaRPr>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Century Gothic" pitchFamily="34" charset="0"/>
            </a:endParaRPr>
          </a:p>
        </p:txBody>
      </p:sp>
      <p:sp>
        <p:nvSpPr>
          <p:cNvPr id="21508"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Keeping your customers…</a:t>
            </a:r>
          </a:p>
        </p:txBody>
      </p:sp>
      <p:pic>
        <p:nvPicPr>
          <p:cNvPr id="34820" name="Picture 4" descr="http://blog.maia-intelligence.com/wp-content/uploads/2009/10/customer_insight.jpg"/>
          <p:cNvPicPr>
            <a:picLocks noChangeAspect="1" noChangeArrowheads="1"/>
          </p:cNvPicPr>
          <p:nvPr/>
        </p:nvPicPr>
        <p:blipFill>
          <a:blip r:embed="rId2"/>
          <a:srcRect/>
          <a:stretch>
            <a:fillRect/>
          </a:stretch>
        </p:blipFill>
        <p:spPr bwMode="auto">
          <a:xfrm>
            <a:off x="3195638" y="1524000"/>
            <a:ext cx="2022475" cy="2481263"/>
          </a:xfrm>
          <a:prstGeom prst="rect">
            <a:avLst/>
          </a:prstGeom>
          <a:ln>
            <a:noFill/>
          </a:ln>
          <a:effectLst>
            <a:outerShdw blurRad="292100" dist="139700" dir="2700000" algn="tl" rotWithShape="0">
              <a:srgbClr val="333333">
                <a:alpha val="65000"/>
              </a:srgbClr>
            </a:outerShdw>
          </a:effectLst>
          <a:extLst/>
        </p:spPr>
      </p:pic>
      <p:pic>
        <p:nvPicPr>
          <p:cNvPr id="34822" name="Picture 6" descr="http://blog.zopim.com/wp-content/uploads/2013/05/customer-service.jpg"/>
          <p:cNvPicPr>
            <a:picLocks noChangeAspect="1" noChangeArrowheads="1"/>
          </p:cNvPicPr>
          <p:nvPr/>
        </p:nvPicPr>
        <p:blipFill>
          <a:blip r:embed="rId3"/>
          <a:srcRect/>
          <a:stretch>
            <a:fillRect/>
          </a:stretch>
        </p:blipFill>
        <p:spPr bwMode="auto">
          <a:xfrm>
            <a:off x="493713" y="1524000"/>
            <a:ext cx="1895475" cy="2481263"/>
          </a:xfrm>
          <a:prstGeom prst="rect">
            <a:avLst/>
          </a:prstGeom>
          <a:ln>
            <a:noFill/>
          </a:ln>
          <a:effectLst>
            <a:outerShdw blurRad="292100" dist="139700" dir="2700000" algn="tl" rotWithShape="0">
              <a:srgbClr val="333333">
                <a:alpha val="65000"/>
              </a:srgbClr>
            </a:outerShdw>
          </a:effectLst>
          <a:extLst/>
        </p:spPr>
      </p:pic>
      <p:grpSp>
        <p:nvGrpSpPr>
          <p:cNvPr id="21511" name="Group 2"/>
          <p:cNvGrpSpPr>
            <a:grpSpLocks/>
          </p:cNvGrpSpPr>
          <p:nvPr/>
        </p:nvGrpSpPr>
        <p:grpSpPr bwMode="auto">
          <a:xfrm>
            <a:off x="5865813" y="1524000"/>
            <a:ext cx="2897187" cy="2492375"/>
            <a:chOff x="5829300" y="1788666"/>
            <a:chExt cx="2896745" cy="2493059"/>
          </a:xfrm>
        </p:grpSpPr>
        <p:sp>
          <p:nvSpPr>
            <p:cNvPr id="21515" name="TextBox 10"/>
            <p:cNvSpPr txBox="1">
              <a:spLocks noChangeArrowheads="1"/>
            </p:cNvSpPr>
            <p:nvPr/>
          </p:nvSpPr>
          <p:spPr bwMode="auto">
            <a:xfrm>
              <a:off x="5829300" y="2516188"/>
              <a:ext cx="800100" cy="64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a:solidFill>
                    <a:schemeClr val="bg1"/>
                  </a:solidFill>
                  <a:latin typeface="Century Gothic" pitchFamily="34" charset="0"/>
                </a:rPr>
                <a:t>Housing</a:t>
              </a:r>
            </a:p>
          </p:txBody>
        </p:sp>
        <p:pic>
          <p:nvPicPr>
            <p:cNvPr id="21516" name="Picture 10" descr="http://image.shutterstock.com/display_pic_with_logo/641296/121105693/stock-vector-business-presentation-seminar-121105693.jpg"/>
            <p:cNvPicPr>
              <a:picLocks noChangeAspect="1" noChangeArrowheads="1"/>
            </p:cNvPicPr>
            <p:nvPr/>
          </p:nvPicPr>
          <p:blipFill>
            <a:blip r:embed="rId4">
              <a:extLst>
                <a:ext uri="{28A0092B-C50C-407E-A947-70E740481C1C}">
                  <a14:useLocalDpi xmlns:a14="http://schemas.microsoft.com/office/drawing/2010/main" val="0"/>
                </a:ext>
              </a:extLst>
            </a:blip>
            <a:srcRect b="6854"/>
            <a:stretch>
              <a:fillRect/>
            </a:stretch>
          </p:blipFill>
          <p:spPr bwMode="auto">
            <a:xfrm>
              <a:off x="5964525" y="1788666"/>
              <a:ext cx="2761520" cy="249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
            <p:cNvPicPr>
              <a:picLocks noChangeAspect="1"/>
            </p:cNvPicPr>
            <p:nvPr/>
          </p:nvPicPr>
          <p:blipFill>
            <a:blip r:embed="rId5">
              <a:extLst>
                <a:ext uri="{28A0092B-C50C-407E-A947-70E740481C1C}">
                  <a14:useLocalDpi xmlns:a14="http://schemas.microsoft.com/office/drawing/2010/main" val="0"/>
                </a:ext>
              </a:extLst>
            </a:blip>
            <a:srcRect l="10921" t="15703" r="58777" b="20985"/>
            <a:stretch>
              <a:fillRect/>
            </a:stretch>
          </p:blipFill>
          <p:spPr bwMode="auto">
            <a:xfrm>
              <a:off x="6655484" y="2133600"/>
              <a:ext cx="1513681" cy="112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3"/>
          <p:cNvSpPr txBox="1">
            <a:spLocks noChangeArrowheads="1"/>
          </p:cNvSpPr>
          <p:nvPr/>
        </p:nvSpPr>
        <p:spPr bwMode="auto">
          <a:xfrm>
            <a:off x="3195638" y="4354513"/>
            <a:ext cx="2366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buFont typeface="Arial" charset="0"/>
              <a:buChar char="•"/>
            </a:pPr>
            <a:r>
              <a:rPr lang="en-US" altLang="en-US" sz="1600">
                <a:solidFill>
                  <a:srgbClr val="FFC000"/>
                </a:solidFill>
                <a:latin typeface="Century Gothic" pitchFamily="34" charset="0"/>
              </a:rPr>
              <a:t>Listen more; talk less</a:t>
            </a:r>
          </a:p>
          <a:p>
            <a:pPr>
              <a:buFont typeface="Arial" charset="0"/>
              <a:buChar char="•"/>
            </a:pPr>
            <a:r>
              <a:rPr lang="en-US" altLang="en-US" sz="1600">
                <a:solidFill>
                  <a:srgbClr val="FFC000"/>
                </a:solidFill>
                <a:latin typeface="Century Gothic" pitchFamily="34" charset="0"/>
              </a:rPr>
              <a:t>In Service Trainings quarterly</a:t>
            </a:r>
          </a:p>
          <a:p>
            <a:pPr>
              <a:buFont typeface="Arial" charset="0"/>
              <a:buChar char="•"/>
            </a:pPr>
            <a:r>
              <a:rPr lang="en-US" altLang="en-US" sz="1600">
                <a:solidFill>
                  <a:srgbClr val="FFC000"/>
                </a:solidFill>
                <a:latin typeface="Century Gothic" pitchFamily="34" charset="0"/>
              </a:rPr>
              <a:t>Surveys</a:t>
            </a:r>
          </a:p>
          <a:p>
            <a:pPr>
              <a:buFont typeface="Arial" charset="0"/>
              <a:buChar char="•"/>
            </a:pPr>
            <a:r>
              <a:rPr lang="en-US" altLang="en-US" sz="1600">
                <a:solidFill>
                  <a:srgbClr val="FFC000"/>
                </a:solidFill>
                <a:latin typeface="Century Gothic" pitchFamily="34" charset="0"/>
              </a:rPr>
              <a:t>Brainstorming sessions</a:t>
            </a:r>
          </a:p>
          <a:p>
            <a:pPr>
              <a:buFont typeface="Arial" charset="0"/>
              <a:buChar char="•"/>
            </a:pPr>
            <a:r>
              <a:rPr lang="en-US" altLang="en-US" sz="1600">
                <a:solidFill>
                  <a:srgbClr val="FFC000"/>
                </a:solidFill>
                <a:latin typeface="Century Gothic" pitchFamily="34" charset="0"/>
              </a:rPr>
              <a:t>Enact good practices</a:t>
            </a:r>
          </a:p>
        </p:txBody>
      </p:sp>
      <p:sp>
        <p:nvSpPr>
          <p:cNvPr id="21513" name="TextBox 17"/>
          <p:cNvSpPr txBox="1">
            <a:spLocks noChangeArrowheads="1"/>
          </p:cNvSpPr>
          <p:nvPr/>
        </p:nvSpPr>
        <p:spPr bwMode="auto">
          <a:xfrm>
            <a:off x="6319838" y="4354513"/>
            <a:ext cx="2366962"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buFont typeface="Arial" charset="0"/>
              <a:buChar char="•"/>
            </a:pPr>
            <a:r>
              <a:rPr lang="en-US" altLang="en-US" sz="1600">
                <a:solidFill>
                  <a:srgbClr val="FFC000"/>
                </a:solidFill>
                <a:latin typeface="Century Gothic" pitchFamily="34" charset="0"/>
              </a:rPr>
              <a:t>Conferences</a:t>
            </a:r>
          </a:p>
          <a:p>
            <a:pPr>
              <a:buFont typeface="Arial" charset="0"/>
              <a:buChar char="•"/>
            </a:pPr>
            <a:r>
              <a:rPr lang="en-US" altLang="en-US" sz="1600">
                <a:solidFill>
                  <a:srgbClr val="FFC000"/>
                </a:solidFill>
                <a:latin typeface="Century Gothic" pitchFamily="34" charset="0"/>
              </a:rPr>
              <a:t>In Service Trainings quarterly</a:t>
            </a:r>
          </a:p>
          <a:p>
            <a:pPr>
              <a:buFont typeface="Arial" charset="0"/>
              <a:buChar char="•"/>
            </a:pPr>
            <a:r>
              <a:rPr lang="en-US" altLang="en-US" sz="1600">
                <a:solidFill>
                  <a:srgbClr val="FFC000"/>
                </a:solidFill>
                <a:latin typeface="Century Gothic" pitchFamily="34" charset="0"/>
              </a:rPr>
              <a:t>Community forums</a:t>
            </a:r>
          </a:p>
          <a:p>
            <a:pPr>
              <a:buFont typeface="Arial" charset="0"/>
              <a:buChar char="•"/>
            </a:pPr>
            <a:r>
              <a:rPr lang="en-US" altLang="en-US" sz="1600">
                <a:solidFill>
                  <a:srgbClr val="FFC000"/>
                </a:solidFill>
                <a:latin typeface="Century Gothic" pitchFamily="34" charset="0"/>
              </a:rPr>
              <a:t>Become a SME! </a:t>
            </a:r>
          </a:p>
        </p:txBody>
      </p:sp>
      <p:sp>
        <p:nvSpPr>
          <p:cNvPr id="21514" name="TextBox 18"/>
          <p:cNvSpPr txBox="1">
            <a:spLocks noChangeArrowheads="1"/>
          </p:cNvSpPr>
          <p:nvPr/>
        </p:nvSpPr>
        <p:spPr bwMode="auto">
          <a:xfrm>
            <a:off x="381000" y="4354513"/>
            <a:ext cx="23669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buFont typeface="Arial" charset="0"/>
              <a:buChar char="•"/>
            </a:pPr>
            <a:r>
              <a:rPr lang="en-US" altLang="en-US" sz="1600">
                <a:solidFill>
                  <a:srgbClr val="FFC000"/>
                </a:solidFill>
                <a:latin typeface="Century Gothic" pitchFamily="34" charset="0"/>
              </a:rPr>
              <a:t>Talk is better than email</a:t>
            </a:r>
          </a:p>
          <a:p>
            <a:pPr>
              <a:buFont typeface="Arial" charset="0"/>
              <a:buChar char="•"/>
            </a:pPr>
            <a:r>
              <a:rPr lang="en-US" altLang="en-US" sz="1600">
                <a:solidFill>
                  <a:srgbClr val="FFC000"/>
                </a:solidFill>
                <a:latin typeface="Century Gothic" pitchFamily="34" charset="0"/>
              </a:rPr>
              <a:t>ALWAYS be professional</a:t>
            </a:r>
          </a:p>
          <a:p>
            <a:pPr>
              <a:buFont typeface="Arial" charset="0"/>
              <a:buChar char="•"/>
            </a:pPr>
            <a:r>
              <a:rPr lang="en-US" altLang="en-US" sz="1600">
                <a:solidFill>
                  <a:srgbClr val="FFC000"/>
                </a:solidFill>
                <a:latin typeface="Century Gothic" pitchFamily="34" charset="0"/>
              </a:rPr>
              <a:t>Service with a Smile</a:t>
            </a:r>
          </a:p>
          <a:p>
            <a:pPr>
              <a:buFont typeface="Arial" charset="0"/>
              <a:buChar char="•"/>
            </a:pPr>
            <a:endParaRPr lang="en-US" altLang="en-US" sz="1600">
              <a:solidFill>
                <a:srgbClr val="FFC000"/>
              </a:solidFill>
              <a:latin typeface="Century Gothi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0" name="Rectangle 7"/>
          <p:cNvSpPr>
            <a:spLocks noChangeArrowheads="1"/>
          </p:cNvSpPr>
          <p:nvPr/>
        </p:nvSpPr>
        <p:spPr bwMode="auto">
          <a:xfrm>
            <a:off x="76200" y="536575"/>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Century Gothic" pitchFamily="34" charset="0"/>
            </a:endParaRPr>
          </a:p>
          <a:p>
            <a:pPr algn="ctr" eaLnBrk="1" hangingPunct="1"/>
            <a:r>
              <a:rPr lang="en-US" altLang="en-US" sz="5400">
                <a:solidFill>
                  <a:srgbClr val="FFCC4B"/>
                </a:solidFill>
                <a:latin typeface="Century Gothic" pitchFamily="34" charset="0"/>
              </a:rPr>
              <a:t>The Product</a:t>
            </a:r>
            <a:endParaRPr lang="en-US" altLang="en-US" sz="2800">
              <a:solidFill>
                <a:srgbClr val="FFCC4B"/>
              </a:solidFill>
              <a:latin typeface="Century Gothic" pitchFamily="34" charset="0"/>
            </a:endParaRPr>
          </a:p>
          <a:p>
            <a:pPr algn="ctr" eaLnBrk="1" hangingPunct="1"/>
            <a:endParaRPr lang="en-US" altLang="en-US" sz="2800">
              <a:solidFill>
                <a:srgbClr val="FFCC4B"/>
              </a:solidFill>
              <a:latin typeface="Century Gothic" pitchFamily="34" charset="0"/>
            </a:endParaRPr>
          </a:p>
        </p:txBody>
      </p:sp>
      <p:pic>
        <p:nvPicPr>
          <p:cNvPr id="7174" name="Picture 6" descr="https://encrypted-tbn0.gstatic.com/images?q=tbn:ANd9GcTgJXPuu1RZ-6thNNUpPSXscovlT8QwSeLB3RW0tCbvDMHt_uVPFg"/>
          <p:cNvPicPr>
            <a:picLocks noChangeAspect="1" noChangeArrowheads="1"/>
          </p:cNvPicPr>
          <p:nvPr/>
        </p:nvPicPr>
        <p:blipFill>
          <a:blip r:embed="rId2" cstate="print">
            <a:extLst/>
          </a:blip>
          <a:srcRect/>
          <a:stretch>
            <a:fillRect/>
          </a:stretch>
        </p:blipFill>
        <p:spPr bwMode="auto">
          <a:xfrm>
            <a:off x="3505200" y="3048000"/>
            <a:ext cx="2371725" cy="2371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31824613" y="-8609013"/>
            <a:ext cx="6508750" cy="5245100"/>
          </a:xfrm>
          <a:prstGeom prst="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Gill Sans MT Condensed" panose="020B0506020104020203" pitchFamily="34" charset="0"/>
            </a:endParaRPr>
          </a:p>
        </p:txBody>
      </p:sp>
      <p:sp>
        <p:nvSpPr>
          <p:cNvPr id="22532"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Create a buzz…</a:t>
            </a:r>
          </a:p>
        </p:txBody>
      </p:sp>
      <p:sp>
        <p:nvSpPr>
          <p:cNvPr id="22533" name="TextBox 10"/>
          <p:cNvSpPr txBox="1">
            <a:spLocks noChangeArrowheads="1"/>
          </p:cNvSpPr>
          <p:nvPr/>
        </p:nvSpPr>
        <p:spPr bwMode="auto">
          <a:xfrm>
            <a:off x="5829300" y="2516188"/>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a:solidFill>
                  <a:schemeClr val="bg1"/>
                </a:solidFill>
                <a:latin typeface="Gill Sans MT Condensed" pitchFamily="34" charset="0"/>
              </a:rPr>
              <a:t>Housing</a:t>
            </a:r>
          </a:p>
        </p:txBody>
      </p:sp>
      <p:grpSp>
        <p:nvGrpSpPr>
          <p:cNvPr id="22534" name="Group 3"/>
          <p:cNvGrpSpPr>
            <a:grpSpLocks/>
          </p:cNvGrpSpPr>
          <p:nvPr/>
        </p:nvGrpSpPr>
        <p:grpSpPr bwMode="auto">
          <a:xfrm>
            <a:off x="762000" y="1243013"/>
            <a:ext cx="1552575" cy="1454150"/>
            <a:chOff x="762000" y="1243776"/>
            <a:chExt cx="1552661" cy="1454150"/>
          </a:xfrm>
        </p:grpSpPr>
        <p:pic>
          <p:nvPicPr>
            <p:cNvPr id="35842" name="Picture 2" descr="http://blog.mapconsulting.com/wp-content/uploads/2012/09/Talk-to-Customers.jpg"/>
            <p:cNvPicPr>
              <a:picLocks noChangeAspect="1" noChangeArrowheads="1"/>
            </p:cNvPicPr>
            <p:nvPr/>
          </p:nvPicPr>
          <p:blipFill rotWithShape="1">
            <a:blip r:embed="rId2" cstate="print">
              <a:extLst/>
            </a:blip>
            <a:srcRect l="6418" t="3321" r="49042" b="53502"/>
            <a:stretch/>
          </p:blipFill>
          <p:spPr bwMode="auto">
            <a:xfrm>
              <a:off x="762000" y="1243776"/>
              <a:ext cx="1552661" cy="145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561"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636364"/>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5" name="Group 2"/>
          <p:cNvGrpSpPr>
            <a:grpSpLocks/>
          </p:cNvGrpSpPr>
          <p:nvPr/>
        </p:nvGrpSpPr>
        <p:grpSpPr bwMode="auto">
          <a:xfrm>
            <a:off x="2185988" y="2701925"/>
            <a:ext cx="1624012" cy="1544638"/>
            <a:chOff x="2185650" y="2701470"/>
            <a:chExt cx="1624571" cy="1544535"/>
          </a:xfrm>
        </p:grpSpPr>
        <p:pic>
          <p:nvPicPr>
            <p:cNvPr id="13" name="Picture 2" descr="http://blog.mapconsulting.com/wp-content/uploads/2012/09/Talk-to-Customers.jpg"/>
            <p:cNvPicPr>
              <a:picLocks noChangeAspect="1" noChangeArrowheads="1"/>
            </p:cNvPicPr>
            <p:nvPr/>
          </p:nvPicPr>
          <p:blipFill rotWithShape="1">
            <a:blip r:embed="rId4" cstate="print">
              <a:extLst/>
            </a:blip>
            <a:srcRect l="47723" t="48385" r="6944" b="7005"/>
            <a:stretch/>
          </p:blipFill>
          <p:spPr bwMode="auto">
            <a:xfrm flipH="1">
              <a:off x="2185650" y="2701470"/>
              <a:ext cx="1624571" cy="1544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558"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3033270"/>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9700" y="2925985"/>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6" name="Group 1"/>
          <p:cNvGrpSpPr>
            <a:grpSpLocks/>
          </p:cNvGrpSpPr>
          <p:nvPr/>
        </p:nvGrpSpPr>
        <p:grpSpPr bwMode="auto">
          <a:xfrm>
            <a:off x="3746500" y="3803650"/>
            <a:ext cx="4498975" cy="2701925"/>
            <a:chOff x="3746448" y="3803392"/>
            <a:chExt cx="4498846" cy="2701557"/>
          </a:xfrm>
        </p:grpSpPr>
        <p:pic>
          <p:nvPicPr>
            <p:cNvPr id="35844" name="Picture 4" descr="http://www.getsocial.io/blog/wp-content/uploads/2014/05/find-the-right-customer.jpg"/>
            <p:cNvPicPr>
              <a:picLocks noChangeAspect="1" noChangeArrowheads="1"/>
            </p:cNvPicPr>
            <p:nvPr/>
          </p:nvPicPr>
          <p:blipFill>
            <a:blip r:embed="rId5" cstate="print">
              <a:extLst/>
            </a:blip>
            <a:srcRect/>
            <a:stretch>
              <a:fillRect/>
            </a:stretch>
          </p:blipFill>
          <p:spPr bwMode="auto">
            <a:xfrm>
              <a:off x="3746448" y="3803392"/>
              <a:ext cx="4498846" cy="2701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542"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2882" y="5266846"/>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0" descr="IF plain white Logo greyst.pn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52" y="4555972"/>
              <a:ext cx="221928" cy="34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0" descr="IF plain white Logo greyst.p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9515" y="4958501"/>
              <a:ext cx="196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0" descr="IF plain white Logo greyst.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4555972"/>
              <a:ext cx="3175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0" descr="IF plain white Logo greyst.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8594" y="4553486"/>
              <a:ext cx="3175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0" descr="IF plain white Logo greyst.p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393" y="5154170"/>
              <a:ext cx="196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4876800"/>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6003" y="4344537"/>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1029" y="4587520"/>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0" descr="IF plain white Logo greyst.pn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0833" y="4591064"/>
              <a:ext cx="286375" cy="44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3043" y="4854171"/>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2244" y="5029128"/>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0" descr="IF plain white Logo greyst.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007" y="4264321"/>
              <a:ext cx="165100" cy="2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0" descr="IF plain white Logo greyst.pn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78816" y="4979062"/>
              <a:ext cx="196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0" descr="IF plain white Logo greyst.png"/>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2638" y="4191000"/>
              <a:ext cx="218762" cy="3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6" name="Picture 6" descr="https://encrypted-tbn2.gstatic.com/images?q=tbn:ANd9GcTT79kyftcVZB9lh7oiMdNYOZwDJmTU1jHBdqqP5YOI-LEbO4t5dQ"/>
          <p:cNvPicPr>
            <a:picLocks noChangeAspect="1" noChangeArrowheads="1"/>
          </p:cNvPicPr>
          <p:nvPr/>
        </p:nvPicPr>
        <p:blipFill>
          <a:blip r:embed="rId11"/>
          <a:srcRect/>
          <a:stretch>
            <a:fillRect/>
          </a:stretch>
        </p:blipFill>
        <p:spPr bwMode="auto">
          <a:xfrm>
            <a:off x="5311775" y="979488"/>
            <a:ext cx="2143125" cy="2143125"/>
          </a:xfrm>
          <a:prstGeom prst="rect">
            <a:avLst/>
          </a:prstGeom>
          <a:ln>
            <a:noFill/>
          </a:ln>
          <a:effectLst>
            <a:outerShdw blurRad="292100" dist="139700" dir="2700000" algn="tl" rotWithShape="0">
              <a:srgbClr val="333333">
                <a:alpha val="65000"/>
              </a:srgbClr>
            </a:outerShdw>
          </a:effectLst>
          <a:extLst/>
        </p:spPr>
      </p:pic>
      <p:sp>
        <p:nvSpPr>
          <p:cNvPr id="5" name="Curved Down Arrow 4"/>
          <p:cNvSpPr/>
          <p:nvPr/>
        </p:nvSpPr>
        <p:spPr>
          <a:xfrm rot="2658224">
            <a:off x="2674938" y="1684338"/>
            <a:ext cx="898525" cy="506412"/>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chemeClr val="tx1"/>
              </a:solidFill>
            </a:endParaRPr>
          </a:p>
        </p:txBody>
      </p:sp>
      <p:sp>
        <p:nvSpPr>
          <p:cNvPr id="44" name="Curved Down Arrow 43"/>
          <p:cNvSpPr/>
          <p:nvPr/>
        </p:nvSpPr>
        <p:spPr>
          <a:xfrm rot="4933424" flipH="1">
            <a:off x="7413626" y="2779712"/>
            <a:ext cx="1122362" cy="506413"/>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chemeClr val="tx1"/>
              </a:solidFill>
            </a:endParaRPr>
          </a:p>
        </p:txBody>
      </p:sp>
      <p:sp>
        <p:nvSpPr>
          <p:cNvPr id="45" name="Curved Down Arrow 44"/>
          <p:cNvSpPr/>
          <p:nvPr/>
        </p:nvSpPr>
        <p:spPr>
          <a:xfrm rot="13649979" flipH="1">
            <a:off x="2573337" y="4759326"/>
            <a:ext cx="900113" cy="506412"/>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68263" y="-9525"/>
            <a:ext cx="9212263"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6" name="Rectangle 7"/>
          <p:cNvSpPr>
            <a:spLocks noChangeArrowheads="1"/>
          </p:cNvSpPr>
          <p:nvPr/>
        </p:nvSpPr>
        <p:spPr bwMode="auto">
          <a:xfrm>
            <a:off x="76200" y="536575"/>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Century Gothic" pitchFamily="34" charset="0"/>
            </a:endParaRPr>
          </a:p>
          <a:p>
            <a:pPr algn="ctr" eaLnBrk="1" hangingPunct="1"/>
            <a:r>
              <a:rPr lang="en-US" altLang="en-US" sz="5400">
                <a:solidFill>
                  <a:srgbClr val="FFCC4B"/>
                </a:solidFill>
                <a:latin typeface="Century Gothic" pitchFamily="34" charset="0"/>
              </a:rPr>
              <a:t>Reinvention</a:t>
            </a:r>
            <a:endParaRPr lang="en-US" altLang="en-US" sz="2800">
              <a:solidFill>
                <a:srgbClr val="FFCC4B"/>
              </a:solidFill>
              <a:latin typeface="Century Gothic" pitchFamily="34" charset="0"/>
            </a:endParaRPr>
          </a:p>
          <a:p>
            <a:pPr algn="ctr" eaLnBrk="1" hangingPunct="1"/>
            <a:endParaRPr lang="en-US" altLang="en-US" sz="2800">
              <a:solidFill>
                <a:srgbClr val="FFCC4B"/>
              </a:solidFill>
              <a:latin typeface="Century Gothic" pitchFamily="34" charset="0"/>
            </a:endParaRPr>
          </a:p>
        </p:txBody>
      </p:sp>
      <p:pic>
        <p:nvPicPr>
          <p:cNvPr id="36868" name="Picture 4" descr="http://availabilityadvisor.files.wordpress.com/2013/01/lost-customers.jpg"/>
          <p:cNvPicPr>
            <a:picLocks noChangeAspect="1" noChangeArrowheads="1"/>
          </p:cNvPicPr>
          <p:nvPr/>
        </p:nvPicPr>
        <p:blipFill>
          <a:blip r:embed="rId3" cstate="print">
            <a:extLst/>
          </a:blip>
          <a:srcRect/>
          <a:stretch>
            <a:fillRect/>
          </a:stretch>
        </p:blipFill>
        <p:spPr bwMode="auto">
          <a:xfrm>
            <a:off x="3276600" y="2901229"/>
            <a:ext cx="2743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19050" y="26988"/>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Gill Sans MT Condensed" panose="020B0506020104020203" pitchFamily="34" charset="0"/>
            </a:endParaRPr>
          </a:p>
        </p:txBody>
      </p:sp>
      <p:sp>
        <p:nvSpPr>
          <p:cNvPr id="24580"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 We needed to do better…</a:t>
            </a:r>
          </a:p>
        </p:txBody>
      </p:sp>
      <p:pic>
        <p:nvPicPr>
          <p:cNvPr id="13318" name="Picture 6" descr="https://s3.amazonaws.com/thumbnails.illustrationsource.com/huge.10.52967.JPG"/>
          <p:cNvPicPr>
            <a:picLocks noChangeAspect="1" noChangeArrowheads="1"/>
          </p:cNvPicPr>
          <p:nvPr/>
        </p:nvPicPr>
        <p:blipFill>
          <a:blip r:embed="rId2"/>
          <a:srcRect/>
          <a:stretch>
            <a:fillRect/>
          </a:stretch>
        </p:blipFill>
        <p:spPr bwMode="auto">
          <a:xfrm>
            <a:off x="908050" y="1676400"/>
            <a:ext cx="7327900" cy="3706813"/>
          </a:xfrm>
          <a:prstGeom prst="rect">
            <a:avLst/>
          </a:prstGeom>
          <a:ln>
            <a:noFill/>
          </a:ln>
          <a:effectLst>
            <a:outerShdw blurRad="292100" dist="139700" dir="2700000" algn="tl" rotWithShape="0">
              <a:srgbClr val="333333">
                <a:alpha val="65000"/>
              </a:srgbClr>
            </a:outerShdw>
          </a:effectLst>
          <a:extLst/>
        </p:spPr>
      </p:pic>
      <p:sp>
        <p:nvSpPr>
          <p:cNvPr id="24582" name="TextBox 1"/>
          <p:cNvSpPr txBox="1">
            <a:spLocks noChangeArrowheads="1"/>
          </p:cNvSpPr>
          <p:nvPr/>
        </p:nvSpPr>
        <p:spPr bwMode="auto">
          <a:xfrm>
            <a:off x="1181100" y="4532313"/>
            <a:ext cx="7326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a:solidFill>
                  <a:schemeClr val="bg1"/>
                </a:solidFill>
                <a:latin typeface="Gill Sans MT Condensed" pitchFamily="34" charset="0"/>
              </a:rPr>
              <a:t>Hospitalization                                                                Stabilization</a:t>
            </a:r>
          </a:p>
        </p:txBody>
      </p:sp>
      <p:sp>
        <p:nvSpPr>
          <p:cNvPr id="24583" name="TextBox 7"/>
          <p:cNvSpPr txBox="1">
            <a:spLocks noChangeArrowheads="1"/>
          </p:cNvSpPr>
          <p:nvPr/>
        </p:nvSpPr>
        <p:spPr bwMode="auto">
          <a:xfrm>
            <a:off x="1044575" y="3190875"/>
            <a:ext cx="7327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a:solidFill>
                  <a:schemeClr val="bg1"/>
                </a:solidFill>
                <a:latin typeface="Gill Sans MT Condensed" pitchFamily="34" charset="0"/>
              </a:rPr>
              <a:t>Med      Ins      PCP     MH     SA      CM     $     JRT</a:t>
            </a:r>
          </a:p>
        </p:txBody>
      </p:sp>
      <p:sp>
        <p:nvSpPr>
          <p:cNvPr id="24584" name="TextBox 10"/>
          <p:cNvSpPr txBox="1">
            <a:spLocks noChangeArrowheads="1"/>
          </p:cNvSpPr>
          <p:nvPr/>
        </p:nvSpPr>
        <p:spPr bwMode="auto">
          <a:xfrm>
            <a:off x="5829300" y="2516188"/>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a:solidFill>
                  <a:schemeClr val="bg1"/>
                </a:solidFill>
                <a:latin typeface="Gill Sans MT Condensed" pitchFamily="34" charset="0"/>
              </a:rPr>
              <a:t>Housing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3" name="Rectangle 7"/>
          <p:cNvSpPr>
            <a:spLocks noChangeArrowheads="1"/>
          </p:cNvSpPr>
          <p:nvPr/>
        </p:nvSpPr>
        <p:spPr bwMode="auto">
          <a:xfrm>
            <a:off x="0" y="83820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20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p:txBody>
      </p:sp>
      <p:sp>
        <p:nvSpPr>
          <p:cNvPr id="25604"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Why? ….</a:t>
            </a:r>
          </a:p>
        </p:txBody>
      </p:sp>
      <p:sp>
        <p:nvSpPr>
          <p:cNvPr id="25605" name="AutoShape 2" descr="data:image/jpeg;base64,/9j/4AAQSkZJRgABAQAAAQABAAD/2wCEAAkGBgwNDQ0NDQ0MDQ0NDA0NDQ0NDA4NDQwNFBAVFBQQEhIXGyYeFxkjGRISHy8gJCcpLCwsFR4xNTAqNSYrLCkBCQoKDAwNFwwNFCkYFBgpKSkpKSksKSkpKSkpKSkpKSkpKSkpLikpKSkpKSkpKSkpKSkpKSkpKSkpKSkpKSkpKf/AABEIALwBDAMBIgACEQEDEQH/xAAcAAEAAgMBAQEAAAAAAAAAAAAAAQIEBQYDCAf/xABSEAABAwEBBRAPBQcCBwAAAAABAAIDBAUGETHR0gcSFBUhNFFTVHSSk5SxsrMWIiQyQVJhYnFyc4GRoaITFyNVgzNEY4TBwtNDgggYQkVko+L/xAAWAQEBAQAAAAAAAAAAAAAAAAAAAQL/xAAZEQEAAwEBAAAAAAAAAAAAAAAAASExAhH/2gAMAwEAAhEDEQA/APzi2LorRZK4NtC0B27xr6p8DvWWB2UWn+Y2hy2oylN0YvVEvt5h9ZXtc5YDKwSZ572Zwjvb2rfA2VrrUjHh2UWn+YWhy2oyk7KLT/MLQ5bUZS35uEh2+b4MxKpuGh2+X4MxKK0XZRaX5haHLajKTsotP8wr+W1GUt2biIdul+DMSqbi4dul+jEoNN2T2l+YV/LajKTsmtL8wr+W1GUtwbjYdul+jEqm5CHbpfoxKjU9k1pbvr+W1GUp7JbR3fX8tqMpbM3JRbbL9GJQblIttl+jEg1vZJaO76/llRlJ2R2hu+u5ZUZS2BuWi22X6MSg3MRbbL9GJBrzdJaG7q7lk+UnZFaG7q7lk+Us43NR7bL9GJQbnI9sl+jEgweyGv3dW8rnylHZBX7treVz5SzDc9Htkv0YlHY/Htkn04kRiaf127a3lc+Uo09rt2VnKp8pZekUfjyfTiUaSR+O/wCnEisXT2u3ZWcqmylGndbuur5VNlLKNjR+O/5YlU2Qzxn/ACxIMfTms3XV8pmylBtir3VV8pmylkaUs8Z/yxKDZbPGd8kGPpxV7qquUzZSjTer3VVcolxr3NmM8Z3yUaWs8Z3yRHhpvV7pquUS40Nq1W6anlEuNeulzNl3yUGgb4zvkoPLTSq3RU8fLjUaZVO6Kjj5Ma9TQN2XfJV0C3Zd8kHnpjUbfPx0mNNHz7dPx0mNemg27J+Sg0jdk/JBVlZO4holnc4kNaBLISSTeAGqs9tlWmQ9xbVNbGL7nOkkvYfAQT8cHlWCKYDAT6fCCshs82cEP28v2Xat+zz2pnb41Nm9qBUYLq2bbZuNfjX6PmaVEjqKYmSQ92PwyO2qPyr85tOJsc88bdRsc8rGgm/ea15A1fQF+hZmB7hm35J1UaiuPunHdM2+ajrCtvcJ3s/rDmC1N1GuZ98T9YVtLhz2s/rjotW+tSMdW5y8y5C5eZKyqS5eZchKoSgEqhKErzJQSSvMlCVQlESSvMlCVQlBJKoSoJVSUAlUJQlUJQSSqEoSqEoBKqShKqSgEqpKglVJQCVUlCVUlAJVSUJVSUAlQSoJUEogSqoiAjcI9ZvOovozC31m84QeFta6qt9VHWOXe5mJ7hl34/qo1wVta6qt9VHWOXc5mru4pd9v6uNGnK3VHuqbfFR1hW0uJPaTev8A2tWquq11L7ao6xbO4s9pL6/9rVrrZSMdMSqFyhxVCVlQlUJQlULkAlUJQlUJRAlUJQlUJQCVQlCVQlAJVSVBKqSgEqpKglVJQCVUlCVQlBJKoShKqSgEqpKEqpKASqkoSqkoBKqSl9QSiBKqiICi+ihAUs75vrN51ClnfN9ZvOEHhbY7qqt9VHWOXcZmw7il32/q41xNu66qt9VHWuXbZm2spcGu39XGo05W6nXL/az9Ytlcd+zl9oei1a26fXD/AGk3TWxuQP4cntD0WLfWykY6ElUJUEqhKyqSVQlQSqEoiSVQlQSqEoJJVCVBKqSgEqhKEqpKASqEoSqEoJJVCUJVSUAlVJQlUJQSSqkqCVBKASqkqCVBKASqkpfVSUQJUIiAoQqEBERAUs75vrN51ClmFvrN50Hnb2uqrfVR1jl2mZvf0FLvt/Vxrird13V+SrqOscu1zOL+gpd9v6uNJ1pyt0x7od68vTWwuTP4cntHdFi19047pd60nTKz7lf2T/au6LFrrZSMb0lUJQlUJWQJVCUJVCUAlUJQlUJQSSqEoSqEoBKqSoJVSUAlVJQlVJQCVQlCVUlAJVSUJVSUAlVJQlVJQCVBKEqpKIEqEUICX1BRAREQEREBS3CPWbzqFLcI9I50Hnb2pWVm+6g/WV2uZse4pcOu39XGuJuh15Wb6m6RXbZmzu4pd9v8H8ONJacpdTrl3rS9MrNuXP4T/au6LFiXVDul3rzdNZVzJ/Cf7V/RYr1spGN0SqEqCVUlQCVQlCVQlAJVCUJVSUAlUJQlVJQCVUlQSqkoBKqShKqSgEqpKEqpKASqkoSqkogSoJUEqL6ASoRQgKL6IgIiICIiAiIgIMI9I50QeD0jnQUuh17Wb5m6RXa5mx7il32/wfw41xN0evazfMvSXb5mp7ilw67fg9nGo05e6vXLvaTdNe1zZ/Cd7V/RYvK63XDvaT9Nelzp/Cd7V/RYt9akY2xKoShKoSsiSVQlCVQlAJVSUJVCUEkqhKEqpKASqkoSqkoBKqSoJUEoBKqShKqSiBKqShKhAvqEUIChEQEREBERAREQEREBNj0jnRMY50FbpNe1m+pekV2mZsToKXDrt/Vxri7pdfVu+pukV2eZvf0FLvt/h/hxqNObut1w72k/TU3P/sne1d0WKLrdcO8ks3TUWD+zd7R3RYt9akY2hKqSoJVSVkCVUlQSqkoBKqShKqSgEqhKEqpKASqkoSqkoBKqShKqSiJJVSUJVUBEUIF9QiICIiAiIgIiICIiAiIgJjHOigoIukN+urd9zj4PIXZ5m+spd9v6uNcVdGO7q7ftT1rl2uZvrKXfb+rjUacxdSe6ZPJLL0ylhn8N3tHdFirdOe6ZfbS9Y5LEPaO9o7otWp1IxsyVQlCVUlQCVUlQSqkoBKqShKqSgEqpKEqpKASqkoSqkogSoJUEqEBEUFAUIiAiIgIiICIiAiIgIiICIiAoP9QpQ/1HOgXSsvV1fv6p61y7HM3HcUu+39XGuPumN+vr9/VI+EhXY5mw7il32/q40actdPrmX203WFYdBXsiaQQ8kuJ7UC9evAeE+RZd1B7pl9tP1hWlKs6kNubbj8WT4NxqNOY/Fk4Lca1CLKttpxHsScFuNQbVj2JOC3KWqRBtDakexJwW5Sg2nHsScFuUtYiDZG0o9h/BblKNMY9iTgtylrkQbDR8fn8FuUo0dH5/BblLAUhBnaMZ5/AblKNGM8/gtylhIgzdFs8/gtyk0Uzz+A3KWGhQZei2efwG5SaLj8/gNylsay4+qiihlvxvMwdeiZni9pERlvYNXtWnB4VrrUsqakkEcwaHFgeM6c8LxJGH0tI9yIaLZ5/AblJotnn8BuUsMoi+MzRbPP4LcpRotnn8FuUsREGXoxnn8EZSaMZ53BGNYaIMzRjPO4Ixpoxmw7gjGsNEGZoxnncEY00YzzuCMaw0QZmjGbDuCMaaMZsO4IxrDRBm6Lj8/gNyk0XHqd/hH/Q3KWEpCHjKtaqE9RUztBDZ6iaZrTezwD3lwB8uqu8zNNZS77f1ca/OXL9HzM29wy77f1UaDjropc9VTgapbUVAIvjbStaKeQ4GOPoC+xq25azKhxfPQUczzql8lNE9xPlJF9YRzPLBOGybO5JFiVHyPoObapfcwlSKGfaZuKfiX1r93NheCy6JvqQtZzJ93li7ghHodIOZyUPkvS+o2ifin4lOltTuefiZMS+tPu9sfwUbR6JZh/cnYBZXgpyPRPMP7kofJgsuq3PUcTJiU6VVW5qjiJMS+tBcLZowRSD9eU85U9hFD4BKP1SlD5KFlVe5qniJMSaVVW5qjiJMS+tewqj8BnH6gxJ2GUvjz8NmSlD5K0qqtz1HESYlBsyp3PUcTJiX1qbi6bbJ/izJVTcTT7bP8Y8lKHyZpdUbRPxMmJNL6jaJ+JkxL6vdcNCcE0o9zSvJ1wMZ/eH8AY0ofKmgKjaJuKfiTS+o2ifiX4l9SvzOmHBUu98X/wBLhc0YCw9DADRb6lzgGXzCRewXu+v3zqIPxx2mBbGw6NLYtSJpE16PUvdrsamovF9HVON90VQ4gAAujkJAGAaowLs6u76SGR0UtnmORpAcx1V2zTsHtNQqtLd3JO/7KKznSyEG8xlSS917wNGc1T5BqojizQz7TNxT8SjQc21S8W/Ev2rM3o4rejqHkmlMD2tzod9tnwWg56/ebew3l2X3UQ7qk4oY0V8xaFl2qTi3YlGh5drk4DsS+nvump/DUy8WMafdJSeGol4IxqD5h0LLtcnFuxJoWXa5OLdiX0/90dFt83wCfdFQ7fU+4sxKj5g0LLtcvFuxJoSXapeLdiX0/wDdBZ+31fCjyV6NzIrM8MlWf1Yx/YlD5c0LLtcnAdiUaGl2uTgOxL6m+6Oyf/KPpmbkrHq8xyzXNP2Uk8TvA5xbKODeCg+YtCS7XJxbsSaFl2uTgOxL6KjzFBn7761uc2GUzs97s9IR8QVvqTMmsaMXnwyTnwulkIJ4F5B8qmCQYWP97SE+xf4rvgvrM5l9gHDZtO71jI7ncvRuZrYA/wC1UJ9aBrudB8jOaRh1PSv0jMzN6hl1Rrx/hG1Rr93juBsRve2XZ4/lIsS21HZlNTxtiggghib3scUTI2N9DQLyDJREQEREBERAREQFydv5ptmWfI+KUVj5IznXCKjmLM9sCRwDD7iusWstm5qgr2htZSwVAF+99owEj0HCEHCuze7MvnO0douvYb7KYXvT+KV4/wDMFZhwU83+6aBvMSunpcy6xoCTTwzQ37+oyrqS0Xzf1GucQNXYWdPckxzc62pqYwAQM7FQyH/2wuVocYzN4o3d7SuP8yz+jV7MzbqU/ut7+ZGQsm3MzWllF6Sqq3G93whs1hPl7WnAXKT5lNC2+RVV18eWkHNClDqmZsdKf9ED9cZK4a7W7ekntayrQmiMkFJJqQNe3Vdfa5rs8683UcB3xGDyLGrLhII7+dqq33up/wDGtXJc61uCqq+FDkKDjrerm1NbU1GD7WZz7xfG69f8rXEH4r1uatNtLX01Th+yma+9n4mG8HA4XOAHxXYxXNtdhqqzhQ/40luba3BVVnCh/wAao3NwV3FJTV9qVkUecp6uokc2Bz255jnPLyc8L7ThAAbfAAwruH5sdKP9EH9cZK/Ko7nWuw1NXwochbSjuDp5L2eqq33Op/8AGoO5fm3Uo/db/wDMjIXi/N5o299SuH8yz+rVpYMymidev1Vd8aM88K6uxMzamibejqqtpvd8YbNeR5e2pyrQ1g/4gbM8NPN/tmgdzuC9m5vdmXwH0dotv7DKZ2ps/tV2ENyUbWlr6mpkBABvx0UZwfwoWrAqcy6xpyDPBLPewCSrqc5hv6rGuAOE4QlC1z+aTZtoSMihFWyR98NE1HM1l+9fvGQAsB966pa6x7nKCgaWUdLBTtOH7JgaT6ThK2KgIiICIiAiIgIiIP/Z"/>
          <p:cNvSpPr>
            <a:spLocks noChangeAspect="1" noChangeArrowheads="1"/>
          </p:cNvSpPr>
          <p:nvPr/>
        </p:nvSpPr>
        <p:spPr bwMode="auto">
          <a:xfrm>
            <a:off x="119063" y="-38100"/>
            <a:ext cx="220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a:p>
        </p:txBody>
      </p:sp>
      <p:pic>
        <p:nvPicPr>
          <p:cNvPr id="25606" name="Picture 6" descr="http://www.livestream.com/filestore/logos/8ad52e3b-c2cc-74a7-0774-1cb6998cab01-banner.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0300" y="1433513"/>
            <a:ext cx="664527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e real cost of homelessness- Can we save money by doing the right thing--Mobile">
            <a:hlinkClick r:id="" action="ppaction://media"/>
          </p:cNvPr>
          <p:cNvSpPr>
            <a:spLocks noRot="1" noChangeAspect="1"/>
          </p:cNvSpPr>
          <p:nvPr>
            <a:videoFile r:link="rId1"/>
          </p:nvPr>
        </p:nvSpPr>
        <p:spPr bwMode="auto">
          <a:xfrm>
            <a:off x="1447800" y="1752600"/>
            <a:ext cx="60198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a:p>
        </p:txBody>
      </p:sp>
      <p:pic>
        <p:nvPicPr>
          <p:cNvPr id="2" name="The real cost of homelessness- Can we save money by doing the right thing--HD.mp4">
            <a:hlinkClick r:id="" action="ppaction://media"/>
          </p:cNvPr>
          <p:cNvPicPr>
            <a:picLocks noRot="1" noChangeAspect="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447800" y="1733550"/>
            <a:ext cx="597535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http://rlv.zcache.ca/canada_flag_fridge_magnet_canada_maple_leaf_magnet-r9855e849e93940eb886d8855eb5c521c_adgua_8byvr_512.jpg"/>
          <p:cNvPicPr>
            <a:picLocks noChangeAspect="1" noChangeArrowheads="1"/>
          </p:cNvPicPr>
          <p:nvPr/>
        </p:nvPicPr>
        <p:blipFill>
          <a:blip r:embed="rId6">
            <a:extLst>
              <a:ext uri="{28A0092B-C50C-407E-A947-70E740481C1C}">
                <a14:useLocalDpi xmlns:a14="http://schemas.microsoft.com/office/drawing/2010/main" val="0"/>
              </a:ext>
            </a:extLst>
          </a:blip>
          <a:srcRect l="13152" t="20313" r="14194" b="17969"/>
          <a:stretch>
            <a:fillRect/>
          </a:stretch>
        </p:blipFill>
        <p:spPr bwMode="auto">
          <a:xfrm rot="-837887">
            <a:off x="6403975" y="915988"/>
            <a:ext cx="17716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19050" y="26988"/>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Gill Sans MT Condensed" panose="020B0506020104020203" pitchFamily="34" charset="0"/>
            </a:endParaRPr>
          </a:p>
        </p:txBody>
      </p:sp>
      <p:sp>
        <p:nvSpPr>
          <p:cNvPr id="26628" name="TextBox 12"/>
          <p:cNvSpPr txBox="1">
            <a:spLocks noChangeArrowheads="1"/>
          </p:cNvSpPr>
          <p:nvPr/>
        </p:nvSpPr>
        <p:spPr bwMode="auto">
          <a:xfrm>
            <a:off x="271463" y="228600"/>
            <a:ext cx="8643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2400">
                <a:solidFill>
                  <a:srgbClr val="FFC000"/>
                </a:solidFill>
                <a:latin typeface="Century Gothic" pitchFamily="34" charset="0"/>
              </a:rPr>
              <a:t> The cost of homelessness in LA 2012 : FUSE 10</a:t>
            </a:r>
            <a:r>
              <a:rPr lang="en-US" altLang="en-US" sz="2400" baseline="30000">
                <a:solidFill>
                  <a:srgbClr val="FFC000"/>
                </a:solidFill>
                <a:latin typeface="Century Gothic" pitchFamily="34" charset="0"/>
              </a:rPr>
              <a:t>th</a:t>
            </a:r>
            <a:r>
              <a:rPr lang="en-US" altLang="en-US" sz="2400">
                <a:solidFill>
                  <a:srgbClr val="FFC000"/>
                </a:solidFill>
                <a:latin typeface="Century Gothic" pitchFamily="34" charset="0"/>
              </a:rPr>
              <a:t> Decile</a:t>
            </a:r>
          </a:p>
        </p:txBody>
      </p:sp>
      <p:sp>
        <p:nvSpPr>
          <p:cNvPr id="12" name="Rectangle 11"/>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 name="Picture 1"/>
          <p:cNvPicPr>
            <a:picLocks noChangeAspect="1"/>
          </p:cNvPicPr>
          <p:nvPr/>
        </p:nvPicPr>
        <p:blipFill rotWithShape="1">
          <a:blip r:embed="rId2"/>
          <a:srcRect l="63332" t="25781" r="9445" b="17187"/>
          <a:stretch/>
        </p:blipFill>
        <p:spPr>
          <a:xfrm>
            <a:off x="838200" y="1076325"/>
            <a:ext cx="7467600" cy="536098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71463" y="6553200"/>
            <a:ext cx="8872537" cy="215900"/>
          </a:xfrm>
          <a:prstGeom prst="rect">
            <a:avLst/>
          </a:prstGeom>
          <a:noFill/>
        </p:spPr>
        <p:txBody>
          <a:bodyPr>
            <a:spAutoFit/>
          </a:bodyPr>
          <a:lstStyle/>
          <a:p>
            <a:pPr algn="r">
              <a:defRPr/>
            </a:pPr>
            <a:r>
              <a:rPr lang="en-US" sz="800" i="1" dirty="0">
                <a:latin typeface="+mn-lt"/>
                <a:ea typeface="MS PGothic" pitchFamily="34" charset="-128"/>
              </a:rPr>
              <a:t>Getting Home : Outcomes from Housing High Cost Homeless Hospital Patients 2013, CSH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46038"/>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652" name="Rectangle 7"/>
          <p:cNvSpPr>
            <a:spLocks noChangeArrowheads="1"/>
          </p:cNvSpPr>
          <p:nvPr/>
        </p:nvSpPr>
        <p:spPr bwMode="auto">
          <a:xfrm>
            <a:off x="76200" y="536575"/>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Century Gothic" pitchFamily="34" charset="0"/>
            </a:endParaRPr>
          </a:p>
          <a:p>
            <a:pPr algn="ctr" eaLnBrk="1" hangingPunct="1"/>
            <a:r>
              <a:rPr lang="en-US" altLang="en-US" sz="5400">
                <a:solidFill>
                  <a:srgbClr val="FFCC4B"/>
                </a:solidFill>
                <a:latin typeface="Century Gothic" pitchFamily="34" charset="0"/>
              </a:rPr>
              <a:t>The Product </a:t>
            </a:r>
            <a:endParaRPr lang="en-US" altLang="en-US" sz="2800">
              <a:solidFill>
                <a:srgbClr val="FFCC4B"/>
              </a:solidFill>
              <a:latin typeface="Century Gothic" pitchFamily="34" charset="0"/>
            </a:endParaRPr>
          </a:p>
          <a:p>
            <a:pPr algn="ctr" eaLnBrk="1" hangingPunct="1"/>
            <a:endParaRPr lang="en-US" altLang="en-US" sz="2800">
              <a:solidFill>
                <a:srgbClr val="FFCC4B"/>
              </a:solidFill>
              <a:latin typeface="Century Gothic" pitchFamily="34" charset="0"/>
            </a:endParaRPr>
          </a:p>
        </p:txBody>
      </p:sp>
      <p:pic>
        <p:nvPicPr>
          <p:cNvPr id="7174" name="Picture 6" descr="https://encrypted-tbn0.gstatic.com/images?q=tbn:ANd9GcTgJXPuu1RZ-6thNNUpPSXscovlT8QwSeLB3RW0tCbvDMHt_uVPFg"/>
          <p:cNvPicPr>
            <a:picLocks noChangeAspect="1" noChangeArrowheads="1"/>
          </p:cNvPicPr>
          <p:nvPr/>
        </p:nvPicPr>
        <p:blipFill>
          <a:blip r:embed="rId2" cstate="print">
            <a:extLst/>
          </a:blip>
          <a:srcRect/>
          <a:stretch>
            <a:fillRect/>
          </a:stretch>
        </p:blipFill>
        <p:spPr bwMode="auto">
          <a:xfrm>
            <a:off x="3962400" y="3581400"/>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7654" name="Picture 8" descr="http://dmc.kar.nic.in/ne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11651">
            <a:off x="2293938" y="2541588"/>
            <a:ext cx="27622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9525" y="3175"/>
            <a:ext cx="9144000" cy="6858000"/>
          </a:xfrm>
          <a:prstGeom prst="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76"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Gill Sans MT Condensed" pitchFamily="34" charset="0"/>
              </a:rPr>
              <a:t> What is Chronic Care Plus?</a:t>
            </a:r>
          </a:p>
        </p:txBody>
      </p:sp>
      <p:sp>
        <p:nvSpPr>
          <p:cNvPr id="28677" name="AutoShape 7" descr="data:image/jpeg;base64,/9j/4AAQSkZJRgABAQAAAQABAAD/2wCEAAkGBhMQDRAUDxMSDxUVEBYVFxYVFxoRFRMRFhkYFBUaFBUaJygeGBwjGhYSHy8gJCopLjAwFSAxNTAqNTI3LisBCQoKDgwOGg8PGisgHiUpNTUsKi8yLCo1LC8wKi01Lyk1KSwzKS8qKSksKSwqLCwyLCwuKiwuLykpKSkpLCwsNP/AABEIAGoBFAMBIgACEQEDEQH/xAAbAAABBQEBAAAAAAAAAAAAAAAAAQMEBQcGAv/EAEkQAAEDAgMDCQUFAwgLAQAAAAEAAgMEEQUSIQYTMRQXIlFSkZKh0QdBU2HSMkJxgeIjY5MWJSY0VGKU0zM2Q3JzdIKxsrPwFf/EABoBAQEBAQEBAQAAAAAAAAAAAAABAwIEBQb/xAAuEQACAAQEBgIABgMAAAAAAAAAAQIDEVESExTRITFBYZGhwfAEIiOBseEzYnH/2gAMAwEAAhEDEQA/AOXQlsiy/RnxREJbIsgEQlsiyARC9ZEojUB4QnREvQhSoGLJbKQIV6EClS0IuVLkUsQL0KdKihCyJd2pwp0op1MQoQN2l3Sn8mS8mTEWhX7pG6VhyZHJkxChX7pJu1Y8mScmTEKFfu0mRWHJ0nJ0xChAyJMqnGnSGBWpKEKySylmBeTClRQjIT5hXkxK1INIXsxpMiA8oS2RZUCIS2QgNM5pR8R3h/WjmlHxHeH9a0xC+HqJlz6Oll29vczPmlHxHeH9aOaUfEd4f1rTEJqJlxpZdvb3Mz5pR8R3h/Wl5ph8R3h/WtLQpqJly6aXb29zNeagfEd4f1peakfEd4P1rSUJnzLjTS7e3uZvzV/vHeD9aXmt/eO8A+taOhM+ZcaaXb29zOOa7947wD60vNgfiHwD61oyEz5lxppdn5e5nXNifiHwD6kvNmfiHwD6loiEz5lxppffy9zO+bQ/EPgH1JebV3xD4B9S0NCZ0dxppffy9zPObZ3xD4B9SXm2d8Q/wx9S0JCmdHcaaX38vcz3m2d8Q/wx9SObZ3xD/DH1LQkJnR3Gml9/L3M95tnfEP8ADH1JObZ3xD4B9S0NCZ0dxppffy9zPObV3xD4B9STm0PxD4B9S0RCudHcaaX38vczvmzPxD4B9STmxPxD4B9S0VCZ8y400vv5e5nPNgfiHwD60c1/7x3gH1rRkJnzLjTS7Py9zOOa3947wD60nNX+8d4P1rSEJnzLjTS7e3uZtzUj4jvB+tJzUD4jvD+taUhM+ZcaaXb29zNOacfEd4f1pOaUfEd4f1rTEJqJlxppdvb3Mz5pR8R3h/WhaYhXUTLk0su3t7ghCFgekEIQgBCEIAQhCAEIQgBCFEpcWhle5kU0Ujmi7mse17mi9ruANxqrQEtCEKAEIQgBCEIAQhCAEJHOsLnRKCgBCF5e8NBLiAALknQAfMoD0hRqLE4pw4wSxzZTZ27e2TKeNjlJsbKQ5wHEgJSgAlGYWWY+2eTShLTqHSkEHUG0fA+5VGHPL8Nqoj9iTEcPDmjogioED5gANAHFzjYaaraCViVa/anmX4j9Ry6cjZQ4JVj/ALKJ82LVDnEXNM/5f7SKwHUPl8lrweDwIKziho6HUidnQ4qUPSEIXJuCEIQAhJZKgMk2Wrqaqrq+LFnE1DqhzYxI9zGtjBLQyHUBjgerU9G11e49tBLguExMIdUzC7GyPDnR2LnZTI/3uygdG/kolZhlJjmFuqntZT1DI3h72mxjkjvdsvaboOIvY6LlMRrJptkoXTlzstaGsc7UmIAhtz8iXNH4BfSUKjiVbpNbHjbcKdLcGbLgeI8op2PLZGnKL7yMwkusCSGu92qnqi/lPS01JTPnmYxsjY2tOrgXFoP3b2FgdTor1fPiVHWh6oWZhgdN/SqqizSmOKPeMjMjyxr7Rm+Um3EnT5rr6rbWFs0sUTJ6p0IvLuI94Ivk43ALtD0Rc6FcpgZvtfX2/s/naJHsYmDI6+Kbozsqc0gdo62UNJN/7zX6/wB5eyZCmsT6JezzwRNOi6tnYU+2VJJQvq2yjcs+06xBY7ToubxDtRp8wvOE7YRVEzIxHPC6SIyx72PIJYha5YbntN0NjqFmWAUsMlLjLpy9lJPWxxslbazXGV9n66ZW54yfkVZ4O6socRiw+Z0dWHUsvJpbdOFpY61ncQ0mMAg3+7YqRSIVVLn/AF8dSqbFwqdjXe0Gmi3rrTSxxSCOSaOMvijk4Wc732uL2BtcIxD2h0kMsDCZZDM0Oj3cT3h7XC7cpt0r3As2+psbLhPZnQtqqKalqKl8TWSOElMAyNzwbXL5CC8i92kC1sv4KXtTSww4tgDKbKImvsyzs4tvWfeub6396uTLUeDj1/gZkThxHY4Lt/S1dQ6nbvYZhf8AZzMMTjbU2B94GtuK4fZfFY6PHsYJjleMxDY4InSusH3NmsGgHWbKy2xoxLtLhQpx+1YGyTFv3YWPDhn6uiJRr2gF52DP9I8a/wB4/wDsVhhhhgbXWHl+5G24kn0fwdrs1tXBiETn0xd0HZXNcMr2H3XHz17lC9ozP5oqnAua5kedrmucwtcCBcFpB95XPey0gV+NAW/rQ0+WaVdF7Rj/ADNW/wDAP/cLFwqCckro0UTiltvuQvZo1jsHhdI4ufKH7wvkc5zrPe0auNx0bDRc/wCzEF+K4kHPkeIZC2MOke9rGl726AkjgAFYezrZSinwimkmpqeV7g/M5zGucSJHjUn5AD8lUezOHLX40yEBliWsA0As6QNsOoaLZ0/Up94mar+T70O1n26gD5mxMnqtz/pXQR7xkZHEF1xc6HRt+CkfyzpOQGsEwMA4uFyQ69spbxzXI0+d+Gq5H2L1DWYfVRyENkjqXOlDtC0ZWi7vza9c1svhsUuFVjapz4oKjEY2QyACzJLus+xsMn2Wn/63LkQVa48Gv3qXNionepp9DtnDK9zTHUwuEG/DZInZnw3AzMDcxdqRpx14Kr516PculayqfG15Y57YHFrTp9p3AXvwvf5Km2Rq6qkxcUFYWVVqZximA6bIeIBdxyksAseBDdbI9kpj/wDzcQ32XJyiXPm4ZMgzX+VrqOVBCm3x5dbhTInRf9LvanHKKrwWR75JTTy2BfCxz3Mc1wNni1m9IAEOsDe3vVZjO2jcNwWj5EyWTPDG2J8rSWtblNjIRoX2H2AR3Bczs9SPZstib3XbHJJeK+l2gsaSPxIt/wBKe2z/ANVcJPU6G/8ACk9CtYZUKah5rF8HDmNrF1p8mkv2riZTxySNmDnnKyIwvE8jwMxyQ2zHT38Pmm8A2vpsQM0cYe18ekkUzMjgCSNWn5gghUe1e2DYJsPjpxA6aduVs8nSZDE8sDjoQTfo6XA0CqtiMzdpsSa+TfHc6vs1mcgw65W6C17LFSlgcXLhVeTVzHiSJPsYaBHiIGgFaQB1DKFK9q2DOqI6csimkyOf0omb4sLgy2aMdIg2OovbLw10i+xo9DEf+dP/AIqb7UscfTR0+7mlhzufcRFrHPyhtv2jgcoGY8Ab3CTf87+9DKLDkfn5f2ZoNkpvg1n+Cn9F1GHYRUNw+ofyeo0r6B4YYnNlfHTCFsjmxHpfcNlzw21n/tFd/iWf5S6XD8eqnYfUN5TNc11DG2RxDpWR1Ihc8B9he2c2Nlqv9fm55fw+VieWcrJspMSTuazUk/1Kf0Xa+yzAHwVUr3wzsG5Lc8sRp23L2ENax/ScTYkm1hlHWuQftnOCRyiu0Nv6yz/KXZezDaSSoqpWPnnkAhLskzmzahzAHMkDWkaEgtI94KzjphdPk5kafMWHmaWhCF4z7AIQhACEIQFLPsZRPe576WEucbuOUDOePSA0drrqp9VhUMsBhkiY+IgDdloy2HCw91lLQusUVyYVYpmbHUQjbGKWAMbIJAMgtvBoHHrPHird97G1r20vwv8ANekKOJvmEkuRzmzWx4paipqZZN/UVDrvdbIxreORjbnS4GpP3R+c7ENlqSokzzU8Uj7WLi3pEdTiPtD5FWqF044m61IoUlQiPwmEwbkxRmK1t3lGS3G2XhxTGGbN01K4up4I4nEWLgOllHAXOtvlwVkhTE+VS0RT1+x1FPLvJqWCV97lzmAkn+91/muM28wJ02J4fkpJJaeDSQMjG7yFzXWaNL6A6BaWhdwTYoXXmcxQKJUK/CsFgp2ncQtizgF1m2c7T75OpP4leKXZilikzx08Mb7EZmtAcQ4WNzx1BKs0LjE7nWFFbQbOUtO/PBBFC61szGhpseOoUjEMLiqGZJ42TNvfK8Bwv12KlIUxOtaii5EGiwSCBj2QwxxNf9prGhodpbUD5Epqh2ZpYJA+CnhieARmYwNNjodQrNCuJ3FEVFdslRzyGSanie8ixcW2Lh1Ot9ofjdS6jCIZINy+KN0VgN2WjJYajo8FMQmJ3FEVVJglNRNkfT07WnLru25pHgcADxPu0v7guF9nGxzAyduIUTg8yue10rOiY9LNJvYkG5sV3u0eLGko5pms3hY2+X8SBc29wvc/IFVcWO1L43SRClmhETpN8xxynKLlmS5cHXvqdLfPRaQzIlC1fqYR4FEk+nQuq3B4Jo2xzRRyMbazHNBaLaCzeCZOzdKad0G4i3JNzHlGTN129x0CgYDjVRU0zZnMijbJT7xjgS/LJe2V7TYke/TqVZhW20stPSXZE6eqlkbG0ZmMjZGSHueSST9m9hbqXCxXK5sHCvX78ouX7E0BiEZpIMgdmDcgHS4XvxuvTdjqIPa8UsDXNZkBawNszhbT5EquxXa2SjmdHPG2UmmklhMdxndGC5zHNN8psL3BKjVW2kzKB1UwU1QwMiN2OcAHveGPY4G7gW5mm5A9+gVxR3I5stV7HR4ds/TUzi6ngihJFiWNDSRobG34BSqijZJbeMY+3DM0Otfja65nE9qZ4Q0htNKHVEUILXOIDpb/AGgOBbZp+eZRqjbmaOpML44QW1ccDn53bu0jDIHA20IAIIPWNVGonxDnS1wKD2x0ccYo92xjLul+y0NvYR24ceKrMOGTD6mR2jI8Sw7O73N3AgbLc8OiQQT8lorcaE2KinDYJWNpzMJAc7mnM1haPcDcg36grxtHGGFgYwMN7tDQGm/G7eC0gmYFRr7UzgkpzIpkLMh9ltE04rUMlY12WCTouAdZwljHA/nr81rsFBHGbxxsYbWu1oabdVx+ASxUbGG7WMabZbhoByi1hce7QafJPLKKKrNJEhSocPMEIQuT0AhCEAIQhAIhIhAKhIhAKhIhAKhIhAKhIhAKhIhAKhIhAKhIhAKhIhAQ8XhlfCRTua14cwjN9hwa4FzXW1s5oc381Q0Gyr4nV742xQ8oiDGwscTG11iHPJsLE34Ae5dUhVMzilqJ1ZzWC001DQllSYRDBS2DmlxcXDMXF17AC2WyodmdnnvoMMnjLY5oXyva2S4EkUj3EtJ4i7TcGx4rvKuhjmaGysbI0ODrOGYXHA2PFV2K0D31dE6NvRjMuZwy9AOjyt0JvqdNAV0mYxSeXVLh7X8UK3EMGmqals5kigkiic2na128G8d9p0jrC4Iu2wHvuqvGNhpJjUujFPSb9kTDG15LDIyRspeeiBfo5QAPvEqTQ4RNEYXGme7JAAQNwSZBM6S13P6NxbUdfWvbsKqQbOjdOH1NPVE3jGSQPvMwBz/c1rbEae4K8upk4VEuML47fUecWwKabI2PkcDWTxSljXWzSRk5i6zRa4yj8lYY3s5veSiBkDGxVInkYdA42IIIA1JzHU9SiVmBOeKktpchLafdD9lcFpIfbpWuGu1udfddWAw1+bEczHOEoYGkFkbpBu8rspB6JGti6ylTpQ86rn/fbt7G6fB93ipqI9wyLkpis0hrrl7X5iALcRbiugNQ0cXNH5j3cVysWBS54C+IH9o+OUhsTc9MLSRmVoOXNvGtvkvoXaC9k1BgEgiIMGa0tOW5t0ZWsbJnla5+az2tto42cb2IKNHcMTh5QnYNnaeDmn8CCvd1xk2AvvVMZA9jZJHNa6PctyRuEIzsObMCDG4hunG/HRWeEQVIqy+pb9qnDCWlpjD2PNsovmu8Ev4aXAvopQ0hmNujR0CEiFybCoSIQCoSIQEflzOvyPojlzOvyPonNy3sjuCNy3sjuCoG+XM6/I+iOXM6/I+ic3LeyO4I3LeyO4IBvlzOvyPojlzOvyPonNy3sjuCNy3sjuCAb5czr8j6I5czr8j6Jzct7I7gjct7I7ggG+XM6/I+iOXM6/I+ic3LeyO4I3LeyO4IBvlzOvyPojlzOvyPonNy3sjuCNy3sjuCAb5czr8j6I5czr8j6Jzct7I7gjct7I7ggG+XM6/I+iOXM6/I+ic3LeyO4I3LeyO4IBvlzOvyPojlzOvyPonNy3sjuCNy3sjuCAb5czr8j6I5czr8j6Jzct7I7gjct7I7ggG+XM6/I+iOXM6/I+ic3LeyO4I3LeyO4IBvlzOvyPojlzOvyPonNy3sjuCNy3sjuCAb5czr8j6I5czr8j6Jzct7I7gjct7I7ggG+XM6/I+iOXM6/I+ic3LeyO4I3LeyO4IBvlzOvyPojlzOvyPonNy3sjuCNy3sjuCAb5czr8j6I5czr8j6Jzct7I7gjct7I7ggG+XM6/I+iOXM6/I+ic3LeyO4I3LeyO4IBvlzOvyPohOblvZHcEqA/9k="/>
          <p:cNvSpPr>
            <a:spLocks noChangeAspect="1" noChangeArrowheads="1"/>
          </p:cNvSpPr>
          <p:nvPr/>
        </p:nvSpPr>
        <p:spPr bwMode="auto">
          <a:xfrm>
            <a:off x="134938" y="-1412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z="1600">
              <a:latin typeface="Century Gothic" pitchFamily="34" charset="0"/>
            </a:endParaRPr>
          </a:p>
        </p:txBody>
      </p:sp>
      <p:sp>
        <p:nvSpPr>
          <p:cNvPr id="8" name="Rectangle 7"/>
          <p:cNvSpPr/>
          <p:nvPr/>
        </p:nvSpPr>
        <p:spPr>
          <a:xfrm>
            <a:off x="-9525" y="3175"/>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79" name="TextBox 12"/>
          <p:cNvSpPr txBox="1">
            <a:spLocks noChangeArrowheads="1"/>
          </p:cNvSpPr>
          <p:nvPr/>
        </p:nvSpPr>
        <p:spPr bwMode="auto">
          <a:xfrm>
            <a:off x="287338" y="192088"/>
            <a:ext cx="7424737"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 What is Chronic Care Plus?</a:t>
            </a:r>
          </a:p>
        </p:txBody>
      </p:sp>
      <p:sp>
        <p:nvSpPr>
          <p:cNvPr id="28680" name="TextBox 15"/>
          <p:cNvSpPr txBox="1">
            <a:spLocks noChangeArrowheads="1"/>
          </p:cNvSpPr>
          <p:nvPr/>
        </p:nvSpPr>
        <p:spPr bwMode="auto">
          <a:xfrm>
            <a:off x="381000" y="1295400"/>
            <a:ext cx="4000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1400">
                <a:latin typeface="Century Gothic" pitchFamily="34" charset="0"/>
              </a:rPr>
              <a:t>Chronic Care PLUS* is a collaborative two year pilot project between St. Joseph Hospital and Illumination Foundation to develop a new system of care to better meet the healthcare needs of chronically ill homeless persons who frequently use hospital emergency department care. </a:t>
            </a:r>
          </a:p>
          <a:p>
            <a:pPr eaLnBrk="1" hangingPunct="1"/>
            <a:endParaRPr lang="en-US" altLang="en-US" sz="1400">
              <a:latin typeface="Century Gothic" pitchFamily="34" charset="0"/>
            </a:endParaRPr>
          </a:p>
          <a:p>
            <a:pPr eaLnBrk="1" hangingPunct="1"/>
            <a:r>
              <a:rPr lang="en-US" altLang="en-US" sz="1400">
                <a:latin typeface="Century Gothic" pitchFamily="34" charset="0"/>
              </a:rPr>
              <a:t>This new model utilizes the full resources of a world class hospital to provide the emergency, critical care, then through careful discharge planning transition the chronically ill homeless patients to Illumination Foundation for immediate, safe and restful accommodation to recuperate from their illness.</a:t>
            </a:r>
          </a:p>
          <a:p>
            <a:pPr eaLnBrk="1" hangingPunct="1"/>
            <a:endParaRPr lang="en-US" altLang="en-US" sz="1400">
              <a:latin typeface="Century Gothic" pitchFamily="34" charset="0"/>
            </a:endParaRPr>
          </a:p>
          <a:p>
            <a:pPr eaLnBrk="1" hangingPunct="1"/>
            <a:r>
              <a:rPr lang="en-US" altLang="en-US" sz="1400">
                <a:latin typeface="Century Gothic" pitchFamily="34" charset="0"/>
              </a:rPr>
              <a:t>From here a comprehensive enabling social services are provided to address the many complex health and social needs of the patients, and ultimately they are provided with permanent housing to carry on an independent life free from the degradation of life on the streets. </a:t>
            </a:r>
          </a:p>
        </p:txBody>
      </p:sp>
      <p:pic>
        <p:nvPicPr>
          <p:cNvPr id="28681" name="Picture 4" descr="IF_logo.gif"/>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67400" y="874713"/>
            <a:ext cx="152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4" descr="https://encrypted-tbn3.gstatic.com/images?q=tbn:ANd9GcRatTght5ZceI39ulsKy1it_-sVzJ-T4GeUiNihnLlEIix9HZLR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3886200"/>
            <a:ext cx="35560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http://www.stjhs.org/images/Design/Logo-Hea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43200"/>
            <a:ext cx="3257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700"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Improved Outcomes</a:t>
            </a:r>
          </a:p>
        </p:txBody>
      </p:sp>
      <p:graphicFrame>
        <p:nvGraphicFramePr>
          <p:cNvPr id="5" name="Chart 4"/>
          <p:cNvGraphicFramePr>
            <a:graphicFrameLocks/>
          </p:cNvGraphicFramePr>
          <p:nvPr/>
        </p:nvGraphicFramePr>
        <p:xfrm>
          <a:off x="309104" y="1135655"/>
          <a:ext cx="8498681" cy="51889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24" name="TextBox 1"/>
          <p:cNvSpPr txBox="1">
            <a:spLocks noChangeArrowheads="1"/>
          </p:cNvSpPr>
          <p:nvPr/>
        </p:nvSpPr>
        <p:spPr bwMode="auto">
          <a:xfrm>
            <a:off x="914400" y="1190625"/>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a:t> </a:t>
            </a:r>
          </a:p>
          <a:p>
            <a:r>
              <a:rPr lang="en-US" altLang="en-US"/>
              <a:t> </a:t>
            </a:r>
          </a:p>
          <a:p>
            <a:r>
              <a:rPr lang="en-US" altLang="en-US"/>
              <a:t>Your ability to secure an expedited path to mental health services and to adapt in response to greater than predicated client acuity levels and treatment resistance is laudable.  The following statement resonated strongly with our work around systems change in health care: “Each medical specialty has its own individual practice: each governmental agency has its own narrow scope of responsibility; each outside social service agency also has its own field of excellence.”  </a:t>
            </a:r>
            <a:r>
              <a:rPr lang="en-US" altLang="en-US">
                <a:solidFill>
                  <a:srgbClr val="FFC000"/>
                </a:solidFill>
              </a:rPr>
              <a:t>We are looking to this project as a potential model for systems integration and collaboration in service of the most vulnerable and most difficult to help. </a:t>
            </a:r>
          </a:p>
          <a:p>
            <a:r>
              <a:rPr lang="en-US" altLang="en-US"/>
              <a:t>  </a:t>
            </a:r>
          </a:p>
          <a:p>
            <a:r>
              <a:rPr lang="en-US" altLang="en-US"/>
              <a:t> </a:t>
            </a:r>
          </a:p>
          <a:p>
            <a:pPr algn="r"/>
            <a:r>
              <a:rPr lang="en-US" altLang="en-US" i="1"/>
              <a:t>Senior Program Officer</a:t>
            </a:r>
          </a:p>
          <a:p>
            <a:pPr algn="r"/>
            <a:r>
              <a:rPr lang="en-US" altLang="en-US" i="1"/>
              <a:t>UniHealth Foundation</a:t>
            </a:r>
          </a:p>
          <a:p>
            <a:endParaRPr lang="en-US" altLang="en-US"/>
          </a:p>
        </p:txBody>
      </p:sp>
      <p:sp>
        <p:nvSpPr>
          <p:cNvPr id="30725"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Future plans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11113"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48"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 Change…. it’s in your hands</a:t>
            </a:r>
          </a:p>
        </p:txBody>
      </p:sp>
      <p:pic>
        <p:nvPicPr>
          <p:cNvPr id="17410" name="Picture 2" descr="https://bp3.blogger.com/_h42jGPogRWo/RmOcKHGuG_I/AAAAAAAAADo/GCj0nk7jAMA/s1600/keep%2Byour%2Bcoins.bmp"/>
          <p:cNvPicPr>
            <a:picLocks noChangeAspect="1" noChangeArrowheads="1"/>
          </p:cNvPicPr>
          <p:nvPr/>
        </p:nvPicPr>
        <p:blipFill>
          <a:blip r:embed="rId2" cstate="print">
            <a:extLst/>
          </a:blip>
          <a:srcRect/>
          <a:stretch>
            <a:fillRect/>
          </a:stretch>
        </p:blipFill>
        <p:spPr bwMode="auto">
          <a:xfrm>
            <a:off x="838200" y="1447800"/>
            <a:ext cx="3625912" cy="4774119"/>
          </a:xfrm>
          <a:prstGeom prst="rect">
            <a:avLst/>
          </a:prstGeom>
          <a:ln>
            <a:noFill/>
          </a:ln>
          <a:effectLst>
            <a:softEdge rad="112500"/>
          </a:effectLst>
          <a:extLst/>
        </p:spPr>
      </p:pic>
      <p:sp>
        <p:nvSpPr>
          <p:cNvPr id="2" name="TextBox 1"/>
          <p:cNvSpPr txBox="1"/>
          <p:nvPr/>
        </p:nvSpPr>
        <p:spPr>
          <a:xfrm>
            <a:off x="5410200" y="1676400"/>
            <a:ext cx="2438400" cy="4270375"/>
          </a:xfrm>
          <a:prstGeom prst="rect">
            <a:avLst/>
          </a:prstGeom>
          <a:noFill/>
        </p:spPr>
        <p:txBody>
          <a:bodyPr>
            <a:spAutoFit/>
          </a:bodyPr>
          <a:lstStyle/>
          <a:p>
            <a:pPr algn="ctr">
              <a:defRPr/>
            </a:pPr>
            <a:r>
              <a:rPr lang="en-US" sz="2000" b="1" dirty="0">
                <a:solidFill>
                  <a:srgbClr val="FFC000"/>
                </a:solidFill>
                <a:ea typeface="MS PGothic" pitchFamily="34" charset="-128"/>
              </a:rPr>
              <a:t>Hospital Inpatient</a:t>
            </a:r>
          </a:p>
          <a:p>
            <a:pPr algn="ctr">
              <a:defRPr/>
            </a:pPr>
            <a:endParaRPr lang="en-US" sz="800" b="1" dirty="0">
              <a:solidFill>
                <a:srgbClr val="FFC000"/>
              </a:solidFill>
              <a:ea typeface="MS PGothic" pitchFamily="34" charset="-128"/>
            </a:endParaRPr>
          </a:p>
          <a:p>
            <a:pPr algn="ctr">
              <a:defRPr/>
            </a:pPr>
            <a:r>
              <a:rPr lang="en-US" dirty="0">
                <a:ea typeface="MS PGothic" pitchFamily="34" charset="-128"/>
              </a:rPr>
              <a:t>$2676/day</a:t>
            </a:r>
          </a:p>
          <a:p>
            <a:pPr algn="ctr">
              <a:defRPr/>
            </a:pPr>
            <a:endParaRPr lang="en-US" dirty="0">
              <a:ea typeface="MS PGothic" pitchFamily="34" charset="-128"/>
            </a:endParaRPr>
          </a:p>
          <a:p>
            <a:pPr algn="ctr">
              <a:defRPr/>
            </a:pPr>
            <a:endParaRPr lang="en-US" dirty="0">
              <a:ea typeface="MS PGothic" pitchFamily="34" charset="-128"/>
            </a:endParaRPr>
          </a:p>
          <a:p>
            <a:pPr algn="ctr">
              <a:defRPr/>
            </a:pPr>
            <a:endParaRPr lang="en-US" dirty="0">
              <a:ea typeface="MS PGothic" pitchFamily="34" charset="-128"/>
            </a:endParaRPr>
          </a:p>
          <a:p>
            <a:pPr algn="ctr">
              <a:defRPr/>
            </a:pPr>
            <a:r>
              <a:rPr lang="en-US" sz="2000" b="1" dirty="0">
                <a:solidFill>
                  <a:srgbClr val="FFC000"/>
                </a:solidFill>
                <a:ea typeface="MS PGothic" pitchFamily="34" charset="-128"/>
              </a:rPr>
              <a:t>Recuperative Care</a:t>
            </a:r>
            <a:endParaRPr lang="en-US" sz="2400" b="1" dirty="0">
              <a:solidFill>
                <a:srgbClr val="FFC000"/>
              </a:solidFill>
              <a:ea typeface="MS PGothic" pitchFamily="34" charset="-128"/>
            </a:endParaRPr>
          </a:p>
          <a:p>
            <a:pPr algn="ctr">
              <a:defRPr/>
            </a:pPr>
            <a:endParaRPr lang="en-US" sz="1050" b="1" dirty="0">
              <a:solidFill>
                <a:srgbClr val="FFC000"/>
              </a:solidFill>
              <a:ea typeface="MS PGothic" pitchFamily="34" charset="-128"/>
            </a:endParaRPr>
          </a:p>
          <a:p>
            <a:pPr algn="ctr">
              <a:defRPr/>
            </a:pPr>
            <a:r>
              <a:rPr lang="en-US" dirty="0">
                <a:ea typeface="MS PGothic" pitchFamily="34" charset="-128"/>
              </a:rPr>
              <a:t>$200/day</a:t>
            </a:r>
          </a:p>
          <a:p>
            <a:pPr algn="ctr">
              <a:defRPr/>
            </a:pPr>
            <a:endParaRPr lang="en-US" dirty="0">
              <a:ea typeface="MS PGothic" pitchFamily="34" charset="-128"/>
            </a:endParaRPr>
          </a:p>
          <a:p>
            <a:pPr algn="ctr">
              <a:defRPr/>
            </a:pPr>
            <a:endParaRPr lang="en-US" dirty="0">
              <a:ea typeface="MS PGothic" pitchFamily="34" charset="-128"/>
            </a:endParaRPr>
          </a:p>
          <a:p>
            <a:pPr algn="ctr">
              <a:defRPr/>
            </a:pPr>
            <a:endParaRPr lang="en-US" dirty="0">
              <a:ea typeface="MS PGothic" pitchFamily="34" charset="-128"/>
            </a:endParaRPr>
          </a:p>
          <a:p>
            <a:pPr algn="ctr">
              <a:defRPr/>
            </a:pPr>
            <a:r>
              <a:rPr lang="en-US" sz="2000" b="1" dirty="0">
                <a:solidFill>
                  <a:srgbClr val="FFC000"/>
                </a:solidFill>
                <a:ea typeface="MS PGothic" pitchFamily="34" charset="-128"/>
              </a:rPr>
              <a:t>Breaking the cycle of homelessness</a:t>
            </a:r>
          </a:p>
          <a:p>
            <a:pPr algn="ctr">
              <a:defRPr/>
            </a:pPr>
            <a:endParaRPr lang="en-US" sz="1100" dirty="0">
              <a:ea typeface="MS PGothic" pitchFamily="34" charset="-128"/>
            </a:endParaRPr>
          </a:p>
          <a:p>
            <a:pPr algn="ctr">
              <a:defRPr/>
            </a:pPr>
            <a:r>
              <a:rPr lang="en-US" i="1" dirty="0">
                <a:ea typeface="MS PGothic" pitchFamily="34" charset="-128"/>
              </a:rPr>
              <a:t>Priceless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9525" y="3175"/>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4"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Gill Sans MT Condensed" pitchFamily="34" charset="0"/>
              </a:rPr>
              <a:t> What is Recuperative Care?</a:t>
            </a:r>
          </a:p>
        </p:txBody>
      </p:sp>
      <p:sp>
        <p:nvSpPr>
          <p:cNvPr id="5125" name="AutoShape 7" descr="data:image/jpeg;base64,/9j/4AAQSkZJRgABAQAAAQABAAD/2wCEAAkGBhMQDRAUDxMSDxUVEBYVFxYVFxoRFRMRFhkYFBUaFBUaJygeGBwjGhYSHy8gJCopLjAwFSAxNTAqNTI3LisBCQoKDgwOGg8PGisgHiUpNTUsKi8yLCo1LC8wKi01Lyk1KSwzKS8qKSksKSwqLCwyLCwuKiwuLykpKSkpLCwsNP/AABEIAGoBFAMBIgACEQEDEQH/xAAbAAABBQEBAAAAAAAAAAAAAAAAAQMEBQcGAv/EAEkQAAEDAgMDCQUFAwgLAQAAAAEAAgMEEQUSIQYTMRQXIlFSkZKh0QdBU2HSMkJxgeIjY5MWJSY0VGKU0zM2Q3JzdIKxsrPwFf/EABoBAQEBAQEBAQAAAAAAAAAAAAABAwIEBQb/xAAuEQACAAQEBgIABgMAAAAAAAAAAQIDEVESExTRITFBYZGhwfAEIiOBseEzYnH/2gAMAwEAAhEDEQA/AOXQlsiy/RnxREJbIsgEQlsiyARC9ZEojUB4QnREvQhSoGLJbKQIV6EClS0IuVLkUsQL0KdKihCyJd2pwp0op1MQoQN2l3Sn8mS8mTEWhX7pG6VhyZHJkxChX7pJu1Y8mScmTEKFfu0mRWHJ0nJ0xChAyJMqnGnSGBWpKEKySylmBeTClRQjIT5hXkxK1INIXsxpMiA8oS2RZUCIS2QgNM5pR8R3h/WjmlHxHeH9a0xC+HqJlz6Oll29vczPmlHxHeH9aOaUfEd4f1rTEJqJlxpZdvb3Mz5pR8R3h/Wl5ph8R3h/WtLQpqJly6aXb29zNeagfEd4f1peakfEd4P1rSUJnzLjTS7e3uZvzV/vHeD9aXmt/eO8A+taOhM+ZcaaXb29zOOa7947wD60vNgfiHwD61oyEz5lxppdn5e5nXNifiHwD6kvNmfiHwD6loiEz5lxppffy9zO+bQ/EPgH1JebV3xD4B9S0NCZ0dxppffy9zPObZ3xD4B9SXm2d8Q/wx9S0JCmdHcaaX38vcz3m2d8Q/wx9SObZ3xD/DH1LQkJnR3Gml9/L3M95tnfEP8ADH1JObZ3xD4B9S0NCZ0dxppffy9zPObV3xD4B9STm0PxD4B9S0RCudHcaaX38vczvmzPxD4B9STmxPxD4B9S0VCZ8y400vv5e5nPNgfiHwD60c1/7x3gH1rRkJnzLjTS7Py9zOOa3947wD60nNX+8d4P1rSEJnzLjTS7e3uZtzUj4jvB+tJzUD4jvD+taUhM+ZcaaXb29zNOacfEd4f1pOaUfEd4f1rTEJqJlxppdvb3Mz5pR8R3h/WhaYhXUTLk0su3t7ghCFgekEIQgBCEIAQhCAEIQgBCFEpcWhle5kU0Ujmi7mse17mi9ruANxqrQEtCEKAEIQgBCEIAQhCAEJHOsLnRKCgBCF5e8NBLiAALknQAfMoD0hRqLE4pw4wSxzZTZ27e2TKeNjlJsbKQ5wHEgJSgAlGYWWY+2eTShLTqHSkEHUG0fA+5VGHPL8Nqoj9iTEcPDmjogioED5gANAHFzjYaaraCViVa/anmX4j9Ry6cjZQ4JVj/ALKJ82LVDnEXNM/5f7SKwHUPl8lrweDwIKziho6HUidnQ4qUPSEIXJuCEIQAhJZKgMk2Wrqaqrq+LFnE1DqhzYxI9zGtjBLQyHUBjgerU9G11e49tBLguExMIdUzC7GyPDnR2LnZTI/3uygdG/kolZhlJjmFuqntZT1DI3h72mxjkjvdsvaboOIvY6LlMRrJptkoXTlzstaGsc7UmIAhtz8iXNH4BfSUKjiVbpNbHjbcKdLcGbLgeI8op2PLZGnKL7yMwkusCSGu92qnqi/lPS01JTPnmYxsjY2tOrgXFoP3b2FgdTor1fPiVHWh6oWZhgdN/SqqizSmOKPeMjMjyxr7Rm+Um3EnT5rr6rbWFs0sUTJ6p0IvLuI94Ivk43ALtD0Rc6FcpgZvtfX2/s/naJHsYmDI6+Kbozsqc0gdo62UNJN/7zX6/wB5eyZCmsT6JezzwRNOi6tnYU+2VJJQvq2yjcs+06xBY7ToubxDtRp8wvOE7YRVEzIxHPC6SIyx72PIJYha5YbntN0NjqFmWAUsMlLjLpy9lJPWxxslbazXGV9n66ZW54yfkVZ4O6socRiw+Z0dWHUsvJpbdOFpY61ncQ0mMAg3+7YqRSIVVLn/AF8dSqbFwqdjXe0Gmi3rrTSxxSCOSaOMvijk4Wc732uL2BtcIxD2h0kMsDCZZDM0Oj3cT3h7XC7cpt0r3As2+psbLhPZnQtqqKalqKl8TWSOElMAyNzwbXL5CC8i92kC1sv4KXtTSww4tgDKbKImvsyzs4tvWfeub6396uTLUeDj1/gZkThxHY4Lt/S1dQ6nbvYZhf8AZzMMTjbU2B94GtuK4fZfFY6PHsYJjleMxDY4InSusH3NmsGgHWbKy2xoxLtLhQpx+1YGyTFv3YWPDhn6uiJRr2gF52DP9I8a/wB4/wDsVhhhhgbXWHl+5G24kn0fwdrs1tXBiETn0xd0HZXNcMr2H3XHz17lC9ozP5oqnAua5kedrmucwtcCBcFpB95XPey0gV+NAW/rQ0+WaVdF7Rj/ADNW/wDAP/cLFwqCckro0UTiltvuQvZo1jsHhdI4ufKH7wvkc5zrPe0auNx0bDRc/wCzEF+K4kHPkeIZC2MOke9rGl726AkjgAFYezrZSinwimkmpqeV7g/M5zGucSJHjUn5AD8lUezOHLX40yEBliWsA0As6QNsOoaLZ0/Up94mar+T70O1n26gD5mxMnqtz/pXQR7xkZHEF1xc6HRt+CkfyzpOQGsEwMA4uFyQ69spbxzXI0+d+Gq5H2L1DWYfVRyENkjqXOlDtC0ZWi7vza9c1svhsUuFVjapz4oKjEY2QyACzJLus+xsMn2Wn/63LkQVa48Gv3qXNionepp9DtnDK9zTHUwuEG/DZInZnw3AzMDcxdqRpx14Kr516PculayqfG15Y57YHFrTp9p3AXvwvf5Km2Rq6qkxcUFYWVVqZximA6bIeIBdxyksAseBDdbI9kpj/wDzcQ32XJyiXPm4ZMgzX+VrqOVBCm3x5dbhTInRf9LvanHKKrwWR75JTTy2BfCxz3Mc1wNni1m9IAEOsDe3vVZjO2jcNwWj5EyWTPDG2J8rSWtblNjIRoX2H2AR3Bczs9SPZstib3XbHJJeK+l2gsaSPxIt/wBKe2z/ANVcJPU6G/8ACk9CtYZUKah5rF8HDmNrF1p8mkv2riZTxySNmDnnKyIwvE8jwMxyQ2zHT38Pmm8A2vpsQM0cYe18ekkUzMjgCSNWn5gghUe1e2DYJsPjpxA6aduVs8nSZDE8sDjoQTfo6XA0CqtiMzdpsSa+TfHc6vs1mcgw65W6C17LFSlgcXLhVeTVzHiSJPsYaBHiIGgFaQB1DKFK9q2DOqI6csimkyOf0omb4sLgy2aMdIg2OovbLw10i+xo9DEf+dP/AIqb7UscfTR0+7mlhzufcRFrHPyhtv2jgcoGY8Ab3CTf87+9DKLDkfn5f2ZoNkpvg1n+Cn9F1GHYRUNw+ofyeo0r6B4YYnNlfHTCFsjmxHpfcNlzw21n/tFd/iWf5S6XD8eqnYfUN5TNc11DG2RxDpWR1Ihc8B9he2c2Nlqv9fm55fw+VieWcrJspMSTuazUk/1Kf0Xa+yzAHwVUr3wzsG5Lc8sRp23L2ENax/ScTYkm1hlHWuQftnOCRyiu0Nv6yz/KXZezDaSSoqpWPnnkAhLskzmzahzAHMkDWkaEgtI94KzjphdPk5kafMWHmaWhCF4z7AIQhACEIQFLPsZRPe576WEucbuOUDOePSA0drrqp9VhUMsBhkiY+IgDdloy2HCw91lLQusUVyYVYpmbHUQjbGKWAMbIJAMgtvBoHHrPHird97G1r20vwv8ANekKOJvmEkuRzmzWx4paipqZZN/UVDrvdbIxreORjbnS4GpP3R+c7ENlqSokzzU8Uj7WLi3pEdTiPtD5FWqF044m61IoUlQiPwmEwbkxRmK1t3lGS3G2XhxTGGbN01K4up4I4nEWLgOllHAXOtvlwVkhTE+VS0RT1+x1FPLvJqWCV97lzmAkn+91/muM28wJ02J4fkpJJaeDSQMjG7yFzXWaNL6A6BaWhdwTYoXXmcxQKJUK/CsFgp2ncQtizgF1m2c7T75OpP4leKXZilikzx08Mb7EZmtAcQ4WNzx1BKs0LjE7nWFFbQbOUtO/PBBFC61szGhpseOoUjEMLiqGZJ42TNvfK8Bwv12KlIUxOtaii5EGiwSCBj2QwxxNf9prGhodpbUD5Epqh2ZpYJA+CnhieARmYwNNjodQrNCuJ3FEVFdslRzyGSanie8ixcW2Lh1Ot9ofjdS6jCIZINy+KN0VgN2WjJYajo8FMQmJ3FEVVJglNRNkfT07WnLru25pHgcADxPu0v7guF9nGxzAyduIUTg8yue10rOiY9LNJvYkG5sV3u0eLGko5pms3hY2+X8SBc29wvc/IFVcWO1L43SRClmhETpN8xxynKLlmS5cHXvqdLfPRaQzIlC1fqYR4FEk+nQuq3B4Jo2xzRRyMbazHNBaLaCzeCZOzdKad0G4i3JNzHlGTN129x0CgYDjVRU0zZnMijbJT7xjgS/LJe2V7TYke/TqVZhW20stPSXZE6eqlkbG0ZmMjZGSHueSST9m9hbqXCxXK5sHCvX78ouX7E0BiEZpIMgdmDcgHS4XvxuvTdjqIPa8UsDXNZkBawNszhbT5EquxXa2SjmdHPG2UmmklhMdxndGC5zHNN8psL3BKjVW2kzKB1UwU1QwMiN2OcAHveGPY4G7gW5mm5A9+gVxR3I5stV7HR4ds/TUzi6ngihJFiWNDSRobG34BSqijZJbeMY+3DM0Otfja65nE9qZ4Q0htNKHVEUILXOIDpb/AGgOBbZp+eZRqjbmaOpML44QW1ccDn53bu0jDIHA20IAIIPWNVGonxDnS1wKD2x0ccYo92xjLul+y0NvYR24ceKrMOGTD6mR2jI8Sw7O73N3AgbLc8OiQQT8lorcaE2KinDYJWNpzMJAc7mnM1haPcDcg36grxtHGGFgYwMN7tDQGm/G7eC0gmYFRr7UzgkpzIpkLMh9ltE04rUMlY12WCTouAdZwljHA/nr81rsFBHGbxxsYbWu1oabdVx+ASxUbGG7WMabZbhoByi1hce7QafJPLKKKrNJEhSocPMEIQuT0AhCEAIQhAIhIhAKhIhAKhIhAKhIhAKhIhAKhIhAKhIhAKhIhAKhIhAQ8XhlfCRTua14cwjN9hwa4FzXW1s5oc381Q0Gyr4nV742xQ8oiDGwscTG11iHPJsLE34Ae5dUhVMzilqJ1ZzWC001DQllSYRDBS2DmlxcXDMXF17AC2WyodmdnnvoMMnjLY5oXyva2S4EkUj3EtJ4i7TcGx4rvKuhjmaGysbI0ODrOGYXHA2PFV2K0D31dE6NvRjMuZwy9AOjyt0JvqdNAV0mYxSeXVLh7X8UK3EMGmqals5kigkiic2na128G8d9p0jrC4Iu2wHvuqvGNhpJjUujFPSb9kTDG15LDIyRspeeiBfo5QAPvEqTQ4RNEYXGme7JAAQNwSZBM6S13P6NxbUdfWvbsKqQbOjdOH1NPVE3jGSQPvMwBz/c1rbEae4K8upk4VEuML47fUecWwKabI2PkcDWTxSljXWzSRk5i6zRa4yj8lYY3s5veSiBkDGxVInkYdA42IIIA1JzHU9SiVmBOeKktpchLafdD9lcFpIfbpWuGu1udfddWAw1+bEczHOEoYGkFkbpBu8rspB6JGti6ylTpQ86rn/fbt7G6fB93ipqI9wyLkpis0hrrl7X5iALcRbiugNQ0cXNH5j3cVysWBS54C+IH9o+OUhsTc9MLSRmVoOXNvGtvkvoXaC9k1BgEgiIMGa0tOW5t0ZWsbJnla5+az2tto42cb2IKNHcMTh5QnYNnaeDmn8CCvd1xk2AvvVMZA9jZJHNa6PctyRuEIzsObMCDG4hunG/HRWeEQVIqy+pb9qnDCWlpjD2PNsovmu8Ev4aXAvopQ0hmNujR0CEiFybCoSIQCoSIQEflzOvyPojlzOvyPonNy3sjuCNy3sjuCoG+XM6/I+iOXM6/I+ic3LeyO4I3LeyO4IBvlzOvyPojlzOvyPonNy3sjuCNy3sjuCAb5czr8j6I5czr8j6Jzct7I7gjct7I7ggG+XM6/I+iOXM6/I+ic3LeyO4I3LeyO4IBvlzOvyPojlzOvyPonNy3sjuCNy3sjuCAb5czr8j6I5czr8j6Jzct7I7gjct7I7ggG+XM6/I+iOXM6/I+ic3LeyO4I3LeyO4IBvlzOvyPojlzOvyPonNy3sjuCNy3sjuCAb5czr8j6I5czr8j6Jzct7I7gjct7I7ggG+XM6/I+iOXM6/I+ic3LeyO4I3LeyO4IBvlzOvyPojlzOvyPonNy3sjuCNy3sjuCAb5czr8j6I5czr8j6Jzct7I7gjct7I7ggG+XM6/I+iOXM6/I+ic3LeyO4I3LeyO4IBvlzOvyPojlzOvyPonNy3sjuCNy3sjuCAb5czr8j6I5czr8j6Jzct7I7gjct7I7ggG+XM6/I+iOXM6/I+ic3LeyO4I3LeyO4IBvlzOvyPohOblvZHcEqA/9k="/>
          <p:cNvSpPr>
            <a:spLocks noChangeAspect="1" noChangeArrowheads="1"/>
          </p:cNvSpPr>
          <p:nvPr/>
        </p:nvSpPr>
        <p:spPr bwMode="auto">
          <a:xfrm>
            <a:off x="134938" y="-1412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sz="1200">
              <a:latin typeface="Century Gothic" pitchFamily="34" charset="0"/>
            </a:endParaRPr>
          </a:p>
        </p:txBody>
      </p:sp>
      <p:pic>
        <p:nvPicPr>
          <p:cNvPr id="11" name="Picture 2" descr="http://bloximages.chicago2.vip.townnews.com/alligator.org/content/tncms/assets/v3/editorial/f/58/f58eefea-b73e-11e0-8f9a-001cc4c03286/4e2e4129a7f91.image.jp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876800" y="3505200"/>
            <a:ext cx="3737086" cy="2838451"/>
          </a:xfrm>
          <a:prstGeom prst="rect">
            <a:avLst/>
          </a:prstGeom>
          <a:ln>
            <a:noFill/>
          </a:ln>
          <a:effectLst>
            <a:outerShdw blurRad="292100" dist="139700" dir="2700000" algn="tl" rotWithShape="0">
              <a:srgbClr val="333333">
                <a:alpha val="65000"/>
              </a:srgbClr>
            </a:outerShdw>
          </a:effectLst>
        </p:spPr>
      </p:pic>
      <p:sp>
        <p:nvSpPr>
          <p:cNvPr id="5127" name="TextBox 11"/>
          <p:cNvSpPr txBox="1">
            <a:spLocks noChangeArrowheads="1"/>
          </p:cNvSpPr>
          <p:nvPr/>
        </p:nvSpPr>
        <p:spPr bwMode="auto">
          <a:xfrm>
            <a:off x="457200" y="1219200"/>
            <a:ext cx="3810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nSpc>
                <a:spcPct val="150000"/>
              </a:lnSpc>
            </a:pPr>
            <a:r>
              <a:rPr lang="en-US" altLang="en-US">
                <a:latin typeface="Century Gothic" pitchFamily="34" charset="0"/>
              </a:rPr>
              <a:t>Recuperative Care (aka Medical Respite) provides care to homeless persons recovering from an acute illness or injury, who are no longer in need of hospital level care but are unable to sustain recovery if living on the street or other unsuitable places.</a:t>
            </a:r>
          </a:p>
          <a:p>
            <a:endParaRPr lang="en-US" altLang="en-US">
              <a:latin typeface="Century Gothic" pitchFamily="34" charset="0"/>
            </a:endParaRPr>
          </a:p>
          <a:p>
            <a:endParaRPr lang="en-US" altLang="en-US">
              <a:latin typeface="Century Gothic" pitchFamily="34" charset="0"/>
            </a:endParaRPr>
          </a:p>
          <a:p>
            <a:endParaRPr lang="en-US" altLang="en-US">
              <a:latin typeface="Century Gothic" pitchFamily="34" charset="0"/>
            </a:endParaRPr>
          </a:p>
          <a:p>
            <a:endParaRPr lang="en-US" altLang="en-US">
              <a:latin typeface="Century Gothic"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2772" name="Picture 4" descr="IF_logo.gif"/>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97200" y="838200"/>
            <a:ext cx="3098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4648200"/>
            <a:ext cx="9144000" cy="892175"/>
          </a:xfrm>
          <a:prstGeom prst="rect">
            <a:avLst/>
          </a:prstGeom>
          <a:noFill/>
          <a:ln>
            <a:noFill/>
          </a:ln>
        </p:spPr>
        <p:txBody>
          <a:bodyPr>
            <a:spAutoFit/>
          </a:bodyPr>
          <a:lstStyle/>
          <a:p>
            <a:pPr algn="ctr" eaLnBrk="1" fontAlgn="auto" hangingPunct="1">
              <a:spcBef>
                <a:spcPts val="0"/>
              </a:spcBef>
              <a:spcAft>
                <a:spcPts val="0"/>
              </a:spcAft>
              <a:defRPr/>
            </a:pPr>
            <a:r>
              <a:rPr lang="en-US" sz="2800" dirty="0">
                <a:solidFill>
                  <a:schemeClr val="accent1">
                    <a:lumMod val="20000"/>
                    <a:lumOff val="80000"/>
                  </a:schemeClr>
                </a:solidFill>
                <a:latin typeface="Gill Sans MT Condensed" pitchFamily="34" charset="0"/>
                <a:ea typeface="+mn-ea"/>
              </a:rPr>
              <a:t>www.ifhomeless.org</a:t>
            </a:r>
          </a:p>
          <a:p>
            <a:pPr algn="ctr" eaLnBrk="1" fontAlgn="auto" hangingPunct="1">
              <a:spcBef>
                <a:spcPts val="0"/>
              </a:spcBef>
              <a:spcAft>
                <a:spcPts val="0"/>
              </a:spcAft>
              <a:defRPr/>
            </a:pPr>
            <a:endParaRPr lang="en-US" sz="2400" dirty="0">
              <a:solidFill>
                <a:srgbClr val="FFCC4B"/>
              </a:solidFill>
              <a:latin typeface="Gill Sans MT Condensed" pitchFamily="34" charset="0"/>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1905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Gill Sans MT Condensed" panose="020B0506020104020203" pitchFamily="34" charset="0"/>
            </a:endParaRPr>
          </a:p>
        </p:txBody>
      </p:sp>
      <p:sp>
        <p:nvSpPr>
          <p:cNvPr id="6148"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 Why Recuperative Care?</a:t>
            </a:r>
          </a:p>
        </p:txBody>
      </p:sp>
      <p:sp>
        <p:nvSpPr>
          <p:cNvPr id="12" name="Rectangle 11"/>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15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82563"/>
            <a:ext cx="6889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
          <p:cNvPicPr>
            <a:picLocks noChangeAspect="1" noChangeArrowheads="1"/>
          </p:cNvPicPr>
          <p:nvPr/>
        </p:nvPicPr>
        <p:blipFill>
          <a:blip r:embed="rId3">
            <a:extLst>
              <a:ext uri="{28A0092B-C50C-407E-A947-70E740481C1C}">
                <a14:useLocalDpi xmlns:a14="http://schemas.microsoft.com/office/drawing/2010/main" val="0"/>
              </a:ext>
            </a:extLst>
          </a:blip>
          <a:srcRect l="16667" t="32668" r="58749" b="15334"/>
          <a:stretch>
            <a:fillRect/>
          </a:stretch>
        </p:blipFill>
        <p:spPr bwMode="auto">
          <a:xfrm>
            <a:off x="457200" y="1143000"/>
            <a:ext cx="83820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2202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5" name="Rounded Rectangle 4"/>
          <p:cNvSpPr/>
          <p:nvPr/>
        </p:nvSpPr>
        <p:spPr>
          <a:xfrm>
            <a:off x="5067300" y="5507038"/>
            <a:ext cx="1905000" cy="817562"/>
          </a:xfrm>
          <a:prstGeom prst="roundRect">
            <a:avLst/>
          </a:prstGeom>
          <a:noFill/>
          <a:ln w="19050">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Savings Program 30% goal</a:t>
            </a:r>
            <a:endParaRPr lang="en-US" sz="1600" dirty="0">
              <a:solidFill>
                <a:schemeClr val="tx1"/>
              </a:solidFill>
              <a:latin typeface="Century Gothic"/>
              <a:cs typeface="Century Gothic"/>
            </a:endParaRPr>
          </a:p>
        </p:txBody>
      </p:sp>
      <p:sp>
        <p:nvSpPr>
          <p:cNvPr id="7173" name="TextBox 5"/>
          <p:cNvSpPr txBox="1">
            <a:spLocks noChangeArrowheads="1"/>
          </p:cNvSpPr>
          <p:nvPr/>
        </p:nvSpPr>
        <p:spPr bwMode="auto">
          <a:xfrm>
            <a:off x="228600" y="1524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Coordination of Services</a:t>
            </a:r>
          </a:p>
        </p:txBody>
      </p:sp>
      <p:pic>
        <p:nvPicPr>
          <p:cNvPr id="7174" name="Picture 7" descr="recupman2.jpg"/>
          <p:cNvPicPr>
            <a:picLocks noChangeAspect="1"/>
          </p:cNvPicPr>
          <p:nvPr/>
        </p:nvPicPr>
        <p:blipFill>
          <a:blip r:embed="rId2">
            <a:extLst>
              <a:ext uri="{28A0092B-C50C-407E-A947-70E740481C1C}">
                <a14:useLocalDpi xmlns:a14="http://schemas.microsoft.com/office/drawing/2010/main" val="0"/>
              </a:ext>
            </a:extLst>
          </a:blip>
          <a:srcRect l="4344" r="8778"/>
          <a:stretch>
            <a:fillRect/>
          </a:stretch>
        </p:blipFill>
        <p:spPr bwMode="auto">
          <a:xfrm>
            <a:off x="2971800" y="2133600"/>
            <a:ext cx="3048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6286500" y="4314825"/>
            <a:ext cx="1905000" cy="817563"/>
          </a:xfrm>
          <a:prstGeom prst="roundRect">
            <a:avLst/>
          </a:prstGeom>
          <a:noFill/>
          <a:ln w="19050">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Budgeting education</a:t>
            </a:r>
            <a:endParaRPr lang="en-US" sz="1600" dirty="0">
              <a:solidFill>
                <a:schemeClr val="tx1"/>
              </a:solidFill>
              <a:latin typeface="Century Gothic"/>
              <a:cs typeface="Century Gothic"/>
            </a:endParaRPr>
          </a:p>
        </p:txBody>
      </p:sp>
      <p:sp>
        <p:nvSpPr>
          <p:cNvPr id="11" name="Rounded Rectangle 10"/>
          <p:cNvSpPr/>
          <p:nvPr/>
        </p:nvSpPr>
        <p:spPr>
          <a:xfrm>
            <a:off x="6477000" y="3006725"/>
            <a:ext cx="1905000" cy="817563"/>
          </a:xfrm>
          <a:prstGeom prst="roundRect">
            <a:avLst/>
          </a:prstGeom>
          <a:noFill/>
          <a:ln w="28575">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Case Management</a:t>
            </a:r>
            <a:endParaRPr lang="en-US" sz="1600" dirty="0">
              <a:solidFill>
                <a:schemeClr val="tx1"/>
              </a:solidFill>
              <a:latin typeface="Century Gothic"/>
              <a:cs typeface="Century Gothic"/>
            </a:endParaRPr>
          </a:p>
        </p:txBody>
      </p:sp>
      <p:sp>
        <p:nvSpPr>
          <p:cNvPr id="12" name="Rounded Rectangle 11"/>
          <p:cNvSpPr/>
          <p:nvPr/>
        </p:nvSpPr>
        <p:spPr>
          <a:xfrm>
            <a:off x="838200" y="4340225"/>
            <a:ext cx="1905000" cy="817563"/>
          </a:xfrm>
          <a:prstGeom prst="roundRect">
            <a:avLst/>
          </a:prstGeom>
          <a:noFill/>
          <a:ln w="28575">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400" b="1" dirty="0">
                <a:solidFill>
                  <a:schemeClr val="tx1"/>
                </a:solidFill>
                <a:latin typeface="Century Gothic"/>
                <a:cs typeface="Century Gothic"/>
              </a:rPr>
              <a:t>Permanent Housing with rental assistance</a:t>
            </a:r>
            <a:endParaRPr lang="en-US" sz="1400" dirty="0">
              <a:solidFill>
                <a:schemeClr val="tx1"/>
              </a:solidFill>
              <a:latin typeface="Century Gothic"/>
              <a:cs typeface="Century Gothic"/>
            </a:endParaRPr>
          </a:p>
        </p:txBody>
      </p:sp>
      <p:sp>
        <p:nvSpPr>
          <p:cNvPr id="13" name="Rounded Rectangle 12"/>
          <p:cNvSpPr/>
          <p:nvPr/>
        </p:nvSpPr>
        <p:spPr>
          <a:xfrm>
            <a:off x="609600" y="2992438"/>
            <a:ext cx="1905000" cy="817562"/>
          </a:xfrm>
          <a:prstGeom prst="roundRect">
            <a:avLst/>
          </a:prstGeom>
          <a:noFill/>
          <a:ln w="19050">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Job readiness education</a:t>
            </a:r>
            <a:endParaRPr lang="en-US" sz="1600" dirty="0">
              <a:solidFill>
                <a:schemeClr val="tx1"/>
              </a:solidFill>
              <a:latin typeface="Century Gothic"/>
              <a:cs typeface="Century Gothic"/>
            </a:endParaRPr>
          </a:p>
        </p:txBody>
      </p:sp>
      <p:sp>
        <p:nvSpPr>
          <p:cNvPr id="15" name="Rounded Rectangle 14"/>
          <p:cNvSpPr/>
          <p:nvPr/>
        </p:nvSpPr>
        <p:spPr>
          <a:xfrm>
            <a:off x="2241550" y="5538788"/>
            <a:ext cx="1905000" cy="817562"/>
          </a:xfrm>
          <a:prstGeom prst="roundRect">
            <a:avLst/>
          </a:prstGeom>
          <a:noFill/>
          <a:ln w="19050">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Goals-centered program</a:t>
            </a:r>
            <a:endParaRPr lang="en-US" sz="1600" dirty="0">
              <a:solidFill>
                <a:schemeClr val="tx1"/>
              </a:solidFill>
              <a:latin typeface="Century Gothic"/>
              <a:cs typeface="Century Gothic"/>
            </a:endParaRPr>
          </a:p>
        </p:txBody>
      </p:sp>
      <p:sp>
        <p:nvSpPr>
          <p:cNvPr id="17" name="Circular Arrow 16"/>
          <p:cNvSpPr/>
          <p:nvPr/>
        </p:nvSpPr>
        <p:spPr>
          <a:xfrm rot="5400000">
            <a:off x="2193925" y="1311275"/>
            <a:ext cx="4603750" cy="4572000"/>
          </a:xfrm>
          <a:prstGeom prst="circularArrow">
            <a:avLst>
              <a:gd name="adj1" fmla="val 9355"/>
              <a:gd name="adj2" fmla="val 892829"/>
              <a:gd name="adj3" fmla="val 9799699"/>
              <a:gd name="adj4" fmla="val 10800000"/>
              <a:gd name="adj5" fmla="val 12500"/>
            </a:avLst>
          </a:prstGeom>
          <a:solidFill>
            <a:srgbClr val="FFC000"/>
          </a:solidFill>
          <a:ln w="190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8" name="Rounded Rectangle 17"/>
          <p:cNvSpPr/>
          <p:nvPr/>
        </p:nvSpPr>
        <p:spPr>
          <a:xfrm>
            <a:off x="5791200" y="1546225"/>
            <a:ext cx="1905000" cy="815975"/>
          </a:xfrm>
          <a:prstGeom prst="roundRect">
            <a:avLst/>
          </a:prstGeom>
          <a:solidFill>
            <a:schemeClr val="bg1"/>
          </a:solidFill>
          <a:ln w="28575">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Medical Care</a:t>
            </a:r>
          </a:p>
          <a:p>
            <a:pPr algn="ctr" eaLnBrk="1" fontAlgn="auto" hangingPunct="1">
              <a:spcBef>
                <a:spcPts val="0"/>
              </a:spcBef>
              <a:spcAft>
                <a:spcPts val="0"/>
              </a:spcAft>
              <a:defRPr/>
            </a:pPr>
            <a:r>
              <a:rPr lang="en-US" sz="1600" b="1" dirty="0">
                <a:solidFill>
                  <a:schemeClr val="tx1"/>
                </a:solidFill>
                <a:latin typeface="Century Gothic"/>
                <a:cs typeface="Century Gothic"/>
              </a:rPr>
              <a:t>Coordination</a:t>
            </a:r>
            <a:endParaRPr lang="en-US" sz="1600" dirty="0">
              <a:solidFill>
                <a:schemeClr val="tx1"/>
              </a:solidFill>
              <a:latin typeface="Century Gothic"/>
              <a:cs typeface="Century Gothic"/>
            </a:endParaRPr>
          </a:p>
        </p:txBody>
      </p:sp>
      <p:sp>
        <p:nvSpPr>
          <p:cNvPr id="19" name="Rounded Rectangle 18"/>
          <p:cNvSpPr/>
          <p:nvPr/>
        </p:nvSpPr>
        <p:spPr>
          <a:xfrm>
            <a:off x="1295400" y="1600200"/>
            <a:ext cx="1905000" cy="817563"/>
          </a:xfrm>
          <a:prstGeom prst="roundRect">
            <a:avLst/>
          </a:prstGeom>
          <a:solidFill>
            <a:schemeClr val="bg1"/>
          </a:solidFill>
          <a:ln w="19050">
            <a:solidFill>
              <a:srgbClr val="FFCC4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tx1"/>
                </a:solidFill>
                <a:latin typeface="Century Gothic"/>
                <a:cs typeface="Century Gothic"/>
              </a:rPr>
              <a:t>Mental Health Counseling</a:t>
            </a:r>
            <a:endParaRPr lang="en-US" sz="16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latin typeface="Century Gothic" pitchFamily="34" charset="0"/>
            </a:endParaRPr>
          </a:p>
        </p:txBody>
      </p:sp>
      <p:sp>
        <p:nvSpPr>
          <p:cNvPr id="10" name="Rectangle 9"/>
          <p:cNvSpPr/>
          <p:nvPr/>
        </p:nvSpPr>
        <p:spPr>
          <a:xfrm>
            <a:off x="19050" y="26988"/>
            <a:ext cx="9144000" cy="6858000"/>
          </a:xfrm>
          <a:prstGeom prst="rect">
            <a:avLst/>
          </a:prstGeom>
          <a:solidFill>
            <a:schemeClr val="bg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sz="1400" dirty="0">
              <a:solidFill>
                <a:srgbClr val="FFCC4B"/>
              </a:solidFill>
              <a:latin typeface="Century Gothic" pitchFamily="34" charset="0"/>
            </a:endParaRPr>
          </a:p>
        </p:txBody>
      </p:sp>
      <p:sp>
        <p:nvSpPr>
          <p:cNvPr id="12" name="Rectangle 11"/>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latin typeface="Century Gothic" pitchFamily="34" charset="0"/>
            </a:endParaRPr>
          </a:p>
        </p:txBody>
      </p:sp>
      <p:sp>
        <p:nvSpPr>
          <p:cNvPr id="8" name="Rectangle 7"/>
          <p:cNvSpPr/>
          <p:nvPr/>
        </p:nvSpPr>
        <p:spPr>
          <a:xfrm>
            <a:off x="-228600" y="-228600"/>
            <a:ext cx="9677400" cy="7315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Century Gothic" pitchFamily="34" charset="0"/>
            </a:endParaRPr>
          </a:p>
        </p:txBody>
      </p:sp>
      <p:sp>
        <p:nvSpPr>
          <p:cNvPr id="8198" name="TextBox 8"/>
          <p:cNvSpPr txBox="1">
            <a:spLocks noChangeArrowheads="1"/>
          </p:cNvSpPr>
          <p:nvPr/>
        </p:nvSpPr>
        <p:spPr bwMode="auto">
          <a:xfrm>
            <a:off x="228600" y="1524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r>
              <a:rPr lang="en-US" altLang="en-US" sz="2800">
                <a:solidFill>
                  <a:srgbClr val="FFC000"/>
                </a:solidFill>
                <a:latin typeface="Century Gothic" pitchFamily="34" charset="0"/>
              </a:rPr>
              <a:t>IF Pioneered Recuperative Care in 2008</a:t>
            </a:r>
          </a:p>
        </p:txBody>
      </p:sp>
      <p:sp>
        <p:nvSpPr>
          <p:cNvPr id="11" name="Rectangle 10"/>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atin typeface="Century Gothic" pitchFamily="34" charset="0"/>
            </a:endParaRPr>
          </a:p>
        </p:txBody>
      </p:sp>
      <p:graphicFrame>
        <p:nvGraphicFramePr>
          <p:cNvPr id="13" name="Diagram 12"/>
          <p:cNvGraphicFramePr/>
          <p:nvPr/>
        </p:nvGraphicFramePr>
        <p:xfrm>
          <a:off x="1447800" y="1600200"/>
          <a:ext cx="6858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333375" y="255588"/>
            <a:ext cx="740568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C000"/>
              </a:solidFill>
              <a:latin typeface="Century Gothic" pitchFamily="34" charset="0"/>
            </a:endParaRPr>
          </a:p>
        </p:txBody>
      </p:sp>
      <p:pic>
        <p:nvPicPr>
          <p:cNvPr id="8202"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182563"/>
            <a:ext cx="6889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IFhomeless11\Desktop\coral 2.jpg"/>
          <p:cNvPicPr/>
          <p:nvPr/>
        </p:nvPicPr>
        <p:blipFill>
          <a:blip r:embed="rId8" cstate="print"/>
          <a:srcRect l="14263" t="31827" r="22596" b="41026"/>
          <a:stretch>
            <a:fillRect/>
          </a:stretch>
        </p:blipFill>
        <p:spPr bwMode="auto">
          <a:xfrm>
            <a:off x="685800" y="1631373"/>
            <a:ext cx="2895600" cy="202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p:nvPr/>
        </p:nvPicPr>
        <p:blipFill>
          <a:blip r:embed="rId9" cstate="print"/>
          <a:srcRect l="53686" t="45641" r="8974" b="14615"/>
          <a:stretch>
            <a:fillRect/>
          </a:stretch>
        </p:blipFill>
        <p:spPr bwMode="auto">
          <a:xfrm>
            <a:off x="685800" y="3886200"/>
            <a:ext cx="28956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entury Gothic" pitchFamily="34" charset="0"/>
            </a:endParaRPr>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en-US" dirty="0">
              <a:solidFill>
                <a:srgbClr val="FFCC4B"/>
              </a:solidFill>
              <a:latin typeface="Century Gothic" pitchFamily="34" charset="0"/>
            </a:endParaRPr>
          </a:p>
        </p:txBody>
      </p:sp>
      <p:sp>
        <p:nvSpPr>
          <p:cNvPr id="9220" name="TextBox 12"/>
          <p:cNvSpPr txBox="1">
            <a:spLocks noChangeArrowheads="1"/>
          </p:cNvSpPr>
          <p:nvPr/>
        </p:nvSpPr>
        <p:spPr bwMode="auto">
          <a:xfrm>
            <a:off x="271463" y="228600"/>
            <a:ext cx="7424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200">
                <a:solidFill>
                  <a:srgbClr val="FFC000"/>
                </a:solidFill>
                <a:latin typeface="Century Gothic" pitchFamily="34" charset="0"/>
              </a:rPr>
              <a:t> Good Outcomes</a:t>
            </a:r>
          </a:p>
        </p:txBody>
      </p:sp>
      <p:sp>
        <p:nvSpPr>
          <p:cNvPr id="12" name="Rectangle 11"/>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entury Gothic" pitchFamily="34" charset="0"/>
            </a:endParaRPr>
          </a:p>
        </p:txBody>
      </p:sp>
      <p:pic>
        <p:nvPicPr>
          <p:cNvPr id="922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182563"/>
            <a:ext cx="6889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9906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entury Gothic" pitchFamily="34" charset="0"/>
            </a:endParaRPr>
          </a:p>
        </p:txBody>
      </p:sp>
      <p:graphicFrame>
        <p:nvGraphicFramePr>
          <p:cNvPr id="9" name="Content Placeholder 9"/>
          <p:cNvGraphicFramePr>
            <a:graphicFrameLocks/>
          </p:cNvGraphicFramePr>
          <p:nvPr/>
        </p:nvGraphicFramePr>
        <p:xfrm>
          <a:off x="533400" y="838200"/>
          <a:ext cx="8229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5" name="Picture 10" descr="IF plain white Logo greyst.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1716088"/>
            <a:ext cx="3175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recupman2.jpg"/>
          <p:cNvPicPr>
            <a:picLocks noChangeAspect="1"/>
          </p:cNvPicPr>
          <p:nvPr/>
        </p:nvPicPr>
        <p:blipFill>
          <a:blip r:embed="rId9"/>
          <a:srcRect l="4344" r="8778"/>
          <a:stretch>
            <a:fillRect/>
          </a:stretch>
        </p:blipFill>
        <p:spPr>
          <a:xfrm>
            <a:off x="1295400" y="2628900"/>
            <a:ext cx="762000" cy="723900"/>
          </a:xfrm>
          <a:prstGeom prst="rect">
            <a:avLst/>
          </a:prstGeom>
          <a:ln>
            <a:noFill/>
          </a:ln>
          <a:effectLst>
            <a:outerShdw blurRad="292100" dist="139700" dir="2700000" algn="tl" rotWithShape="0">
              <a:srgbClr val="333333">
                <a:alpha val="65000"/>
              </a:srgbClr>
            </a:outerShdw>
          </a:effectLst>
        </p:spPr>
      </p:pic>
      <p:pic>
        <p:nvPicPr>
          <p:cNvPr id="9227" name="Picture 2" descr="https://encrypted-tbn0.google.com/images?q=tbn:ANd9GcS7B2Tkg9jGARMXjIEL4sT408vLgEv33W2s940WnPZDbUW0r1r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5463" y="1676400"/>
            <a:ext cx="61753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s://encrypted-tbn0.gstatic.com/images?q=tbn:ANd9GcQYbDm1B2cq-hnDn4U_g9YeOHHc1IkfcxChgHm7d_l_Y28MNpvq3A"/>
          <p:cNvPicPr>
            <a:picLocks noChangeAspect="1" noChangeArrowheads="1"/>
          </p:cNvPicPr>
          <p:nvPr/>
        </p:nvPicPr>
        <p:blipFill>
          <a:blip r:embed="rId11" cstate="print"/>
          <a:srcRect l="25397" t="8000" r="26984" b="12000"/>
          <a:stretch>
            <a:fillRect/>
          </a:stretch>
        </p:blipFill>
        <p:spPr bwMode="auto">
          <a:xfrm>
            <a:off x="3733800" y="4343400"/>
            <a:ext cx="1981200" cy="226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9" name="Picture 14" descr="http://www.pspb.org/blueribbon/images/blueribbon_medium.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1575" y="4789488"/>
            <a:ext cx="9826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44" name="Rectangle 7"/>
          <p:cNvSpPr>
            <a:spLocks noChangeArrowheads="1"/>
          </p:cNvSpPr>
          <p:nvPr/>
        </p:nvSpPr>
        <p:spPr bwMode="auto">
          <a:xfrm>
            <a:off x="76200" y="536575"/>
            <a:ext cx="9144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5400">
              <a:solidFill>
                <a:srgbClr val="FFCC4B"/>
              </a:solidFill>
              <a:latin typeface="Gill Sans MT Condensed" pitchFamily="34" charset="0"/>
            </a:endParaRPr>
          </a:p>
          <a:p>
            <a:pPr algn="ctr" eaLnBrk="1" hangingPunct="1"/>
            <a:r>
              <a:rPr lang="en-US" altLang="en-US" sz="5400">
                <a:solidFill>
                  <a:srgbClr val="FFCC4B"/>
                </a:solidFill>
                <a:latin typeface="Gill Sans MT Condensed" pitchFamily="34" charset="0"/>
              </a:rPr>
              <a:t>The Pitch</a:t>
            </a:r>
            <a:endParaRPr lang="en-US" altLang="en-US" sz="28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p:txBody>
      </p:sp>
      <p:pic>
        <p:nvPicPr>
          <p:cNvPr id="10245" name="Picture 2" descr="http://www.matternow.com/prwhiteboard/wp-content/uploads/2013/12/aaaaaaaapit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711200"/>
            <a:ext cx="551497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43000"/>
            <a:ext cx="91440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0" y="0"/>
            <a:ext cx="9144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68" name="Rectangle 7"/>
          <p:cNvSpPr>
            <a:spLocks noChangeArrowheads="1"/>
          </p:cNvSpPr>
          <p:nvPr/>
        </p:nvSpPr>
        <p:spPr bwMode="auto">
          <a:xfrm>
            <a:off x="0" y="838200"/>
            <a:ext cx="9144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endParaRPr lang="en-US" altLang="en-US" sz="20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a:p>
            <a:pPr algn="ctr" eaLnBrk="1" hangingPunct="1"/>
            <a:endParaRPr lang="en-US" altLang="en-US" sz="2800">
              <a:solidFill>
                <a:srgbClr val="FFCC4B"/>
              </a:solidFill>
              <a:latin typeface="Gill Sans MT Condensed" pitchFamily="34" charset="0"/>
            </a:endParaRPr>
          </a:p>
        </p:txBody>
      </p:sp>
      <p:pic>
        <p:nvPicPr>
          <p:cNvPr id="21510" name="Picture 6" descr="http://clipartist.info/www/DWEEB.INFO/F/funky_old_tv-3333px.png"/>
          <p:cNvPicPr>
            <a:picLocks noChangeAspect="1" noChangeArrowheads="1"/>
          </p:cNvPicPr>
          <p:nvPr/>
        </p:nvPicPr>
        <p:blipFill>
          <a:blip r:embed="rId3"/>
          <a:srcRect/>
          <a:stretch>
            <a:fillRect/>
          </a:stretch>
        </p:blipFill>
        <p:spPr bwMode="auto">
          <a:xfrm>
            <a:off x="3476625" y="314325"/>
            <a:ext cx="4905375" cy="6229350"/>
          </a:xfrm>
          <a:prstGeom prst="rect">
            <a:avLst/>
          </a:prstGeom>
          <a:ln>
            <a:noFill/>
          </a:ln>
          <a:effectLst>
            <a:outerShdw blurRad="292100" dist="139700" dir="2700000" algn="tl" rotWithShape="0">
              <a:srgbClr val="333333">
                <a:alpha val="65000"/>
              </a:srgbClr>
            </a:outerShdw>
          </a:effectLst>
          <a:extLst/>
        </p:spPr>
      </p:pic>
      <p:sp>
        <p:nvSpPr>
          <p:cNvPr id="11270" name="TextBox 12"/>
          <p:cNvSpPr txBox="1">
            <a:spLocks noChangeArrowheads="1"/>
          </p:cNvSpPr>
          <p:nvPr/>
        </p:nvSpPr>
        <p:spPr bwMode="auto">
          <a:xfrm>
            <a:off x="271463" y="228600"/>
            <a:ext cx="742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n-US" altLang="en-US" sz="3600">
                <a:solidFill>
                  <a:srgbClr val="FFC000"/>
                </a:solidFill>
                <a:latin typeface="Century Gothic" pitchFamily="34" charset="0"/>
              </a:rPr>
              <a:t>What hospitals want to hear….</a:t>
            </a:r>
          </a:p>
        </p:txBody>
      </p:sp>
      <p:pic>
        <p:nvPicPr>
          <p:cNvPr id="6" name="▶ JERRY MAGUIRE (Tom Cruise) - SHOW ME THE MONEY (clean edit) - YouTube (1).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665538" y="2306638"/>
            <a:ext cx="3067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IF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pptF184.tmp</Template>
  <TotalTime>0</TotalTime>
  <Words>926</Words>
  <Application>Microsoft Office PowerPoint</Application>
  <PresentationFormat>On-screen Show (4:3)</PresentationFormat>
  <Paragraphs>240</Paragraphs>
  <Slides>30</Slides>
  <Notes>1</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Calibri</vt:lpstr>
      <vt:lpstr>ＭＳ Ｐゴシック</vt:lpstr>
      <vt:lpstr>Arial</vt:lpstr>
      <vt:lpstr>Century Gothic</vt:lpstr>
      <vt:lpstr>Gill Sans MT Condensed</vt:lpstr>
      <vt:lpstr>IF logo</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Sabrina Edgington</dc:creator>
  <cp:lastModifiedBy/>
  <cp:revision>1</cp:revision>
  <dcterms:created xsi:type="dcterms:W3CDTF">2012-08-30T05:31:43Z</dcterms:created>
  <dcterms:modified xsi:type="dcterms:W3CDTF">2014-08-20T18:51:41Z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TC100819229990</vt:lpwstr>
  </property>
</Properties>
</file>