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43"/>
  </p:notesMasterIdLst>
  <p:sldIdLst>
    <p:sldId id="256" r:id="rId2"/>
    <p:sldId id="257" r:id="rId3"/>
    <p:sldId id="288" r:id="rId4"/>
    <p:sldId id="291" r:id="rId5"/>
    <p:sldId id="289" r:id="rId6"/>
    <p:sldId id="286" r:id="rId7"/>
    <p:sldId id="262" r:id="rId8"/>
    <p:sldId id="281" r:id="rId9"/>
    <p:sldId id="282" r:id="rId10"/>
    <p:sldId id="258" r:id="rId11"/>
    <p:sldId id="263" r:id="rId12"/>
    <p:sldId id="259" r:id="rId13"/>
    <p:sldId id="292" r:id="rId14"/>
    <p:sldId id="293" r:id="rId15"/>
    <p:sldId id="275" r:id="rId16"/>
    <p:sldId id="284" r:id="rId17"/>
    <p:sldId id="271" r:id="rId18"/>
    <p:sldId id="294" r:id="rId19"/>
    <p:sldId id="305" r:id="rId20"/>
    <p:sldId id="307" r:id="rId21"/>
    <p:sldId id="283" r:id="rId22"/>
    <p:sldId id="276" r:id="rId23"/>
    <p:sldId id="287" r:id="rId24"/>
    <p:sldId id="297" r:id="rId25"/>
    <p:sldId id="299" r:id="rId26"/>
    <p:sldId id="290" r:id="rId27"/>
    <p:sldId id="300" r:id="rId28"/>
    <p:sldId id="301" r:id="rId29"/>
    <p:sldId id="302" r:id="rId30"/>
    <p:sldId id="310" r:id="rId31"/>
    <p:sldId id="303" r:id="rId32"/>
    <p:sldId id="309" r:id="rId33"/>
    <p:sldId id="312" r:id="rId34"/>
    <p:sldId id="304" r:id="rId35"/>
    <p:sldId id="272" r:id="rId36"/>
    <p:sldId id="273" r:id="rId37"/>
    <p:sldId id="296" r:id="rId38"/>
    <p:sldId id="295" r:id="rId39"/>
    <p:sldId id="306" r:id="rId40"/>
    <p:sldId id="308" r:id="rId41"/>
    <p:sldId id="31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2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B094C-F6B5-5B4C-8165-73FFD2ECEBA8}" type="datetimeFigureOut">
              <a:rPr lang="en-US" smtClean="0"/>
              <a:t>8/14/14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5049F4-9C03-3343-A7BE-978742713A4A}" type="slidenum">
              <a:rPr lang="en-US" smtClean="0"/>
              <a:t>‹#›</a:t>
            </a:fld>
            <a:endParaRPr lang="en-US"/>
          </a:p>
        </p:txBody>
      </p:sp>
    </p:spTree>
    <p:extLst>
      <p:ext uri="{BB962C8B-B14F-4D97-AF65-F5344CB8AC3E}">
        <p14:creationId xmlns:p14="http://schemas.microsoft.com/office/powerpoint/2010/main" val="34422902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oversee </a:t>
            </a:r>
            <a:r>
              <a:rPr lang="en-US" dirty="0" err="1" smtClean="0"/>
              <a:t>hiv</a:t>
            </a:r>
            <a:r>
              <a:rPr lang="en-US" dirty="0" smtClean="0"/>
              <a:t> services and MNRC, a satellite based at a homeless drop in center. Glad to be here during this Exciting time for </a:t>
            </a:r>
            <a:r>
              <a:rPr lang="en-US" dirty="0" err="1" smtClean="0"/>
              <a:t>hep</a:t>
            </a:r>
            <a:r>
              <a:rPr lang="en-US" baseline="0" dirty="0" smtClean="0"/>
              <a:t> c. What has been one of the leading killers of my patients will now be curable.</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1</a:t>
            </a:fld>
            <a:endParaRPr lang="en-US"/>
          </a:p>
        </p:txBody>
      </p:sp>
    </p:spTree>
    <p:extLst>
      <p:ext uri="{BB962C8B-B14F-4D97-AF65-F5344CB8AC3E}">
        <p14:creationId xmlns:p14="http://schemas.microsoft.com/office/powerpoint/2010/main" val="3561217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VL is confirmatory test for chronic</a:t>
            </a:r>
            <a:r>
              <a:rPr lang="en-US" baseline="0" dirty="0" smtClean="0"/>
              <a:t> HCV infection- 25% will clear</a:t>
            </a:r>
          </a:p>
          <a:p>
            <a:r>
              <a:rPr lang="en-US" baseline="0" dirty="0" smtClean="0"/>
              <a:t>Genotype- different than HIV genotype, strain of HCV-1 most common in US, still important for choosing treatment, may not be in the future</a:t>
            </a:r>
          </a:p>
          <a:p>
            <a:r>
              <a:rPr lang="en-US" baseline="0" dirty="0" err="1" smtClean="0"/>
              <a:t>Hep</a:t>
            </a:r>
            <a:r>
              <a:rPr lang="en-US" baseline="0" dirty="0" smtClean="0"/>
              <a:t> A/B immune- vaccination is one of most important steps</a:t>
            </a:r>
          </a:p>
          <a:p>
            <a:r>
              <a:rPr lang="en-US" baseline="0" dirty="0" smtClean="0"/>
              <a:t>US doesn’t show HCC which he’s at risk for, confirms our lab dx of cirrhosis</a:t>
            </a:r>
          </a:p>
          <a:p>
            <a:r>
              <a:rPr lang="en-US" baseline="0" dirty="0" smtClean="0"/>
              <a:t>And you manage to get him an endoscopy which is reassuring that he’s not too close to decompensated </a:t>
            </a:r>
            <a:r>
              <a:rPr lang="en-US" baseline="0" dirty="0" err="1" smtClean="0"/>
              <a:t>dz</a:t>
            </a:r>
            <a:r>
              <a:rPr lang="en-US" baseline="0" dirty="0" smtClean="0"/>
              <a:t> with varicose veins of the esophagus which can cause bleeding</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13</a:t>
            </a:fld>
            <a:endParaRPr lang="en-US"/>
          </a:p>
        </p:txBody>
      </p:sp>
    </p:spTree>
    <p:extLst>
      <p:ext uri="{BB962C8B-B14F-4D97-AF65-F5344CB8AC3E}">
        <p14:creationId xmlns:p14="http://schemas.microsoft.com/office/powerpoint/2010/main" val="3817772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Liver biopsy previous gold standard, now needed</a:t>
            </a:r>
            <a:r>
              <a:rPr lang="en-US" baseline="0" dirty="0" smtClean="0"/>
              <a:t> less, difficult to access for community based treatment</a:t>
            </a:r>
          </a:p>
          <a:p>
            <a:r>
              <a:rPr lang="en-US" baseline="0" dirty="0" smtClean="0"/>
              <a:t>This is a nice table from the VA of some noninvasive testing options.</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14</a:t>
            </a:fld>
            <a:endParaRPr lang="en-US"/>
          </a:p>
        </p:txBody>
      </p:sp>
    </p:spTree>
    <p:extLst>
      <p:ext uri="{BB962C8B-B14F-4D97-AF65-F5344CB8AC3E}">
        <p14:creationId xmlns:p14="http://schemas.microsoft.com/office/powerpoint/2010/main" val="142795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option is using serum biomarkers. Commercially</a:t>
            </a:r>
            <a:r>
              <a:rPr lang="en-US" baseline="0" dirty="0" smtClean="0"/>
              <a:t> available assays available but also calculations you can do yourself. We’re using the FIB-4 index. </a:t>
            </a:r>
          </a:p>
          <a:p>
            <a:r>
              <a:rPr lang="en-US" baseline="0" dirty="0" smtClean="0"/>
              <a:t>Problem with all these noninvasive tests is they’re not very good for the middle ground</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15</a:t>
            </a:fld>
            <a:endParaRPr lang="en-US"/>
          </a:p>
        </p:txBody>
      </p:sp>
    </p:spTree>
    <p:extLst>
      <p:ext uri="{BB962C8B-B14F-4D97-AF65-F5344CB8AC3E}">
        <p14:creationId xmlns:p14="http://schemas.microsoft.com/office/powerpoint/2010/main" val="2466425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one management algorithm that</a:t>
            </a:r>
            <a:r>
              <a:rPr lang="en-US" baseline="0" dirty="0" smtClean="0"/>
              <a:t> the Boston HCH clinic is using, based on </a:t>
            </a:r>
            <a:r>
              <a:rPr lang="en-US" baseline="0" dirty="0" err="1" smtClean="0"/>
              <a:t>Hep</a:t>
            </a:r>
            <a:r>
              <a:rPr lang="en-US" baseline="0" dirty="0" smtClean="0"/>
              <a:t> C primary care guidelines from TWHC clinicians</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16</a:t>
            </a:fld>
            <a:endParaRPr lang="en-US"/>
          </a:p>
        </p:txBody>
      </p:sp>
    </p:spTree>
    <p:extLst>
      <p:ext uri="{BB962C8B-B14F-4D97-AF65-F5344CB8AC3E}">
        <p14:creationId xmlns:p14="http://schemas.microsoft.com/office/powerpoint/2010/main" val="3858071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for patients not interested in treatment, education is going to be key</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17</a:t>
            </a:fld>
            <a:endParaRPr lang="en-US"/>
          </a:p>
        </p:txBody>
      </p:sp>
    </p:spTree>
    <p:extLst>
      <p:ext uri="{BB962C8B-B14F-4D97-AF65-F5344CB8AC3E}">
        <p14:creationId xmlns:p14="http://schemas.microsoft.com/office/powerpoint/2010/main" val="3315022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hopeful we are moving towards universal treatment for all HCV+ patients, as we try to do with HIV. We’re not quite there yet. </a:t>
            </a:r>
          </a:p>
          <a:p>
            <a:r>
              <a:rPr lang="en-US" dirty="0" smtClean="0"/>
              <a:t>So as</a:t>
            </a:r>
            <a:r>
              <a:rPr lang="en-US" baseline="0" dirty="0" smtClean="0"/>
              <a:t> we think about treating a patient now in 2014, we’ll be asking about risk of progression- </a:t>
            </a:r>
            <a:r>
              <a:rPr lang="en-US" baseline="0" dirty="0" err="1" smtClean="0"/>
              <a:t>EtOH</a:t>
            </a:r>
            <a:r>
              <a:rPr lang="en-US" baseline="0" dirty="0" smtClean="0"/>
              <a:t>, </a:t>
            </a:r>
            <a:r>
              <a:rPr lang="en-US" baseline="0" dirty="0" err="1" smtClean="0"/>
              <a:t>Hep</a:t>
            </a:r>
            <a:r>
              <a:rPr lang="en-US" baseline="0" dirty="0" smtClean="0"/>
              <a:t> B, insulin resistance. Is this person a driver of the epidemic?</a:t>
            </a:r>
          </a:p>
          <a:p>
            <a:r>
              <a:rPr lang="en-US" baseline="0" dirty="0" smtClean="0"/>
              <a:t>Waiting for newer treatments- available before the end of 2014. Is </a:t>
            </a:r>
            <a:r>
              <a:rPr lang="en-US" baseline="0" dirty="0" err="1" smtClean="0"/>
              <a:t>pt</a:t>
            </a:r>
            <a:r>
              <a:rPr lang="en-US" baseline="0" dirty="0" smtClean="0"/>
              <a:t> motivated, will they show up? </a:t>
            </a:r>
            <a:r>
              <a:rPr lang="en-US" baseline="0" dirty="0" err="1" smtClean="0"/>
              <a:t>Tx</a:t>
            </a:r>
            <a:r>
              <a:rPr lang="en-US" baseline="0" dirty="0" smtClean="0"/>
              <a:t> is an investment and in many cases it’s not urgent. Are there any factors we can address prior to treatment? For some people, IFN was such a big deal that it became very motivational for getting sober, addressing depression, etc.- not sure how important that will be as treatment gets easier, but as we see with HIV, still plays a role.</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19</a:t>
            </a:fld>
            <a:endParaRPr lang="en-US"/>
          </a:p>
        </p:txBody>
      </p:sp>
    </p:spTree>
    <p:extLst>
      <p:ext uri="{BB962C8B-B14F-4D97-AF65-F5344CB8AC3E}">
        <p14:creationId xmlns:p14="http://schemas.microsoft.com/office/powerpoint/2010/main" val="3121648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both internal and external</a:t>
            </a:r>
            <a:r>
              <a:rPr lang="en-US" baseline="0" dirty="0" smtClean="0"/>
              <a:t> motivation for treatment</a:t>
            </a:r>
          </a:p>
          <a:p>
            <a:r>
              <a:rPr lang="en-US" baseline="0" dirty="0" smtClean="0"/>
              <a:t>Promising markers of engagement in care and adherence</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20</a:t>
            </a:fld>
            <a:endParaRPr lang="en-US"/>
          </a:p>
        </p:txBody>
      </p:sp>
    </p:spTree>
    <p:extLst>
      <p:ext uri="{BB962C8B-B14F-4D97-AF65-F5344CB8AC3E}">
        <p14:creationId xmlns:p14="http://schemas.microsoft.com/office/powerpoint/2010/main" val="3086891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when Ronald asks you again, but do I really need treatment?, you can show him this graph, because graphs always convince my </a:t>
            </a:r>
            <a:r>
              <a:rPr lang="en-US" baseline="0" dirty="0" err="1" smtClean="0"/>
              <a:t>pts</a:t>
            </a:r>
            <a:r>
              <a:rPr lang="en-US" baseline="0" dirty="0" smtClean="0"/>
              <a:t>, we see dramatic decreases in all cause mortality, cancer and liver failure.</a:t>
            </a:r>
          </a:p>
          <a:p>
            <a:r>
              <a:rPr lang="en-US" baseline="0" dirty="0" smtClean="0"/>
              <a:t>Expect more data to come on the all cause mortality- we know the inflammation caused by HIV raises risk for CAD, other cancer, HCV may be doing the same thing</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21</a:t>
            </a:fld>
            <a:endParaRPr lang="en-US"/>
          </a:p>
        </p:txBody>
      </p:sp>
    </p:spTree>
    <p:extLst>
      <p:ext uri="{BB962C8B-B14F-4D97-AF65-F5344CB8AC3E}">
        <p14:creationId xmlns:p14="http://schemas.microsoft.com/office/powerpoint/2010/main" val="3630997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 we have to offer for treatment? This graph shows the evolution</a:t>
            </a:r>
            <a:r>
              <a:rPr lang="en-US" baseline="0" dirty="0" smtClean="0"/>
              <a:t> of treatment with SVR (cure) rates on L, time on the x axis. You can see we are already in the future.</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22</a:t>
            </a:fld>
            <a:endParaRPr lang="en-US"/>
          </a:p>
        </p:txBody>
      </p:sp>
    </p:spTree>
    <p:extLst>
      <p:ext uri="{BB962C8B-B14F-4D97-AF65-F5344CB8AC3E}">
        <p14:creationId xmlns:p14="http://schemas.microsoft.com/office/powerpoint/2010/main" val="1562252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change</a:t>
            </a:r>
            <a:r>
              <a:rPr lang="en-US" baseline="0" dirty="0" smtClean="0"/>
              <a:t> is happening fast. By the end of 2014, we should be leaving IFN, and in many cases RBV, behind.</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23</a:t>
            </a:fld>
            <a:endParaRPr lang="en-US"/>
          </a:p>
        </p:txBody>
      </p:sp>
    </p:spTree>
    <p:extLst>
      <p:ext uri="{BB962C8B-B14F-4D97-AF65-F5344CB8AC3E}">
        <p14:creationId xmlns:p14="http://schemas.microsoft.com/office/powerpoint/2010/main" val="420934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5</a:t>
            </a:fld>
            <a:endParaRPr lang="en-US"/>
          </a:p>
        </p:txBody>
      </p:sp>
    </p:spTree>
    <p:extLst>
      <p:ext uri="{BB962C8B-B14F-4D97-AF65-F5344CB8AC3E}">
        <p14:creationId xmlns:p14="http://schemas.microsoft.com/office/powerpoint/2010/main" val="1249625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our currently available DAAs. </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24</a:t>
            </a:fld>
            <a:endParaRPr lang="en-US"/>
          </a:p>
        </p:txBody>
      </p:sp>
    </p:spTree>
    <p:extLst>
      <p:ext uri="{BB962C8B-B14F-4D97-AF65-F5344CB8AC3E}">
        <p14:creationId xmlns:p14="http://schemas.microsoft.com/office/powerpoint/2010/main" val="4027905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why we’ve been using </a:t>
            </a:r>
            <a:r>
              <a:rPr lang="en-US" dirty="0" err="1" smtClean="0"/>
              <a:t>Sim</a:t>
            </a:r>
            <a:r>
              <a:rPr lang="en-US" dirty="0" smtClean="0"/>
              <a:t>/</a:t>
            </a:r>
            <a:r>
              <a:rPr lang="en-US" dirty="0" err="1" smtClean="0"/>
              <a:t>Sof</a:t>
            </a:r>
            <a:r>
              <a:rPr lang="en-US" dirty="0" smtClean="0"/>
              <a:t> off label. COSMOS</a:t>
            </a:r>
            <a:r>
              <a:rPr lang="en-US" baseline="0" dirty="0" smtClean="0"/>
              <a:t> looked at prior null responders, </a:t>
            </a:r>
            <a:r>
              <a:rPr lang="en-US" baseline="0" dirty="0" err="1" smtClean="0"/>
              <a:t>inc</a:t>
            </a:r>
            <a:r>
              <a:rPr lang="en-US" baseline="0" dirty="0" smtClean="0"/>
              <a:t> compensated </a:t>
            </a:r>
            <a:r>
              <a:rPr lang="en-US" baseline="0" dirty="0" err="1" smtClean="0"/>
              <a:t>cirrhotics</a:t>
            </a:r>
            <a:r>
              <a:rPr lang="en-US" baseline="0" dirty="0" smtClean="0"/>
              <a:t>. I won’t show you too many graphs, because they all look like these. Small study.</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25</a:t>
            </a:fld>
            <a:endParaRPr lang="en-US"/>
          </a:p>
        </p:txBody>
      </p:sp>
    </p:spTree>
    <p:extLst>
      <p:ext uri="{BB962C8B-B14F-4D97-AF65-F5344CB8AC3E}">
        <p14:creationId xmlns:p14="http://schemas.microsoft.com/office/powerpoint/2010/main" val="1044058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we’re waiting</a:t>
            </a:r>
            <a:r>
              <a:rPr lang="en-US" baseline="0" dirty="0" smtClean="0"/>
              <a:t> for in Oct- 2 drug combo </a:t>
            </a:r>
            <a:r>
              <a:rPr lang="en-US" baseline="0" dirty="0" err="1" smtClean="0"/>
              <a:t>sof</a:t>
            </a:r>
            <a:r>
              <a:rPr lang="en-US" baseline="0" dirty="0" smtClean="0"/>
              <a:t>/led, </a:t>
            </a:r>
            <a:r>
              <a:rPr lang="en-US" baseline="0" dirty="0" err="1" smtClean="0"/>
              <a:t>inc</a:t>
            </a:r>
            <a:r>
              <a:rPr lang="en-US" baseline="0" dirty="0" smtClean="0"/>
              <a:t> compensated </a:t>
            </a:r>
            <a:r>
              <a:rPr lang="en-US" baseline="0" dirty="0" err="1" smtClean="0"/>
              <a:t>cirrhotics</a:t>
            </a:r>
            <a:r>
              <a:rPr lang="en-US" baseline="0" dirty="0" smtClean="0"/>
              <a:t>, cures as short as 8 </a:t>
            </a:r>
            <a:r>
              <a:rPr lang="en-US" baseline="0" dirty="0" err="1" smtClean="0"/>
              <a:t>wks</a:t>
            </a:r>
            <a:r>
              <a:rPr lang="en-US" baseline="0" dirty="0" smtClean="0"/>
              <a:t> for naïve. How short can we go? Shorter treatment durations really open the door for treating even pretty unstable homeless </a:t>
            </a:r>
            <a:r>
              <a:rPr lang="en-US" baseline="0" dirty="0" err="1" smtClean="0"/>
              <a:t>pts</a:t>
            </a:r>
            <a:r>
              <a:rPr lang="en-US" baseline="0" dirty="0" smtClean="0"/>
              <a:t>- could do DOT, maybe respite services available, treat while in a rehab program, </a:t>
            </a:r>
            <a:r>
              <a:rPr lang="en-US" baseline="0" dirty="0" err="1" smtClean="0"/>
              <a:t>jal</a:t>
            </a:r>
            <a:r>
              <a:rPr lang="en-US" baseline="0" dirty="0" smtClean="0"/>
              <a:t>? A lot of people could get through 4 weeks.</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26</a:t>
            </a:fld>
            <a:endParaRPr lang="en-US"/>
          </a:p>
        </p:txBody>
      </p:sp>
    </p:spTree>
    <p:extLst>
      <p:ext uri="{BB962C8B-B14F-4D97-AF65-F5344CB8AC3E}">
        <p14:creationId xmlns:p14="http://schemas.microsoft.com/office/powerpoint/2010/main" val="1683502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has made the news recently is primarily cost. </a:t>
            </a:r>
            <a:r>
              <a:rPr lang="en-US" dirty="0" err="1" smtClean="0"/>
              <a:t>Sof</a:t>
            </a:r>
            <a:r>
              <a:rPr lang="en-US" dirty="0" smtClean="0"/>
              <a:t>- $1000/pill getting the most publicity. This is data put together by Dr. </a:t>
            </a:r>
            <a:r>
              <a:rPr lang="en-US" dirty="0" err="1" smtClean="0"/>
              <a:t>Pockros</a:t>
            </a:r>
            <a:r>
              <a:rPr lang="en-US" dirty="0" smtClean="0"/>
              <a:t> at Scripps looking at cost effectiveness at</a:t>
            </a:r>
            <a:r>
              <a:rPr lang="en-US" baseline="0" dirty="0" smtClean="0"/>
              <a:t> this point in 2014 (all this will be out of date in 2 </a:t>
            </a:r>
            <a:r>
              <a:rPr lang="en-US" baseline="0" dirty="0" err="1" smtClean="0"/>
              <a:t>mos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27</a:t>
            </a:fld>
            <a:endParaRPr lang="en-US"/>
          </a:p>
        </p:txBody>
      </p:sp>
    </p:spTree>
    <p:extLst>
      <p:ext uri="{BB962C8B-B14F-4D97-AF65-F5344CB8AC3E}">
        <p14:creationId xmlns:p14="http://schemas.microsoft.com/office/powerpoint/2010/main" val="1118302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that even with good cure rates, cost/cure is still &gt;100K, as SVRs</a:t>
            </a:r>
            <a:r>
              <a:rPr lang="en-US" baseline="0" dirty="0" smtClean="0"/>
              <a:t> go down, becomes less cost effective</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28</a:t>
            </a:fld>
            <a:endParaRPr lang="en-US"/>
          </a:p>
        </p:txBody>
      </p:sp>
    </p:spTree>
    <p:extLst>
      <p:ext uri="{BB962C8B-B14F-4D97-AF65-F5344CB8AC3E}">
        <p14:creationId xmlns:p14="http://schemas.microsoft.com/office/powerpoint/2010/main" val="3367845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Kaiser estimated treating 10% of already</a:t>
            </a:r>
            <a:r>
              <a:rPr lang="en-US" baseline="0" dirty="0" smtClean="0"/>
              <a:t> dx HCV patients.</a:t>
            </a:r>
          </a:p>
          <a:p>
            <a:r>
              <a:rPr lang="en-US" baseline="0" dirty="0" smtClean="0"/>
              <a:t>Unlike many other countries, US law prevents regulation of drug prices</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29</a:t>
            </a:fld>
            <a:endParaRPr lang="en-US"/>
          </a:p>
        </p:txBody>
      </p:sp>
    </p:spTree>
    <p:extLst>
      <p:ext uri="{BB962C8B-B14F-4D97-AF65-F5344CB8AC3E}">
        <p14:creationId xmlns:p14="http://schemas.microsoft.com/office/powerpoint/2010/main" val="2445662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Expensive treatments</a:t>
            </a:r>
            <a:r>
              <a:rPr lang="en-US" baseline="0" dirty="0" smtClean="0"/>
              <a:t> can still be cost effective in the long term. However, payer covering </a:t>
            </a:r>
            <a:r>
              <a:rPr lang="en-US" baseline="0" dirty="0" err="1" smtClean="0"/>
              <a:t>Sof</a:t>
            </a:r>
            <a:r>
              <a:rPr lang="en-US" baseline="0" dirty="0" smtClean="0"/>
              <a:t> may not be the same payer covering your 18</a:t>
            </a:r>
            <a:r>
              <a:rPr lang="en-US" baseline="30000" dirty="0" smtClean="0"/>
              <a:t>th</a:t>
            </a:r>
            <a:r>
              <a:rPr lang="en-US" baseline="0" dirty="0" smtClean="0"/>
              <a:t> admission for bleeding </a:t>
            </a:r>
            <a:r>
              <a:rPr lang="en-US" baseline="0" dirty="0" err="1" smtClean="0"/>
              <a:t>varices</a:t>
            </a:r>
            <a:r>
              <a:rPr lang="en-US" baseline="0" dirty="0" smtClean="0"/>
              <a:t>, which changes the incentives.</a:t>
            </a:r>
          </a:p>
          <a:p>
            <a:r>
              <a:rPr lang="en-US" baseline="0" dirty="0" smtClean="0"/>
              <a:t>Challenging for me because I feel like very little of my work with homeless patients is cost effective- we routinely use ER care because of lack of housing, lack of access to specialists. We miss opportunities for prevention all the time.</a:t>
            </a:r>
          </a:p>
          <a:p>
            <a:r>
              <a:rPr lang="en-US" baseline="0" dirty="0" smtClean="0"/>
              <a:t>I would like to see disc about </a:t>
            </a:r>
            <a:r>
              <a:rPr lang="en-US" baseline="0" dirty="0" err="1" smtClean="0"/>
              <a:t>hep</a:t>
            </a:r>
            <a:r>
              <a:rPr lang="en-US" baseline="0" dirty="0" smtClean="0"/>
              <a:t> c treatment in the context of larger discussions around drug pricing, around access to care. These argument very </a:t>
            </a:r>
            <a:r>
              <a:rPr lang="en-US" baseline="0" dirty="0" err="1" smtClean="0"/>
              <a:t>easliy</a:t>
            </a:r>
            <a:r>
              <a:rPr lang="en-US" baseline="0" dirty="0" smtClean="0"/>
              <a:t> become a way to deny treatment access for the patients most at risk, especially those using drug or alcohol who are seen as “undeserving”</a:t>
            </a:r>
          </a:p>
          <a:p>
            <a:r>
              <a:rPr lang="en-US" baseline="0" dirty="0" smtClean="0"/>
              <a:t>We can learn a lot for HIV advocates who </a:t>
            </a:r>
            <a:r>
              <a:rPr lang="en-US" baseline="0" dirty="0" err="1" smtClean="0"/>
              <a:t>simulataneously</a:t>
            </a:r>
            <a:r>
              <a:rPr lang="en-US" baseline="0" dirty="0" smtClean="0"/>
              <a:t> advocate for access and lower costs.</a:t>
            </a:r>
          </a:p>
          <a:p>
            <a:r>
              <a:rPr lang="en-US" baseline="0" dirty="0" err="1" smtClean="0"/>
              <a:t>Sof</a:t>
            </a:r>
            <a:r>
              <a:rPr lang="en-US" baseline="0" dirty="0" smtClean="0"/>
              <a:t> in Egypt (where 1/5 baby boomers is HCV infected) will be 99$/course</a:t>
            </a:r>
          </a:p>
        </p:txBody>
      </p:sp>
      <p:sp>
        <p:nvSpPr>
          <p:cNvPr id="4" name="Slide Number Placeholder 3"/>
          <p:cNvSpPr>
            <a:spLocks noGrp="1"/>
          </p:cNvSpPr>
          <p:nvPr>
            <p:ph type="sldNum" sz="quarter" idx="10"/>
          </p:nvPr>
        </p:nvSpPr>
        <p:spPr/>
        <p:txBody>
          <a:bodyPr/>
          <a:lstStyle/>
          <a:p>
            <a:fld id="{C05049F4-9C03-3343-A7BE-978742713A4A}" type="slidenum">
              <a:rPr lang="en-US" smtClean="0"/>
              <a:t>30</a:t>
            </a:fld>
            <a:endParaRPr lang="en-US"/>
          </a:p>
        </p:txBody>
      </p:sp>
    </p:spTree>
    <p:extLst>
      <p:ext uri="{BB962C8B-B14F-4D97-AF65-F5344CB8AC3E}">
        <p14:creationId xmlns:p14="http://schemas.microsoft.com/office/powerpoint/2010/main" val="4013749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we’re at a regional training, I’ll review the </a:t>
            </a:r>
            <a:r>
              <a:rPr lang="en-US" baseline="0" dirty="0" err="1" smtClean="0"/>
              <a:t>MediCal</a:t>
            </a:r>
            <a:r>
              <a:rPr lang="en-US" baseline="0" dirty="0" smtClean="0"/>
              <a:t> guidelines released last month. There was a lot of advocacy, especially around treatment for substance users. </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31</a:t>
            </a:fld>
            <a:endParaRPr lang="en-US"/>
          </a:p>
        </p:txBody>
      </p:sp>
    </p:spTree>
    <p:extLst>
      <p:ext uri="{BB962C8B-B14F-4D97-AF65-F5344CB8AC3E}">
        <p14:creationId xmlns:p14="http://schemas.microsoft.com/office/powerpoint/2010/main" val="2850626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a:t>
            </a:r>
            <a:r>
              <a:rPr lang="en-US" baseline="0" dirty="0" smtClean="0"/>
              <a:t> guidelines are a little more inclusive and include a disc. Of the benefits of treatment as prevention. </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32</a:t>
            </a:fld>
            <a:endParaRPr lang="en-US"/>
          </a:p>
        </p:txBody>
      </p:sp>
    </p:spTree>
    <p:extLst>
      <p:ext uri="{BB962C8B-B14F-4D97-AF65-F5344CB8AC3E}">
        <p14:creationId xmlns:p14="http://schemas.microsoft.com/office/powerpoint/2010/main" val="483635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patients who are uninsured or denied by </a:t>
            </a:r>
            <a:r>
              <a:rPr lang="en-US" dirty="0" err="1" smtClean="0"/>
              <a:t>MediCal</a:t>
            </a:r>
            <a:r>
              <a:rPr lang="en-US" dirty="0" smtClean="0"/>
              <a:t>, PAPs</a:t>
            </a:r>
            <a:r>
              <a:rPr lang="en-US" baseline="0" dirty="0" smtClean="0"/>
              <a:t> are a good option. For our </a:t>
            </a:r>
            <a:r>
              <a:rPr lang="en-US" baseline="0" dirty="0" err="1" smtClean="0"/>
              <a:t>MediCare</a:t>
            </a:r>
            <a:r>
              <a:rPr lang="en-US" baseline="0" dirty="0" smtClean="0"/>
              <a:t> </a:t>
            </a:r>
            <a:r>
              <a:rPr lang="en-US" baseline="0" dirty="0" err="1" smtClean="0"/>
              <a:t>pts</a:t>
            </a:r>
            <a:r>
              <a:rPr lang="en-US" baseline="0" dirty="0" smtClean="0"/>
              <a:t>, the copay assistance programs have been essential</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33</a:t>
            </a:fld>
            <a:endParaRPr lang="en-US"/>
          </a:p>
        </p:txBody>
      </p:sp>
    </p:spTree>
    <p:extLst>
      <p:ext uri="{BB962C8B-B14F-4D97-AF65-F5344CB8AC3E}">
        <p14:creationId xmlns:p14="http://schemas.microsoft.com/office/powerpoint/2010/main" val="3055909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back up a little bit. </a:t>
            </a:r>
            <a:r>
              <a:rPr lang="en-US" dirty="0" err="1" smtClean="0"/>
              <a:t>Hep</a:t>
            </a:r>
            <a:r>
              <a:rPr lang="en-US" dirty="0" smtClean="0"/>
              <a:t> C is a virus that can cause chronic infection in the liver. The immune system reacting to the </a:t>
            </a:r>
            <a:r>
              <a:rPr lang="en-US" dirty="0" err="1" smtClean="0"/>
              <a:t>hep</a:t>
            </a:r>
            <a:r>
              <a:rPr lang="en-US" dirty="0" smtClean="0"/>
              <a:t> c starts forming scar tissue. In some people,</a:t>
            </a:r>
            <a:r>
              <a:rPr lang="en-US" baseline="0" dirty="0" smtClean="0"/>
              <a:t> </a:t>
            </a:r>
            <a:r>
              <a:rPr lang="en-US" baseline="0" dirty="0" err="1" smtClean="0"/>
              <a:t>esp</a:t>
            </a:r>
            <a:r>
              <a:rPr lang="en-US" baseline="0" dirty="0" smtClean="0"/>
              <a:t> those with other RFs, this becomes cirrhosis- scarring changes blood flow to the liver and interferes with function (making proteins, clearing toxins). W cirrhosis, 3-5% chance/</a:t>
            </a:r>
            <a:r>
              <a:rPr lang="en-US" baseline="0" dirty="0" err="1" smtClean="0"/>
              <a:t>yr</a:t>
            </a:r>
            <a:r>
              <a:rPr lang="en-US" baseline="0" dirty="0" smtClean="0"/>
              <a:t> of HCC</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6</a:t>
            </a:fld>
            <a:endParaRPr lang="en-US"/>
          </a:p>
        </p:txBody>
      </p:sp>
    </p:spTree>
    <p:extLst>
      <p:ext uri="{BB962C8B-B14F-4D97-AF65-F5344CB8AC3E}">
        <p14:creationId xmlns:p14="http://schemas.microsoft.com/office/powerpoint/2010/main" val="3488493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be interesting to see if easier</a:t>
            </a:r>
            <a:r>
              <a:rPr lang="en-US" baseline="0" dirty="0" smtClean="0"/>
              <a:t> treatment leads to more reinfections</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34</a:t>
            </a:fld>
            <a:endParaRPr lang="en-US"/>
          </a:p>
        </p:txBody>
      </p:sp>
    </p:spTree>
    <p:extLst>
      <p:ext uri="{BB962C8B-B14F-4D97-AF65-F5344CB8AC3E}">
        <p14:creationId xmlns:p14="http://schemas.microsoft.com/office/powerpoint/2010/main" val="249030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let’s talk about where we treat</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35</a:t>
            </a:fld>
            <a:endParaRPr lang="en-US"/>
          </a:p>
        </p:txBody>
      </p:sp>
    </p:spTree>
    <p:extLst>
      <p:ext uri="{BB962C8B-B14F-4D97-AF65-F5344CB8AC3E}">
        <p14:creationId xmlns:p14="http://schemas.microsoft.com/office/powerpoint/2010/main" val="33421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Compared to 0.6% for HIV. Based</a:t>
            </a:r>
            <a:r>
              <a:rPr lang="en-US" baseline="0" dirty="0" smtClean="0"/>
              <a:t> on </a:t>
            </a:r>
            <a:r>
              <a:rPr lang="en-US" dirty="0" smtClean="0"/>
              <a:t>**NHANES which  underreports persons who are incarcerated and homeless.</a:t>
            </a:r>
            <a:r>
              <a:rPr lang="en-US" baseline="0" dirty="0" smtClean="0"/>
              <a:t> Perhaps up to 5 million. </a:t>
            </a:r>
            <a:endParaRPr lang="en-US" dirty="0" smtClean="0"/>
          </a:p>
          <a:p>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7</a:t>
            </a:fld>
            <a:endParaRPr lang="en-US"/>
          </a:p>
        </p:txBody>
      </p:sp>
    </p:spTree>
    <p:extLst>
      <p:ext uri="{BB962C8B-B14F-4D97-AF65-F5344CB8AC3E}">
        <p14:creationId xmlns:p14="http://schemas.microsoft.com/office/powerpoint/2010/main" val="106838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largest # people</a:t>
            </a:r>
            <a:r>
              <a:rPr lang="en-US" baseline="0" dirty="0" smtClean="0"/>
              <a:t> infected in the 60s-70s, HCV takes 20-30 </a:t>
            </a:r>
            <a:r>
              <a:rPr lang="en-US" baseline="0" dirty="0" err="1" smtClean="0"/>
              <a:t>yrs</a:t>
            </a:r>
            <a:r>
              <a:rPr lang="en-US" baseline="0" dirty="0" smtClean="0"/>
              <a:t> to cause cirrhosis, only now beginning to see the effects. Many of these people are undiagnosed, p/w cirrhosis. Hopefully will see a change in this curve with improvements to testing and treatment.</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8</a:t>
            </a:fld>
            <a:endParaRPr lang="en-US"/>
          </a:p>
        </p:txBody>
      </p:sp>
    </p:spTree>
    <p:extLst>
      <p:ext uri="{BB962C8B-B14F-4D97-AF65-F5344CB8AC3E}">
        <p14:creationId xmlns:p14="http://schemas.microsoft.com/office/powerpoint/2010/main" val="396765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 a lot in HIV care about the care cascade/continuum. Now thinking about </a:t>
            </a:r>
            <a:r>
              <a:rPr lang="en-US" dirty="0" err="1" smtClean="0"/>
              <a:t>Hep</a:t>
            </a:r>
            <a:r>
              <a:rPr lang="en-US" dirty="0" smtClean="0"/>
              <a:t> C</a:t>
            </a:r>
            <a:r>
              <a:rPr lang="en-US" baseline="0" dirty="0" smtClean="0"/>
              <a:t> this way as well. Large # </a:t>
            </a:r>
            <a:r>
              <a:rPr lang="en-US" baseline="0" dirty="0" err="1" smtClean="0"/>
              <a:t>undx</a:t>
            </a:r>
            <a:r>
              <a:rPr lang="en-US" baseline="0" dirty="0" smtClean="0"/>
              <a:t>. Only 5% treated- part of why costs have been low- not that treatment was cheap, we didn’t treat anyone. Likely lower among homeless as most were interferon ineligible due to mental health, subs abuse.</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9</a:t>
            </a:fld>
            <a:endParaRPr lang="en-US"/>
          </a:p>
        </p:txBody>
      </p:sp>
    </p:spTree>
    <p:extLst>
      <p:ext uri="{BB962C8B-B14F-4D97-AF65-F5344CB8AC3E}">
        <p14:creationId xmlns:p14="http://schemas.microsoft.com/office/powerpoint/2010/main" val="3576176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2013 US Preventative Services Task Force (which is quite conservative), recommended risk</a:t>
            </a:r>
            <a:r>
              <a:rPr lang="en-US" baseline="0" dirty="0" smtClean="0"/>
              <a:t> based and birth cohort screening</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10</a:t>
            </a:fld>
            <a:endParaRPr lang="en-US"/>
          </a:p>
        </p:txBody>
      </p:sp>
    </p:spTree>
    <p:extLst>
      <p:ext uri="{BB962C8B-B14F-4D97-AF65-F5344CB8AC3E}">
        <p14:creationId xmlns:p14="http://schemas.microsoft.com/office/powerpoint/2010/main" val="3619379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the rationale for birth cohort</a:t>
            </a:r>
            <a:r>
              <a:rPr lang="en-US" baseline="0" dirty="0" smtClean="0"/>
              <a:t> screening- 2 large national surveys show a spike for baby boomers. Many of these individuals don’t disclose traditional RFs so haven’t previously been screened. </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11</a:t>
            </a:fld>
            <a:endParaRPr lang="en-US"/>
          </a:p>
        </p:txBody>
      </p:sp>
    </p:spTree>
    <p:extLst>
      <p:ext uri="{BB962C8B-B14F-4D97-AF65-F5344CB8AC3E}">
        <p14:creationId xmlns:p14="http://schemas.microsoft.com/office/powerpoint/2010/main" val="2452955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recommended frequency</a:t>
            </a:r>
            <a:r>
              <a:rPr lang="en-US" baseline="0" dirty="0" smtClean="0"/>
              <a:t> by USPTF. For some of these groups, one time screening is appropriate. In my HIV program we screen annually. For active IDUs, q 6 months may be appropriate. Don’t forget HCV as part of w/u for abnormal LFTs-we’ve had elderly Central American women who were given dx of fatty liver but then found to be </a:t>
            </a:r>
            <a:r>
              <a:rPr lang="en-US" baseline="0" dirty="0" err="1" smtClean="0"/>
              <a:t>Hep</a:t>
            </a:r>
            <a:r>
              <a:rPr lang="en-US" baseline="0" dirty="0" smtClean="0"/>
              <a:t> C+- for some immigrant groups the blood supply in their home country wasn’t screened until later, also clusters in the middle east, </a:t>
            </a:r>
            <a:r>
              <a:rPr lang="en-US" baseline="0" dirty="0" err="1" smtClean="0"/>
              <a:t>india</a:t>
            </a:r>
            <a:r>
              <a:rPr lang="en-US" baseline="0" dirty="0" smtClean="0"/>
              <a:t>, amazon basin of epidemics caused by </a:t>
            </a:r>
            <a:r>
              <a:rPr lang="en-US" baseline="0" dirty="0" err="1" smtClean="0"/>
              <a:t>vax</a:t>
            </a:r>
            <a:r>
              <a:rPr lang="en-US" baseline="0" dirty="0" smtClean="0"/>
              <a:t> campaigns with dirty needles.</a:t>
            </a:r>
            <a:endParaRPr lang="en-US" dirty="0"/>
          </a:p>
        </p:txBody>
      </p:sp>
      <p:sp>
        <p:nvSpPr>
          <p:cNvPr id="4" name="Slide Number Placeholder 3"/>
          <p:cNvSpPr>
            <a:spLocks noGrp="1"/>
          </p:cNvSpPr>
          <p:nvPr>
            <p:ph type="sldNum" sz="quarter" idx="10"/>
          </p:nvPr>
        </p:nvSpPr>
        <p:spPr/>
        <p:txBody>
          <a:bodyPr/>
          <a:lstStyle/>
          <a:p>
            <a:fld id="{C05049F4-9C03-3343-A7BE-978742713A4A}" type="slidenum">
              <a:rPr lang="en-US" smtClean="0"/>
              <a:t>12</a:t>
            </a:fld>
            <a:endParaRPr lang="en-US"/>
          </a:p>
        </p:txBody>
      </p:sp>
    </p:spTree>
    <p:extLst>
      <p:ext uri="{BB962C8B-B14F-4D97-AF65-F5344CB8AC3E}">
        <p14:creationId xmlns:p14="http://schemas.microsoft.com/office/powerpoint/2010/main" val="428125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6DAE1BD-84D2-9748-9E3E-BD60CA963C68}" type="datetimeFigureOut">
              <a:rPr lang="en-US" smtClean="0"/>
              <a:t>8/14/14</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DAE1BD-84D2-9748-9E3E-BD60CA963C68}" type="datetimeFigureOut">
              <a:rPr lang="en-US" smtClean="0"/>
              <a:t>8/14/14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25FE84-0F8D-4049-A97B-5E95875E4B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6DAE1BD-84D2-9748-9E3E-BD60CA963C68}" type="datetimeFigureOut">
              <a:rPr lang="en-US" smtClean="0"/>
              <a:t>8/14/14</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025FE84-0F8D-4049-A97B-5E95875E4B81}"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6DAE1BD-84D2-9748-9E3E-BD60CA963C68}" type="datetimeFigureOut">
              <a:rPr lang="en-US" smtClean="0"/>
              <a:t>8/14/14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025FE84-0F8D-4049-A97B-5E95875E4B81}"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6DAE1BD-84D2-9748-9E3E-BD60CA963C68}" type="datetimeFigureOut">
              <a:rPr lang="en-US" smtClean="0"/>
              <a:t>8/14/14</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6DAE1BD-84D2-9748-9E3E-BD60CA963C68}" type="datetimeFigureOut">
              <a:rPr lang="en-US" smtClean="0"/>
              <a:t>8/14/14</a:t>
            </a:fld>
            <a:endParaRPr lang="en-US" dirty="0"/>
          </a:p>
        </p:txBody>
      </p:sp>
      <p:sp>
        <p:nvSpPr>
          <p:cNvPr id="10" name="Slide Number Placeholder 9"/>
          <p:cNvSpPr>
            <a:spLocks noGrp="1"/>
          </p:cNvSpPr>
          <p:nvPr>
            <p:ph type="sldNum" sz="quarter" idx="16"/>
          </p:nvPr>
        </p:nvSpPr>
        <p:spPr/>
        <p:txBody>
          <a:bodyPr rtlCol="0"/>
          <a:lstStyle/>
          <a:p>
            <a:fld id="{3025FE84-0F8D-4049-A97B-5E95875E4B8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6DAE1BD-84D2-9748-9E3E-BD60CA963C68}" type="datetimeFigureOut">
              <a:rPr lang="en-US" smtClean="0"/>
              <a:t>8/14/14</a:t>
            </a:fld>
            <a:endParaRPr lang="en-US" dirty="0"/>
          </a:p>
        </p:txBody>
      </p:sp>
      <p:sp>
        <p:nvSpPr>
          <p:cNvPr id="12" name="Slide Number Placeholder 11"/>
          <p:cNvSpPr>
            <a:spLocks noGrp="1"/>
          </p:cNvSpPr>
          <p:nvPr>
            <p:ph type="sldNum" sz="quarter" idx="16"/>
          </p:nvPr>
        </p:nvSpPr>
        <p:spPr/>
        <p:txBody>
          <a:bodyPr rtlCol="0"/>
          <a:lstStyle/>
          <a:p>
            <a:fld id="{3025FE84-0F8D-4049-A97B-5E95875E4B8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6DAE1BD-84D2-9748-9E3E-BD60CA963C68}" type="datetimeFigureOut">
              <a:rPr lang="en-US" smtClean="0"/>
              <a:t>8/14/14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025FE84-0F8D-4049-A97B-5E95875E4B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E1BD-84D2-9748-9E3E-BD60CA963C68}" type="datetimeFigureOut">
              <a:rPr lang="en-US" smtClean="0"/>
              <a:t>8/14/14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025FE84-0F8D-4049-A97B-5E95875E4B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6DAE1BD-84D2-9748-9E3E-BD60CA963C68}" type="datetimeFigureOut">
              <a:rPr lang="en-US" smtClean="0"/>
              <a:t>8/14/14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025FE84-0F8D-4049-A97B-5E95875E4B81}"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6DAE1BD-84D2-9748-9E3E-BD60CA963C68}" type="datetimeFigureOut">
              <a:rPr lang="en-US" smtClean="0"/>
              <a:t>8/14/14</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025FE84-0F8D-4049-A97B-5E95875E4B81}"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6DAE1BD-84D2-9748-9E3E-BD60CA963C68}" type="datetimeFigureOut">
              <a:rPr lang="en-US" smtClean="0"/>
              <a:t>8/14/14</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025FE84-0F8D-4049-A97B-5E95875E4B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hyperlink" Target="http://www.jjpaf.org" TargetMode="External"/><Relationship Id="rId4" Type="http://schemas.openxmlformats.org/officeDocument/2006/relationships/hyperlink" Target="http://www.MySupportPath.com" TargetMode="External"/><Relationship Id="rId5" Type="http://schemas.openxmlformats.org/officeDocument/2006/relationships/hyperlink" Target="http://www.hepmag.com/articles"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hepatitisc.uw.edu/browse/all/lectures" TargetMode="External"/><Relationship Id="rId4" Type="http://schemas.openxmlformats.org/officeDocument/2006/relationships/hyperlink" Target="http://www.natap.org" TargetMode="External"/><Relationship Id="rId5" Type="http://schemas.openxmlformats.org/officeDocument/2006/relationships/hyperlink" Target="http://www.hivandhepatitis.com" TargetMode="External"/><Relationship Id="rId6" Type="http://schemas.openxmlformats.org/officeDocument/2006/relationships/hyperlink" Target="http://www.projectinform.org/category/hepc/" TargetMode="External"/><Relationship Id="rId7" Type="http://schemas.openxmlformats.org/officeDocument/2006/relationships/hyperlink" Target="http://www.hepmag.com" TargetMode="External"/><Relationship Id="rId1" Type="http://schemas.openxmlformats.org/officeDocument/2006/relationships/slideLayout" Target="../slideLayouts/slideLayout2.xml"/><Relationship Id="rId2" Type="http://schemas.openxmlformats.org/officeDocument/2006/relationships/hyperlink" Target="http://www.hcvguidelines.or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Diagnosis and Treatment of Hepatitis C in the Homeless Population</a:t>
            </a:r>
            <a:endParaRPr lang="en-US" dirty="0"/>
          </a:p>
        </p:txBody>
      </p:sp>
      <p:sp>
        <p:nvSpPr>
          <p:cNvPr id="3" name="Subtitle 2"/>
          <p:cNvSpPr>
            <a:spLocks noGrp="1"/>
          </p:cNvSpPr>
          <p:nvPr>
            <p:ph type="subTitle" idx="1"/>
          </p:nvPr>
        </p:nvSpPr>
        <p:spPr/>
        <p:txBody>
          <a:bodyPr>
            <a:normAutofit fontScale="25000" lnSpcReduction="20000"/>
          </a:bodyPr>
          <a:lstStyle/>
          <a:p>
            <a:endParaRPr lang="en-US" dirty="0" smtClean="0"/>
          </a:p>
          <a:p>
            <a:r>
              <a:rPr lang="en-US" sz="7200" dirty="0" smtClean="0"/>
              <a:t>Dr. Joanna Eveland, MS, MD</a:t>
            </a:r>
          </a:p>
          <a:p>
            <a:r>
              <a:rPr lang="en-US" sz="7200" dirty="0" smtClean="0"/>
              <a:t>Clinical Chief for Special Populations, MNHC</a:t>
            </a:r>
            <a:endParaRPr lang="en-US" sz="7200" dirty="0"/>
          </a:p>
        </p:txBody>
      </p:sp>
    </p:spTree>
    <p:extLst>
      <p:ext uri="{BB962C8B-B14F-4D97-AF65-F5344CB8AC3E}">
        <p14:creationId xmlns:p14="http://schemas.microsoft.com/office/powerpoint/2010/main" val="29700540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Screening</a:t>
            </a:r>
            <a:endParaRPr lang="en-US" dirty="0"/>
          </a:p>
        </p:txBody>
      </p:sp>
      <p:sp>
        <p:nvSpPr>
          <p:cNvPr id="3" name="Content Placeholder 2"/>
          <p:cNvSpPr>
            <a:spLocks noGrp="1"/>
          </p:cNvSpPr>
          <p:nvPr>
            <p:ph sz="quarter" idx="1"/>
          </p:nvPr>
        </p:nvSpPr>
        <p:spPr/>
        <p:txBody>
          <a:bodyPr>
            <a:noAutofit/>
          </a:bodyPr>
          <a:lstStyle/>
          <a:p>
            <a:pPr marL="0" indent="0">
              <a:buNone/>
            </a:pPr>
            <a:r>
              <a:rPr lang="en-US" sz="3200" dirty="0" smtClean="0"/>
              <a:t>The US Preventative Services Task Force recommends</a:t>
            </a:r>
          </a:p>
          <a:p>
            <a:pPr marL="0" indent="0">
              <a:buNone/>
            </a:pPr>
            <a:endParaRPr lang="en-US" sz="3200" dirty="0" smtClean="0"/>
          </a:p>
          <a:p>
            <a:r>
              <a:rPr lang="en-US" sz="3200" dirty="0"/>
              <a:t>S</a:t>
            </a:r>
            <a:r>
              <a:rPr lang="en-US" sz="3200" dirty="0" smtClean="0"/>
              <a:t>creening for hepatitis C virus (HCV) infection in persons at high risk for infection</a:t>
            </a:r>
          </a:p>
          <a:p>
            <a:r>
              <a:rPr lang="en-US" sz="3200" dirty="0" smtClean="0"/>
              <a:t>1-time screening for HCV infection to all adults born between 1945 and 1965</a:t>
            </a:r>
            <a:endParaRPr lang="en-US" sz="3200" dirty="0"/>
          </a:p>
        </p:txBody>
      </p:sp>
      <p:sp>
        <p:nvSpPr>
          <p:cNvPr id="4" name="TextBox 3"/>
          <p:cNvSpPr txBox="1"/>
          <p:nvPr/>
        </p:nvSpPr>
        <p:spPr>
          <a:xfrm>
            <a:off x="6927603" y="6466239"/>
            <a:ext cx="2200505" cy="369332"/>
          </a:xfrm>
          <a:prstGeom prst="rect">
            <a:avLst/>
          </a:prstGeom>
          <a:noFill/>
        </p:spPr>
        <p:txBody>
          <a:bodyPr wrap="none" rtlCol="0">
            <a:spAutoFit/>
          </a:bodyPr>
          <a:lstStyle/>
          <a:p>
            <a:r>
              <a:rPr lang="en-US" dirty="0" smtClean="0"/>
              <a:t>Source: USPSTF, 2013</a:t>
            </a:r>
            <a:endParaRPr lang="en-US" dirty="0"/>
          </a:p>
        </p:txBody>
      </p:sp>
    </p:spTree>
    <p:extLst>
      <p:ext uri="{BB962C8B-B14F-4D97-AF65-F5344CB8AC3E}">
        <p14:creationId xmlns:p14="http://schemas.microsoft.com/office/powerpoint/2010/main" val="14447339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Rationale for Birth Cohort Screening: US HCV Prevalence by Birth Year</a:t>
            </a:r>
            <a:endParaRPr lang="en-US" dirty="0"/>
          </a:p>
        </p:txBody>
      </p:sp>
      <p:pic>
        <p:nvPicPr>
          <p:cNvPr id="7" name="Content Placeholder 6" descr="birth cohort 2.gif"/>
          <p:cNvPicPr>
            <a:picLocks noGrp="1" noChangeAspect="1"/>
          </p:cNvPicPr>
          <p:nvPr>
            <p:ph sz="quarter" idx="1"/>
          </p:nvPr>
        </p:nvPicPr>
        <p:blipFill>
          <a:blip r:embed="rId3">
            <a:extLst>
              <a:ext uri="{28A0092B-C50C-407E-A947-70E740481C1C}">
                <a14:useLocalDpi xmlns:a14="http://schemas.microsoft.com/office/drawing/2010/main" val="0"/>
              </a:ext>
            </a:extLst>
          </a:blip>
          <a:srcRect l="754" r="754"/>
          <a:stretch>
            <a:fillRect/>
          </a:stretch>
        </p:blipFill>
        <p:spPr/>
      </p:pic>
      <p:sp>
        <p:nvSpPr>
          <p:cNvPr id="5" name="TextBox 4"/>
          <p:cNvSpPr txBox="1"/>
          <p:nvPr/>
        </p:nvSpPr>
        <p:spPr>
          <a:xfrm>
            <a:off x="3932317" y="6541128"/>
            <a:ext cx="5211683" cy="369332"/>
          </a:xfrm>
          <a:prstGeom prst="rect">
            <a:avLst/>
          </a:prstGeom>
          <a:noFill/>
        </p:spPr>
        <p:txBody>
          <a:bodyPr wrap="none" rtlCol="0">
            <a:spAutoFit/>
          </a:bodyPr>
          <a:lstStyle/>
          <a:p>
            <a:r>
              <a:rPr lang="en-US" dirty="0" smtClean="0"/>
              <a:t>Source: CDC MMWR August 17, 2012 / 61(RR04);1-18</a:t>
            </a:r>
            <a:endParaRPr lang="en-US" dirty="0"/>
          </a:p>
        </p:txBody>
      </p:sp>
    </p:spTree>
    <p:extLst>
      <p:ext uri="{BB962C8B-B14F-4D97-AF65-F5344CB8AC3E}">
        <p14:creationId xmlns:p14="http://schemas.microsoft.com/office/powerpoint/2010/main" val="38638805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sz="quarter" idx="1"/>
          </p:nvPr>
        </p:nvSpPr>
        <p:spPr>
          <a:xfrm>
            <a:off x="457199" y="1600200"/>
            <a:ext cx="8468323" cy="4525963"/>
          </a:xfrm>
        </p:spPr>
        <p:txBody>
          <a:bodyPr>
            <a:noAutofit/>
          </a:bodyPr>
          <a:lstStyle/>
          <a:p>
            <a:r>
              <a:rPr lang="en-US" sz="2400" dirty="0" smtClean="0"/>
              <a:t>Injection drug use </a:t>
            </a:r>
            <a:r>
              <a:rPr lang="en-US" sz="2400" i="1" dirty="0" smtClean="0"/>
              <a:t>(60% of new HCV infections occur in persons who report injection drug use within the past 6 months)</a:t>
            </a:r>
          </a:p>
          <a:p>
            <a:r>
              <a:rPr lang="en-US" sz="2400" dirty="0" smtClean="0"/>
              <a:t>Blood product recipients </a:t>
            </a:r>
          </a:p>
          <a:p>
            <a:pPr lvl="1"/>
            <a:r>
              <a:rPr lang="en-US" sz="2400" dirty="0" smtClean="0"/>
              <a:t>clotting factor before 1987</a:t>
            </a:r>
          </a:p>
          <a:p>
            <a:pPr lvl="1"/>
            <a:r>
              <a:rPr lang="en-US" sz="2400" dirty="0" smtClean="0"/>
              <a:t>blood transfusion or organ transplant before 1992</a:t>
            </a:r>
          </a:p>
          <a:p>
            <a:r>
              <a:rPr lang="en-US" sz="2400" dirty="0"/>
              <a:t>H</a:t>
            </a:r>
            <a:r>
              <a:rPr lang="en-US" sz="2400" dirty="0" smtClean="0"/>
              <a:t>emodialysis </a:t>
            </a:r>
          </a:p>
          <a:p>
            <a:r>
              <a:rPr lang="en-US" sz="2400" dirty="0" smtClean="0"/>
              <a:t>Unregulated tattoo</a:t>
            </a:r>
          </a:p>
          <a:p>
            <a:r>
              <a:rPr lang="en-US" sz="2400" dirty="0" smtClean="0"/>
              <a:t>Intranasal drug use</a:t>
            </a:r>
          </a:p>
          <a:p>
            <a:r>
              <a:rPr lang="en-US" sz="2400" dirty="0" smtClean="0"/>
              <a:t>Incarceration</a:t>
            </a:r>
          </a:p>
          <a:p>
            <a:r>
              <a:rPr lang="en-US" sz="2400" dirty="0" smtClean="0"/>
              <a:t>HIV infection</a:t>
            </a:r>
          </a:p>
          <a:p>
            <a:r>
              <a:rPr lang="en-US" sz="2400" dirty="0" smtClean="0"/>
              <a:t>High risk sexual behavior </a:t>
            </a:r>
          </a:p>
          <a:p>
            <a:r>
              <a:rPr lang="en-US" sz="2400" dirty="0" smtClean="0"/>
              <a:t>Signs or symptoms of liver disease</a:t>
            </a:r>
          </a:p>
        </p:txBody>
      </p:sp>
      <p:sp>
        <p:nvSpPr>
          <p:cNvPr id="4" name="Rectangle 3"/>
          <p:cNvSpPr/>
          <p:nvPr/>
        </p:nvSpPr>
        <p:spPr>
          <a:xfrm>
            <a:off x="6943495" y="6511212"/>
            <a:ext cx="2200505" cy="369332"/>
          </a:xfrm>
          <a:prstGeom prst="rect">
            <a:avLst/>
          </a:prstGeom>
        </p:spPr>
        <p:txBody>
          <a:bodyPr wrap="none">
            <a:spAutoFit/>
          </a:bodyPr>
          <a:lstStyle/>
          <a:p>
            <a:r>
              <a:rPr lang="en-US" dirty="0"/>
              <a:t>Source: USPSTF, 2013</a:t>
            </a:r>
          </a:p>
        </p:txBody>
      </p:sp>
    </p:spTree>
    <p:extLst>
      <p:ext uri="{BB962C8B-B14F-4D97-AF65-F5344CB8AC3E}">
        <p14:creationId xmlns:p14="http://schemas.microsoft.com/office/powerpoint/2010/main" val="7139012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sz="quarter" idx="1"/>
          </p:nvPr>
        </p:nvSpPr>
        <p:spPr/>
        <p:txBody>
          <a:bodyPr/>
          <a:lstStyle/>
          <a:p>
            <a:pPr marL="0" lvl="0" indent="0">
              <a:spcBef>
                <a:spcPts val="0"/>
              </a:spcBef>
              <a:buNone/>
            </a:pPr>
            <a:endParaRPr lang="en-US" sz="2800" b="1" dirty="0">
              <a:solidFill>
                <a:prstClr val="white"/>
              </a:solidFill>
            </a:endParaRPr>
          </a:p>
          <a:p>
            <a:pPr marL="0" indent="0">
              <a:buNone/>
            </a:pPr>
            <a:endParaRPr lang="en-US" dirty="0"/>
          </a:p>
        </p:txBody>
      </p:sp>
      <p:sp>
        <p:nvSpPr>
          <p:cNvPr id="10" name="Content Placeholder 9"/>
          <p:cNvSpPr>
            <a:spLocks noGrp="1"/>
          </p:cNvSpPr>
          <p:nvPr>
            <p:ph sz="quarter" idx="2"/>
          </p:nvPr>
        </p:nvSpPr>
        <p:spPr>
          <a:xfrm>
            <a:off x="609600" y="1600200"/>
            <a:ext cx="2711254" cy="4525963"/>
          </a:xfrm>
        </p:spPr>
        <p:txBody>
          <a:bodyPr/>
          <a:lstStyle/>
          <a:p>
            <a:pPr marL="0" indent="0">
              <a:buNone/>
            </a:pPr>
            <a:r>
              <a:rPr lang="en-US" dirty="0" smtClean="0"/>
              <a:t>You do further evaluation for Ronald with labs and imaging studies and find the following: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08528278"/>
              </p:ext>
            </p:extLst>
          </p:nvPr>
        </p:nvGraphicFramePr>
        <p:xfrm>
          <a:off x="3530592" y="1683481"/>
          <a:ext cx="5156208" cy="5028275"/>
        </p:xfrm>
        <a:graphic>
          <a:graphicData uri="http://schemas.openxmlformats.org/drawingml/2006/table">
            <a:tbl>
              <a:tblPr firstRow="1" bandRow="1">
                <a:tableStyleId>{5C22544A-7EE6-4342-B048-85BDC9FD1C3A}</a:tableStyleId>
              </a:tblPr>
              <a:tblGrid>
                <a:gridCol w="5156208"/>
              </a:tblGrid>
              <a:tr h="831283">
                <a:tc>
                  <a:txBody>
                    <a:bodyPr/>
                    <a:lstStyle/>
                    <a:p>
                      <a:pPr algn="ctr"/>
                      <a:r>
                        <a:rPr lang="en-US" sz="2800" dirty="0" smtClean="0"/>
                        <a:t>Labs</a:t>
                      </a:r>
                      <a:endParaRPr lang="en-US" sz="2800" dirty="0"/>
                    </a:p>
                  </a:txBody>
                  <a:tcPr/>
                </a:tc>
              </a:tr>
              <a:tr h="586788">
                <a:tc>
                  <a:txBody>
                    <a:bodyPr/>
                    <a:lstStyle/>
                    <a:p>
                      <a:r>
                        <a:rPr lang="en-US" sz="2400" dirty="0" smtClean="0"/>
                        <a:t>Hepatitis C Viral Load 1500000</a:t>
                      </a:r>
                    </a:p>
                  </a:txBody>
                  <a:tcPr/>
                </a:tc>
              </a:tr>
              <a:tr h="586788">
                <a:tc>
                  <a:txBody>
                    <a:bodyPr/>
                    <a:lstStyle/>
                    <a:p>
                      <a:r>
                        <a:rPr lang="en-US" sz="2400" dirty="0" smtClean="0"/>
                        <a:t>Hepatitis C Genotype 1a</a:t>
                      </a:r>
                    </a:p>
                  </a:txBody>
                  <a:tcPr/>
                </a:tc>
              </a:tr>
              <a:tr h="586788">
                <a:tc>
                  <a:txBody>
                    <a:bodyPr/>
                    <a:lstStyle/>
                    <a:p>
                      <a:r>
                        <a:rPr lang="en-US" sz="2400" dirty="0" err="1" smtClean="0"/>
                        <a:t>Hep</a:t>
                      </a:r>
                      <a:r>
                        <a:rPr lang="en-US" sz="2400" baseline="0" dirty="0" smtClean="0"/>
                        <a:t> A </a:t>
                      </a:r>
                      <a:r>
                        <a:rPr lang="en-US" sz="2400" baseline="0" dirty="0" err="1" smtClean="0"/>
                        <a:t>Ab</a:t>
                      </a:r>
                      <a:r>
                        <a:rPr lang="en-US" sz="2400" baseline="0" dirty="0" smtClean="0"/>
                        <a:t>+, </a:t>
                      </a:r>
                      <a:r>
                        <a:rPr lang="en-US" sz="2400" dirty="0" err="1" smtClean="0"/>
                        <a:t>Hep</a:t>
                      </a:r>
                      <a:r>
                        <a:rPr lang="en-US" sz="2400" dirty="0" smtClean="0"/>
                        <a:t> B </a:t>
                      </a:r>
                      <a:r>
                        <a:rPr lang="en-US" sz="2400" dirty="0" err="1" smtClean="0"/>
                        <a:t>SAg</a:t>
                      </a:r>
                      <a:r>
                        <a:rPr lang="en-US" sz="2400" dirty="0" smtClean="0"/>
                        <a:t>-</a:t>
                      </a:r>
                      <a:r>
                        <a:rPr lang="en-US" sz="2400" baseline="0" dirty="0" smtClean="0"/>
                        <a:t> and </a:t>
                      </a:r>
                      <a:r>
                        <a:rPr lang="en-US" sz="2400" baseline="0" dirty="0" err="1" smtClean="0"/>
                        <a:t>SAb</a:t>
                      </a:r>
                      <a:r>
                        <a:rPr lang="en-US" sz="2400" baseline="0" dirty="0" smtClean="0"/>
                        <a:t>+</a:t>
                      </a:r>
                      <a:endParaRPr lang="en-US" sz="2400" dirty="0" smtClean="0"/>
                    </a:p>
                  </a:txBody>
                  <a:tcPr/>
                </a:tc>
              </a:tr>
              <a:tr h="586788">
                <a:tc>
                  <a:txBody>
                    <a:bodyPr/>
                    <a:lstStyle/>
                    <a:p>
                      <a:r>
                        <a:rPr lang="en-US" sz="2400" dirty="0" smtClean="0"/>
                        <a:t>HIV negative</a:t>
                      </a:r>
                    </a:p>
                  </a:txBody>
                  <a:tcPr/>
                </a:tc>
              </a:tr>
              <a:tr h="1026880">
                <a:tc>
                  <a:txBody>
                    <a:bodyPr/>
                    <a:lstStyle/>
                    <a:p>
                      <a:r>
                        <a:rPr lang="en-US" sz="2400" dirty="0" smtClean="0"/>
                        <a:t>Ultrasound shows cirrhotic appearing liver, no</a:t>
                      </a:r>
                      <a:r>
                        <a:rPr lang="en-US" sz="2400" baseline="0" dirty="0" smtClean="0"/>
                        <a:t> lesions</a:t>
                      </a:r>
                      <a:endParaRPr lang="en-US" sz="2400" dirty="0" smtClean="0"/>
                    </a:p>
                  </a:txBody>
                  <a:tcPr/>
                </a:tc>
              </a:tr>
              <a:tr h="586788">
                <a:tc>
                  <a:txBody>
                    <a:bodyPr/>
                    <a:lstStyle/>
                    <a:p>
                      <a:r>
                        <a:rPr lang="en-US" sz="2400" dirty="0" smtClean="0"/>
                        <a:t>Upper</a:t>
                      </a:r>
                      <a:r>
                        <a:rPr lang="en-US" sz="2400" baseline="0" dirty="0" smtClean="0"/>
                        <a:t> endoscopy negative for esophageal </a:t>
                      </a:r>
                      <a:r>
                        <a:rPr lang="en-US" sz="2400" baseline="0" dirty="0" err="1" smtClean="0"/>
                        <a:t>varices</a:t>
                      </a:r>
                      <a:endParaRPr lang="en-US" sz="2400" dirty="0" smtClean="0"/>
                    </a:p>
                  </a:txBody>
                  <a:tcPr/>
                </a:tc>
              </a:tr>
            </a:tbl>
          </a:graphicData>
        </a:graphic>
      </p:graphicFrame>
    </p:spTree>
    <p:extLst>
      <p:ext uri="{BB962C8B-B14F-4D97-AF65-F5344CB8AC3E}">
        <p14:creationId xmlns:p14="http://schemas.microsoft.com/office/powerpoint/2010/main" val="21992264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Noninvasive Staging of Liver Disease</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3"/>
          <a:srcRect b="18842"/>
          <a:stretch>
            <a:fillRect/>
          </a:stretch>
        </p:blipFill>
        <p:spPr>
          <a:xfrm>
            <a:off x="171450" y="1296744"/>
            <a:ext cx="8801100" cy="5021530"/>
          </a:xfrm>
          <a:prstGeom prst="rect">
            <a:avLst/>
          </a:prstGeom>
        </p:spPr>
      </p:pic>
      <p:sp>
        <p:nvSpPr>
          <p:cNvPr id="5" name="Rectangle 4"/>
          <p:cNvSpPr/>
          <p:nvPr/>
        </p:nvSpPr>
        <p:spPr>
          <a:xfrm>
            <a:off x="4522222" y="6488668"/>
            <a:ext cx="4621778" cy="369332"/>
          </a:xfrm>
          <a:prstGeom prst="rect">
            <a:avLst/>
          </a:prstGeom>
        </p:spPr>
        <p:txBody>
          <a:bodyPr wrap="none">
            <a:spAutoFit/>
          </a:bodyPr>
          <a:lstStyle/>
          <a:p>
            <a:r>
              <a:rPr lang="en-US" dirty="0" smtClean="0"/>
              <a:t>http://www.hepatitis.va.gov/pdf/2014hcv.pdf</a:t>
            </a:r>
            <a:endParaRPr lang="en-US" dirty="0"/>
          </a:p>
        </p:txBody>
      </p:sp>
    </p:spTree>
    <p:extLst>
      <p:ext uri="{BB962C8B-B14F-4D97-AF65-F5344CB8AC3E}">
        <p14:creationId xmlns:p14="http://schemas.microsoft.com/office/powerpoint/2010/main" val="2632686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Staging of Liver Disease- Biomarkers</a:t>
            </a:r>
            <a:br>
              <a:rPr lang="en-US" dirty="0" smtClean="0"/>
            </a:br>
            <a:r>
              <a:rPr lang="en-US" dirty="0" smtClean="0"/>
              <a:t>One option- FIB-4</a:t>
            </a:r>
            <a:endParaRPr lang="en-US" dirty="0"/>
          </a:p>
        </p:txBody>
      </p:sp>
      <p:pic>
        <p:nvPicPr>
          <p:cNvPr id="4" name="Content Placeholder 3" descr="fib4.jpg"/>
          <p:cNvPicPr>
            <a:picLocks noGrp="1" noChangeAspect="1"/>
          </p:cNvPicPr>
          <p:nvPr>
            <p:ph sz="quarter" idx="1"/>
          </p:nvPr>
        </p:nvPicPr>
        <p:blipFill>
          <a:blip r:embed="rId3"/>
          <a:srcRect t="-57686" b="-57686"/>
          <a:stretch>
            <a:fillRect/>
          </a:stretch>
        </p:blipFill>
        <p:spPr/>
      </p:pic>
      <p:sp>
        <p:nvSpPr>
          <p:cNvPr id="3" name="Content Placeholder 2"/>
          <p:cNvSpPr>
            <a:spLocks noGrp="1"/>
          </p:cNvSpPr>
          <p:nvPr>
            <p:ph sz="quarter" idx="2"/>
          </p:nvPr>
        </p:nvSpPr>
        <p:spPr/>
        <p:txBody>
          <a:bodyPr>
            <a:normAutofit lnSpcReduction="10000"/>
          </a:bodyPr>
          <a:lstStyle/>
          <a:p>
            <a:pPr defTabSz="914400">
              <a:spcBef>
                <a:spcPts val="0"/>
              </a:spcBef>
              <a:defRPr/>
            </a:pPr>
            <a:r>
              <a:rPr lang="en-US" dirty="0">
                <a:solidFill>
                  <a:schemeClr val="dk1"/>
                </a:solidFill>
              </a:rPr>
              <a:t>FIB-4 &gt;3.25 has been associated with advanced </a:t>
            </a:r>
            <a:r>
              <a:rPr lang="en-US" dirty="0" smtClean="0">
                <a:solidFill>
                  <a:schemeClr val="dk1"/>
                </a:solidFill>
              </a:rPr>
              <a:t>fibrosis (</a:t>
            </a:r>
            <a:r>
              <a:rPr lang="en-US" dirty="0" smtClean="0"/>
              <a:t>specificity </a:t>
            </a:r>
            <a:r>
              <a:rPr lang="en-US" dirty="0"/>
              <a:t>of 98</a:t>
            </a:r>
            <a:r>
              <a:rPr lang="en-US" dirty="0" smtClean="0"/>
              <a:t>%)</a:t>
            </a:r>
            <a:r>
              <a:rPr lang="en-US" dirty="0" smtClean="0">
                <a:solidFill>
                  <a:schemeClr val="dk1"/>
                </a:solidFill>
              </a:rPr>
              <a:t>.</a:t>
            </a:r>
            <a:endParaRPr lang="en-US" dirty="0">
              <a:solidFill>
                <a:schemeClr val="dk1"/>
              </a:solidFill>
            </a:endParaRPr>
          </a:p>
          <a:p>
            <a:r>
              <a:rPr lang="en-US" dirty="0" smtClean="0"/>
              <a:t>A value &lt;1.45 has a sensitivity of 74% and specificity of 80% in excluding significant fibrosis</a:t>
            </a:r>
          </a:p>
          <a:p>
            <a:r>
              <a:rPr lang="en-US" dirty="0" smtClean="0"/>
              <a:t>Ronald’s score: 4.59</a:t>
            </a:r>
            <a:endParaRPr lang="en-US" dirty="0"/>
          </a:p>
        </p:txBody>
      </p:sp>
      <p:sp>
        <p:nvSpPr>
          <p:cNvPr id="5" name="Rectangle 4"/>
          <p:cNvSpPr/>
          <p:nvPr/>
        </p:nvSpPr>
        <p:spPr>
          <a:xfrm>
            <a:off x="2135105" y="6488668"/>
            <a:ext cx="7008895" cy="369332"/>
          </a:xfrm>
          <a:prstGeom prst="rect">
            <a:avLst/>
          </a:prstGeom>
        </p:spPr>
        <p:txBody>
          <a:bodyPr wrap="square">
            <a:spAutoFit/>
          </a:bodyPr>
          <a:lstStyle/>
          <a:p>
            <a:pPr algn="r"/>
            <a:r>
              <a:rPr lang="en-US" dirty="0" smtClean="0"/>
              <a:t>http://</a:t>
            </a:r>
            <a:r>
              <a:rPr lang="en-US" dirty="0" err="1" smtClean="0"/>
              <a:t>gihep.com</a:t>
            </a:r>
            <a:r>
              <a:rPr lang="en-US" dirty="0" smtClean="0"/>
              <a:t>/calculators/</a:t>
            </a:r>
            <a:r>
              <a:rPr lang="en-US" dirty="0" err="1" smtClean="0"/>
              <a:t>hepatology</a:t>
            </a:r>
            <a:r>
              <a:rPr lang="en-US" dirty="0" smtClean="0"/>
              <a:t>/fibrosis-4-score/</a:t>
            </a:r>
          </a:p>
        </p:txBody>
      </p:sp>
    </p:spTree>
    <p:extLst>
      <p:ext uri="{BB962C8B-B14F-4D97-AF65-F5344CB8AC3E}">
        <p14:creationId xmlns:p14="http://schemas.microsoft.com/office/powerpoint/2010/main" val="21939183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8518"/>
          <a:stretch/>
        </p:blipFill>
        <p:spPr>
          <a:xfrm>
            <a:off x="0" y="1269946"/>
            <a:ext cx="9144000" cy="5588054"/>
          </a:xfrm>
          <a:prstGeom prst="rect">
            <a:avLst/>
          </a:prstGeom>
        </p:spPr>
      </p:pic>
      <p:sp>
        <p:nvSpPr>
          <p:cNvPr id="5" name="Title 4"/>
          <p:cNvSpPr>
            <a:spLocks noGrp="1"/>
          </p:cNvSpPr>
          <p:nvPr>
            <p:ph type="title"/>
          </p:nvPr>
        </p:nvSpPr>
        <p:spPr/>
        <p:txBody>
          <a:bodyPr/>
          <a:lstStyle/>
          <a:p>
            <a:r>
              <a:rPr lang="en-US" dirty="0" smtClean="0"/>
              <a:t>Primary Care</a:t>
            </a:r>
            <a:endParaRPr lang="en-US" dirty="0"/>
          </a:p>
        </p:txBody>
      </p:sp>
      <p:sp>
        <p:nvSpPr>
          <p:cNvPr id="2" name="Rectangle 1"/>
          <p:cNvSpPr/>
          <p:nvPr/>
        </p:nvSpPr>
        <p:spPr>
          <a:xfrm>
            <a:off x="6148431" y="6488668"/>
            <a:ext cx="2995569" cy="369332"/>
          </a:xfrm>
          <a:prstGeom prst="rect">
            <a:avLst/>
          </a:prstGeom>
        </p:spPr>
        <p:txBody>
          <a:bodyPr wrap="none">
            <a:spAutoFit/>
          </a:bodyPr>
          <a:lstStyle/>
          <a:p>
            <a:r>
              <a:rPr lang="en-US" dirty="0"/>
              <a:t>Slide credit: M. </a:t>
            </a:r>
            <a:r>
              <a:rPr lang="en-US" dirty="0" err="1"/>
              <a:t>Beiser</a:t>
            </a:r>
            <a:r>
              <a:rPr lang="en-US" dirty="0"/>
              <a:t>, BHCHP</a:t>
            </a:r>
          </a:p>
        </p:txBody>
      </p:sp>
    </p:spTree>
    <p:extLst>
      <p:ext uri="{BB962C8B-B14F-4D97-AF65-F5344CB8AC3E}">
        <p14:creationId xmlns:p14="http://schemas.microsoft.com/office/powerpoint/2010/main" val="17155723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Patient Education</a:t>
            </a:r>
            <a:endParaRPr lang="en-US" dirty="0"/>
          </a:p>
        </p:txBody>
      </p:sp>
      <p:pic>
        <p:nvPicPr>
          <p:cNvPr id="4" name="Content Placeholder 3"/>
          <p:cNvPicPr>
            <a:picLocks noGrp="1" noChangeAspect="1"/>
          </p:cNvPicPr>
          <p:nvPr>
            <p:ph sz="quarter" idx="1"/>
          </p:nvPr>
        </p:nvPicPr>
        <p:blipFill>
          <a:blip r:embed="rId3"/>
          <a:srcRect t="5852" b="5852"/>
          <a:stretch>
            <a:fillRect/>
          </a:stretch>
        </p:blipFill>
        <p:spPr/>
      </p:pic>
      <p:sp>
        <p:nvSpPr>
          <p:cNvPr id="3" name="Rectangle 2"/>
          <p:cNvSpPr/>
          <p:nvPr/>
        </p:nvSpPr>
        <p:spPr>
          <a:xfrm>
            <a:off x="6148431" y="6488668"/>
            <a:ext cx="2995569" cy="369332"/>
          </a:xfrm>
          <a:prstGeom prst="rect">
            <a:avLst/>
          </a:prstGeom>
        </p:spPr>
        <p:txBody>
          <a:bodyPr wrap="none">
            <a:spAutoFit/>
          </a:bodyPr>
          <a:lstStyle/>
          <a:p>
            <a:r>
              <a:rPr lang="en-US" dirty="0"/>
              <a:t>Slide credit: M. </a:t>
            </a:r>
            <a:r>
              <a:rPr lang="en-US" dirty="0" err="1"/>
              <a:t>Beiser</a:t>
            </a:r>
            <a:r>
              <a:rPr lang="en-US" dirty="0"/>
              <a:t>, BHCHP</a:t>
            </a:r>
          </a:p>
        </p:txBody>
      </p:sp>
    </p:spTree>
    <p:extLst>
      <p:ext uri="{BB962C8B-B14F-4D97-AF65-F5344CB8AC3E}">
        <p14:creationId xmlns:p14="http://schemas.microsoft.com/office/powerpoint/2010/main" val="2160956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Cirrhosis</a:t>
            </a:r>
            <a:endParaRPr lang="en-US" dirty="0"/>
          </a:p>
        </p:txBody>
      </p:sp>
      <p:pic>
        <p:nvPicPr>
          <p:cNvPr id="4" name="Content Placeholder 3"/>
          <p:cNvPicPr>
            <a:picLocks noGrp="1" noChangeAspect="1"/>
          </p:cNvPicPr>
          <p:nvPr>
            <p:ph sz="quarter" idx="1"/>
          </p:nvPr>
        </p:nvPicPr>
        <p:blipFill>
          <a:blip r:embed="rId2"/>
          <a:srcRect t="2518" b="2518"/>
          <a:stretch>
            <a:fillRect/>
          </a:stretch>
        </p:blipFill>
        <p:spPr/>
      </p:pic>
      <p:sp>
        <p:nvSpPr>
          <p:cNvPr id="3" name="Rectangle 2"/>
          <p:cNvSpPr/>
          <p:nvPr/>
        </p:nvSpPr>
        <p:spPr>
          <a:xfrm>
            <a:off x="6148431" y="6488668"/>
            <a:ext cx="2995569" cy="369332"/>
          </a:xfrm>
          <a:prstGeom prst="rect">
            <a:avLst/>
          </a:prstGeom>
        </p:spPr>
        <p:txBody>
          <a:bodyPr wrap="none">
            <a:spAutoFit/>
          </a:bodyPr>
          <a:lstStyle/>
          <a:p>
            <a:r>
              <a:rPr lang="en-US" dirty="0"/>
              <a:t>Slide credit: M. </a:t>
            </a:r>
            <a:r>
              <a:rPr lang="en-US" dirty="0" err="1"/>
              <a:t>Beiser</a:t>
            </a:r>
            <a:r>
              <a:rPr lang="en-US" dirty="0"/>
              <a:t>, BHCHP</a:t>
            </a:r>
          </a:p>
        </p:txBody>
      </p:sp>
    </p:spTree>
    <p:extLst>
      <p:ext uri="{BB962C8B-B14F-4D97-AF65-F5344CB8AC3E}">
        <p14:creationId xmlns:p14="http://schemas.microsoft.com/office/powerpoint/2010/main" val="11378079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Treatment Readiness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What is the risk of progression of liver disease?</a:t>
            </a:r>
          </a:p>
          <a:p>
            <a:r>
              <a:rPr lang="en-US" dirty="0" smtClean="0"/>
              <a:t>What is the risk of infecting others?</a:t>
            </a:r>
          </a:p>
          <a:p>
            <a:r>
              <a:rPr lang="en-US" dirty="0" smtClean="0"/>
              <a:t>Should we wait for newer treatments?</a:t>
            </a:r>
          </a:p>
          <a:p>
            <a:r>
              <a:rPr lang="en-US" dirty="0" smtClean="0"/>
              <a:t>Is the patient motivated for treatment?</a:t>
            </a:r>
          </a:p>
          <a:p>
            <a:r>
              <a:rPr lang="en-US" dirty="0" smtClean="0"/>
              <a:t>What are potential barriers to access/adherence?</a:t>
            </a:r>
          </a:p>
          <a:p>
            <a:pPr lvl="1"/>
            <a:r>
              <a:rPr lang="en-US" dirty="0" smtClean="0"/>
              <a:t>Housing</a:t>
            </a:r>
          </a:p>
          <a:p>
            <a:pPr lvl="1"/>
            <a:r>
              <a:rPr lang="en-US" dirty="0" smtClean="0"/>
              <a:t>Mental health</a:t>
            </a:r>
          </a:p>
          <a:p>
            <a:pPr lvl="1"/>
            <a:r>
              <a:rPr lang="en-US" dirty="0" smtClean="0"/>
              <a:t>Substance use</a:t>
            </a:r>
          </a:p>
          <a:p>
            <a:pPr lvl="1"/>
            <a:r>
              <a:rPr lang="en-US" dirty="0" smtClean="0"/>
              <a:t>Insurance</a:t>
            </a:r>
          </a:p>
          <a:p>
            <a:endParaRPr lang="en-US" dirty="0"/>
          </a:p>
        </p:txBody>
      </p:sp>
    </p:spTree>
    <p:extLst>
      <p:ext uri="{BB962C8B-B14F-4D97-AF65-F5344CB8AC3E}">
        <p14:creationId xmlns:p14="http://schemas.microsoft.com/office/powerpoint/2010/main" val="35863582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a:t>
            </a:r>
            <a:r>
              <a:rPr lang="en-US" dirty="0" smtClean="0"/>
              <a:t>bjectives</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dirty="0" smtClean="0"/>
              <a:t>Understand recommendations for age cohort and risk based screening for Hepatitis C</a:t>
            </a:r>
          </a:p>
          <a:p>
            <a:pPr marL="514350" indent="-514350">
              <a:buFont typeface="+mj-lt"/>
              <a:buAutoNum type="arabicPeriod"/>
            </a:pPr>
            <a:r>
              <a:rPr lang="en-US" dirty="0" smtClean="0"/>
              <a:t>Review strategies for health promotion and optimizing treatment readiness for HCV infected homeless individuals</a:t>
            </a:r>
          </a:p>
          <a:p>
            <a:pPr marL="514350" indent="-514350">
              <a:buFont typeface="+mj-lt"/>
              <a:buAutoNum type="arabicPeriod"/>
            </a:pPr>
            <a:r>
              <a:rPr lang="en-US" dirty="0" smtClean="0"/>
              <a:t>Increase awareness of recent advances in Hepatitis C care and emerging opportunities for community-based treatment</a:t>
            </a:r>
            <a:endParaRPr lang="en-US" dirty="0"/>
          </a:p>
        </p:txBody>
      </p:sp>
    </p:spTree>
    <p:extLst>
      <p:ext uri="{BB962C8B-B14F-4D97-AF65-F5344CB8AC3E}">
        <p14:creationId xmlns:p14="http://schemas.microsoft.com/office/powerpoint/2010/main" val="6747151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After hearing about the severity of his liver disease, Ronald is open to treatment if the side effects won’t be too bad. </a:t>
            </a:r>
          </a:p>
          <a:p>
            <a:pPr marL="0" indent="0">
              <a:buNone/>
            </a:pPr>
            <a:r>
              <a:rPr lang="en-US" dirty="0" smtClean="0"/>
              <a:t>“I don’t want to die from my liver after all that work to get sober.”</a:t>
            </a:r>
          </a:p>
          <a:p>
            <a:pPr marL="0" indent="0">
              <a:buNone/>
            </a:pPr>
            <a:r>
              <a:rPr lang="en-US" dirty="0" smtClean="0"/>
              <a:t>“My girlfriend is worried about catching it from me if we move in together.”</a:t>
            </a:r>
          </a:p>
          <a:p>
            <a:pPr marL="0" indent="0">
              <a:buNone/>
            </a:pPr>
            <a:r>
              <a:rPr lang="en-US" dirty="0" smtClean="0"/>
              <a:t>He faithfully attends every clinic appointment. He takes his diabetes meds regularly.</a:t>
            </a:r>
            <a:endParaRPr lang="en-US" dirty="0"/>
          </a:p>
        </p:txBody>
      </p:sp>
    </p:spTree>
    <p:extLst>
      <p:ext uri="{BB962C8B-B14F-4D97-AF65-F5344CB8AC3E}">
        <p14:creationId xmlns:p14="http://schemas.microsoft.com/office/powerpoint/2010/main" val="7032772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0363"/>
          <a:stretch/>
        </p:blipFill>
        <p:spPr>
          <a:xfrm>
            <a:off x="0" y="229441"/>
            <a:ext cx="9144000" cy="6147296"/>
          </a:xfrm>
          <a:prstGeom prst="rect">
            <a:avLst/>
          </a:prstGeom>
        </p:spPr>
      </p:pic>
      <p:sp>
        <p:nvSpPr>
          <p:cNvPr id="2" name="Rectangle 1"/>
          <p:cNvSpPr/>
          <p:nvPr/>
        </p:nvSpPr>
        <p:spPr>
          <a:xfrm>
            <a:off x="6148431" y="6519597"/>
            <a:ext cx="2995569" cy="369332"/>
          </a:xfrm>
          <a:prstGeom prst="rect">
            <a:avLst/>
          </a:prstGeom>
        </p:spPr>
        <p:txBody>
          <a:bodyPr wrap="none">
            <a:spAutoFit/>
          </a:bodyPr>
          <a:lstStyle/>
          <a:p>
            <a:r>
              <a:rPr lang="en-US" dirty="0"/>
              <a:t>Slide credit: M. </a:t>
            </a:r>
            <a:r>
              <a:rPr lang="en-US" dirty="0" err="1"/>
              <a:t>Beiser</a:t>
            </a:r>
            <a:r>
              <a:rPr lang="en-US" dirty="0"/>
              <a:t>, BHCHP</a:t>
            </a:r>
          </a:p>
        </p:txBody>
      </p:sp>
    </p:spTree>
    <p:extLst>
      <p:ext uri="{BB962C8B-B14F-4D97-AF65-F5344CB8AC3E}">
        <p14:creationId xmlns:p14="http://schemas.microsoft.com/office/powerpoint/2010/main" val="524376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Treatment Timeline</a:t>
            </a:r>
            <a:endParaRPr lang="en-US" dirty="0"/>
          </a:p>
        </p:txBody>
      </p:sp>
      <p:pic>
        <p:nvPicPr>
          <p:cNvPr id="6" name="Content Placeholder 5" descr="HCV Timeline.jpg"/>
          <p:cNvPicPr>
            <a:picLocks noGrp="1" noChangeAspect="1"/>
          </p:cNvPicPr>
          <p:nvPr>
            <p:ph sz="quarter" idx="1"/>
          </p:nvPr>
        </p:nvPicPr>
        <p:blipFill>
          <a:blip r:embed="rId3"/>
          <a:srcRect t="-2682" b="-2682"/>
          <a:stretch>
            <a:fillRect/>
          </a:stretch>
        </p:blipFill>
        <p:spPr>
          <a:xfrm>
            <a:off x="612648" y="1600200"/>
            <a:ext cx="8153400" cy="4495800"/>
          </a:xfrm>
          <a:prstGeom prst="rect">
            <a:avLst/>
          </a:prstGeom>
        </p:spPr>
      </p:pic>
      <p:sp>
        <p:nvSpPr>
          <p:cNvPr id="3" name="TextBox 2"/>
          <p:cNvSpPr txBox="1"/>
          <p:nvPr/>
        </p:nvSpPr>
        <p:spPr>
          <a:xfrm>
            <a:off x="7129581" y="6488668"/>
            <a:ext cx="2014419" cy="369332"/>
          </a:xfrm>
          <a:prstGeom prst="rect">
            <a:avLst/>
          </a:prstGeom>
          <a:noFill/>
        </p:spPr>
        <p:txBody>
          <a:bodyPr wrap="none" rtlCol="0">
            <a:spAutoFit/>
          </a:bodyPr>
          <a:lstStyle/>
          <a:p>
            <a:r>
              <a:rPr lang="en-US" dirty="0" smtClean="0"/>
              <a:t>Source: Helm, 2013</a:t>
            </a:r>
            <a:endParaRPr lang="en-US" dirty="0"/>
          </a:p>
        </p:txBody>
      </p:sp>
    </p:spTree>
    <p:extLst>
      <p:ext uri="{BB962C8B-B14F-4D97-AF65-F5344CB8AC3E}">
        <p14:creationId xmlns:p14="http://schemas.microsoft.com/office/powerpoint/2010/main" val="17665016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1382"/>
          <a:stretch/>
        </p:blipFill>
        <p:spPr>
          <a:xfrm>
            <a:off x="0" y="299345"/>
            <a:ext cx="9144000" cy="6077391"/>
          </a:xfrm>
          <a:prstGeom prst="rect">
            <a:avLst/>
          </a:prstGeom>
        </p:spPr>
      </p:pic>
      <p:sp>
        <p:nvSpPr>
          <p:cNvPr id="2" name="Rectangle 1"/>
          <p:cNvSpPr/>
          <p:nvPr/>
        </p:nvSpPr>
        <p:spPr>
          <a:xfrm>
            <a:off x="6148431" y="6519597"/>
            <a:ext cx="2995569" cy="369332"/>
          </a:xfrm>
          <a:prstGeom prst="rect">
            <a:avLst/>
          </a:prstGeom>
        </p:spPr>
        <p:txBody>
          <a:bodyPr wrap="none">
            <a:spAutoFit/>
          </a:bodyPr>
          <a:lstStyle/>
          <a:p>
            <a:r>
              <a:rPr lang="en-US" dirty="0"/>
              <a:t>Slide credit: M. </a:t>
            </a:r>
            <a:r>
              <a:rPr lang="en-US" dirty="0" err="1"/>
              <a:t>Beiser</a:t>
            </a:r>
            <a:r>
              <a:rPr lang="en-US" dirty="0"/>
              <a:t>, BHCHP</a:t>
            </a:r>
          </a:p>
        </p:txBody>
      </p:sp>
    </p:spTree>
    <p:extLst>
      <p:ext uri="{BB962C8B-B14F-4D97-AF65-F5344CB8AC3E}">
        <p14:creationId xmlns:p14="http://schemas.microsoft.com/office/powerpoint/2010/main" val="29829377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Newest Hepatitis C Treatments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176847892"/>
              </p:ext>
            </p:extLst>
          </p:nvPr>
        </p:nvGraphicFramePr>
        <p:xfrm>
          <a:off x="176463" y="1542716"/>
          <a:ext cx="8855609" cy="5217159"/>
        </p:xfrm>
        <a:graphic>
          <a:graphicData uri="http://schemas.openxmlformats.org/drawingml/2006/table">
            <a:tbl>
              <a:tblPr firstRow="1" bandRow="1">
                <a:tableStyleId>{5C22544A-7EE6-4342-B048-85BDC9FD1C3A}</a:tableStyleId>
              </a:tblPr>
              <a:tblGrid>
                <a:gridCol w="1208873"/>
                <a:gridCol w="1323474"/>
                <a:gridCol w="2047579"/>
                <a:gridCol w="1240931"/>
                <a:gridCol w="3034752"/>
              </a:tblGrid>
              <a:tr h="370840">
                <a:tc>
                  <a:txBody>
                    <a:bodyPr/>
                    <a:lstStyle/>
                    <a:p>
                      <a:r>
                        <a:rPr lang="en-US" sz="1600" dirty="0" smtClean="0"/>
                        <a:t>Drug</a:t>
                      </a:r>
                      <a:endParaRPr lang="en-US" sz="1600" dirty="0"/>
                    </a:p>
                  </a:txBody>
                  <a:tcPr/>
                </a:tc>
                <a:tc>
                  <a:txBody>
                    <a:bodyPr/>
                    <a:lstStyle/>
                    <a:p>
                      <a:r>
                        <a:rPr lang="en-US" sz="1600" dirty="0" smtClean="0"/>
                        <a:t>Mechanism</a:t>
                      </a:r>
                      <a:endParaRPr lang="en-US" sz="1600" dirty="0"/>
                    </a:p>
                  </a:txBody>
                  <a:tcPr/>
                </a:tc>
                <a:tc>
                  <a:txBody>
                    <a:bodyPr/>
                    <a:lstStyle/>
                    <a:p>
                      <a:r>
                        <a:rPr lang="en-US" sz="1600" dirty="0" smtClean="0"/>
                        <a:t>Indicated for</a:t>
                      </a:r>
                      <a:endParaRPr lang="en-US" sz="1600" dirty="0"/>
                    </a:p>
                  </a:txBody>
                  <a:tcPr/>
                </a:tc>
                <a:tc>
                  <a:txBody>
                    <a:bodyPr/>
                    <a:lstStyle/>
                    <a:p>
                      <a:r>
                        <a:rPr lang="en-US" sz="1600" dirty="0" smtClean="0"/>
                        <a:t>Dosing</a:t>
                      </a:r>
                      <a:endParaRPr lang="en-US" sz="1600" dirty="0"/>
                    </a:p>
                  </a:txBody>
                  <a:tcPr/>
                </a:tc>
                <a:tc>
                  <a:txBody>
                    <a:bodyPr/>
                    <a:lstStyle/>
                    <a:p>
                      <a:r>
                        <a:rPr lang="en-US" sz="1600" dirty="0" smtClean="0"/>
                        <a:t>Considerations</a:t>
                      </a:r>
                      <a:endParaRPr lang="en-US" sz="1600" dirty="0"/>
                    </a:p>
                  </a:txBody>
                  <a:tcPr/>
                </a:tc>
              </a:tr>
              <a:tr h="370840">
                <a:tc>
                  <a:txBody>
                    <a:bodyPr/>
                    <a:lstStyle/>
                    <a:p>
                      <a:r>
                        <a:rPr lang="en-US" sz="1800" dirty="0" err="1" smtClean="0"/>
                        <a:t>Sofosbuvir</a:t>
                      </a:r>
                      <a:endParaRPr 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NS5B polymerase inhibitor</a:t>
                      </a:r>
                    </a:p>
                    <a:p>
                      <a:endParaRPr lang="en-US" sz="18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 Genotype 1, 2, 3 or 4 infection, including HCC awaiting transplant and HIV </a:t>
                      </a:r>
                      <a:r>
                        <a:rPr lang="en-US" sz="1800" dirty="0" err="1" smtClean="0"/>
                        <a:t>coinfected</a:t>
                      </a:r>
                      <a:endParaRPr lang="en-US" sz="180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8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With PEG/</a:t>
                      </a:r>
                      <a:r>
                        <a:rPr lang="en-US" sz="1800" dirty="0" err="1" smtClean="0"/>
                        <a:t>Riba</a:t>
                      </a:r>
                      <a:r>
                        <a:rPr lang="en-US" sz="1800" dirty="0" smtClean="0"/>
                        <a:t>, </a:t>
                      </a:r>
                      <a:r>
                        <a:rPr lang="en-US" sz="1800" dirty="0" err="1" smtClean="0"/>
                        <a:t>Riba</a:t>
                      </a:r>
                      <a:r>
                        <a:rPr lang="en-US" sz="1800" dirty="0" smtClean="0"/>
                        <a:t> alone or off label with </a:t>
                      </a:r>
                      <a:r>
                        <a:rPr lang="en-US" sz="1800" dirty="0" err="1" smtClean="0"/>
                        <a:t>Simepravir</a:t>
                      </a:r>
                      <a:endParaRPr lang="en-US" sz="1800" dirty="0"/>
                    </a:p>
                  </a:txBody>
                  <a:tcPr/>
                </a:tc>
                <a:tc>
                  <a:txBody>
                    <a:bodyPr/>
                    <a:lstStyle/>
                    <a:p>
                      <a:r>
                        <a:rPr lang="en-US" sz="1800" dirty="0" smtClean="0"/>
                        <a:t>400 mg tablet once daily (with or without food)</a:t>
                      </a:r>
                    </a:p>
                    <a:p>
                      <a:endParaRPr lang="en-US" sz="1800" dirty="0"/>
                    </a:p>
                  </a:txBody>
                  <a:tcPr/>
                </a:tc>
                <a:tc>
                  <a:txBody>
                    <a:bodyPr/>
                    <a:lstStyle/>
                    <a:p>
                      <a:r>
                        <a:rPr lang="en-US" sz="1800" dirty="0" smtClean="0"/>
                        <a:t>Well tolerated, can cause fatigue,</a:t>
                      </a:r>
                      <a:r>
                        <a:rPr lang="en-US" sz="1800" baseline="0" dirty="0" smtClean="0"/>
                        <a:t> headache</a:t>
                      </a:r>
                    </a:p>
                    <a:p>
                      <a:endParaRPr lang="en-US" sz="1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Minimal drug interactions</a:t>
                      </a:r>
                    </a:p>
                    <a:p>
                      <a:endParaRPr lang="en-US" sz="1800" dirty="0" smtClean="0"/>
                    </a:p>
                    <a:p>
                      <a:endParaRPr lang="en-US" sz="1800" dirty="0" smtClean="0"/>
                    </a:p>
                    <a:p>
                      <a:endParaRPr lang="en-US" sz="1800" dirty="0"/>
                    </a:p>
                  </a:txBody>
                  <a:tcPr/>
                </a:tc>
              </a:tr>
              <a:tr h="370840">
                <a:tc>
                  <a:txBody>
                    <a:bodyPr/>
                    <a:lstStyle/>
                    <a:p>
                      <a:r>
                        <a:rPr lang="en-US" sz="1800" dirty="0" err="1" smtClean="0"/>
                        <a:t>Simepravir</a:t>
                      </a:r>
                      <a:endParaRPr 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NS3/4A protease inhibitor </a:t>
                      </a:r>
                    </a:p>
                    <a:p>
                      <a:endParaRPr lang="en-US" sz="1800" dirty="0"/>
                    </a:p>
                  </a:txBody>
                  <a:tcPr/>
                </a:tc>
                <a:tc>
                  <a:txBody>
                    <a:bodyPr/>
                    <a:lstStyle/>
                    <a:p>
                      <a:r>
                        <a:rPr lang="en-US" sz="1800" dirty="0" smtClean="0"/>
                        <a:t>Genotype 1 (with PEG/</a:t>
                      </a:r>
                      <a:r>
                        <a:rPr lang="en-US" sz="1800" dirty="0" err="1" smtClean="0"/>
                        <a:t>Riba</a:t>
                      </a:r>
                      <a:r>
                        <a:rPr lang="en-US" sz="1800" dirty="0" smtClean="0"/>
                        <a:t>)</a:t>
                      </a:r>
                    </a:p>
                    <a:p>
                      <a:endParaRPr lang="en-US" sz="1800" dirty="0" smtClean="0"/>
                    </a:p>
                    <a:p>
                      <a:r>
                        <a:rPr lang="en-US" sz="1800" baseline="0" dirty="0" smtClean="0"/>
                        <a:t>Most </a:t>
                      </a:r>
                      <a:r>
                        <a:rPr lang="en-US" sz="1800" dirty="0" smtClean="0"/>
                        <a:t>of use to date off label with </a:t>
                      </a:r>
                      <a:r>
                        <a:rPr lang="en-US" sz="1800" dirty="0" err="1" smtClean="0"/>
                        <a:t>Sofosbuvir</a:t>
                      </a:r>
                      <a:endParaRPr lang="en-US" sz="1800" dirty="0" smtClean="0"/>
                    </a:p>
                    <a:p>
                      <a:endParaRPr 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150 mg tablet once daily (with or without food)</a:t>
                      </a:r>
                    </a:p>
                    <a:p>
                      <a:endParaRPr lang="en-US" sz="1800" dirty="0"/>
                    </a:p>
                  </a:txBody>
                  <a:tcPr/>
                </a:tc>
                <a:tc>
                  <a:txBody>
                    <a:bodyPr/>
                    <a:lstStyle/>
                    <a:p>
                      <a:r>
                        <a:rPr lang="en-US" sz="1800" dirty="0" smtClean="0"/>
                        <a:t>Generally well</a:t>
                      </a:r>
                      <a:r>
                        <a:rPr lang="en-US" sz="1800" baseline="0" dirty="0" smtClean="0"/>
                        <a:t> </a:t>
                      </a:r>
                      <a:r>
                        <a:rPr lang="en-US" sz="1800" dirty="0" smtClean="0"/>
                        <a:t>tolerated, can cause rash, pruritus, nausea, photosensitivity, myalgia and dyspnea</a:t>
                      </a:r>
                      <a:r>
                        <a:rPr lang="en-US" sz="1800" baseline="0" dirty="0" smtClean="0"/>
                        <a:t>, b</a:t>
                      </a:r>
                      <a:r>
                        <a:rPr lang="en-US" sz="1800" dirty="0" smtClean="0"/>
                        <a:t>ilirubin elevation</a:t>
                      </a:r>
                    </a:p>
                    <a:p>
                      <a:endParaRPr lang="en-US" sz="1800" dirty="0" smtClean="0"/>
                    </a:p>
                    <a:p>
                      <a:r>
                        <a:rPr lang="en-US" sz="1800" dirty="0" smtClean="0"/>
                        <a:t>Caution with inducers/inhibitors of CYP3A </a:t>
                      </a:r>
                      <a:endParaRPr lang="en-US" sz="1800" dirty="0"/>
                    </a:p>
                  </a:txBody>
                  <a:tcPr/>
                </a:tc>
              </a:tr>
            </a:tbl>
          </a:graphicData>
        </a:graphic>
      </p:graphicFrame>
    </p:spTree>
    <p:extLst>
      <p:ext uri="{BB962C8B-B14F-4D97-AF65-F5344CB8AC3E}">
        <p14:creationId xmlns:p14="http://schemas.microsoft.com/office/powerpoint/2010/main" val="21428011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supporting </a:t>
            </a:r>
            <a:r>
              <a:rPr lang="en-US" dirty="0" err="1" smtClean="0"/>
              <a:t>Simepravir</a:t>
            </a:r>
            <a:r>
              <a:rPr lang="en-US" dirty="0"/>
              <a:t>/</a:t>
            </a:r>
            <a:r>
              <a:rPr lang="en-US" dirty="0" err="1" smtClean="0"/>
              <a:t>Sofosbuvir</a:t>
            </a:r>
            <a:r>
              <a:rPr lang="en-US" dirty="0" smtClean="0"/>
              <a:t> off-label use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7" y="1524000"/>
            <a:ext cx="660082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2129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0533"/>
          <a:stretch/>
        </p:blipFill>
        <p:spPr>
          <a:xfrm>
            <a:off x="0" y="214354"/>
            <a:ext cx="9144000" cy="6135645"/>
          </a:xfrm>
          <a:prstGeom prst="rect">
            <a:avLst/>
          </a:prstGeom>
        </p:spPr>
      </p:pic>
      <p:sp>
        <p:nvSpPr>
          <p:cNvPr id="2" name="Rectangle 1"/>
          <p:cNvSpPr/>
          <p:nvPr/>
        </p:nvSpPr>
        <p:spPr>
          <a:xfrm>
            <a:off x="6148431" y="6506229"/>
            <a:ext cx="2995569" cy="369332"/>
          </a:xfrm>
          <a:prstGeom prst="rect">
            <a:avLst/>
          </a:prstGeom>
        </p:spPr>
        <p:txBody>
          <a:bodyPr wrap="none">
            <a:spAutoFit/>
          </a:bodyPr>
          <a:lstStyle/>
          <a:p>
            <a:r>
              <a:rPr lang="en-US" dirty="0"/>
              <a:t>Slide credit: M. </a:t>
            </a:r>
            <a:r>
              <a:rPr lang="en-US" dirty="0" err="1"/>
              <a:t>Beiser</a:t>
            </a:r>
            <a:r>
              <a:rPr lang="en-US" dirty="0"/>
              <a:t>, BHCHP</a:t>
            </a:r>
          </a:p>
        </p:txBody>
      </p:sp>
    </p:spTree>
    <p:extLst>
      <p:ext uri="{BB962C8B-B14F-4D97-AF65-F5344CB8AC3E}">
        <p14:creationId xmlns:p14="http://schemas.microsoft.com/office/powerpoint/2010/main" val="23051124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1367377"/>
            <a:ext cx="9144000" cy="549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Cost and Efficacy of Current Treatment</a:t>
            </a:r>
            <a:endParaRPr lang="en-US" dirty="0"/>
          </a:p>
        </p:txBody>
      </p:sp>
      <p:sp>
        <p:nvSpPr>
          <p:cNvPr id="3" name="Rectangle 2"/>
          <p:cNvSpPr/>
          <p:nvPr/>
        </p:nvSpPr>
        <p:spPr>
          <a:xfrm>
            <a:off x="3124033" y="6488668"/>
            <a:ext cx="6019967" cy="369332"/>
          </a:xfrm>
          <a:prstGeom prst="rect">
            <a:avLst/>
          </a:prstGeom>
        </p:spPr>
        <p:txBody>
          <a:bodyPr wrap="square">
            <a:spAutoFit/>
          </a:bodyPr>
          <a:lstStyle/>
          <a:p>
            <a:r>
              <a:rPr lang="en-US" dirty="0"/>
              <a:t>Source: P. </a:t>
            </a:r>
            <a:r>
              <a:rPr lang="en-US" dirty="0" err="1"/>
              <a:t>Pockros</a:t>
            </a:r>
            <a:r>
              <a:rPr lang="en-US" dirty="0"/>
              <a:t>, presented at 2014 Scripps Liver Conference</a:t>
            </a:r>
          </a:p>
        </p:txBody>
      </p:sp>
    </p:spTree>
    <p:extLst>
      <p:ext uri="{BB962C8B-B14F-4D97-AF65-F5344CB8AC3E}">
        <p14:creationId xmlns:p14="http://schemas.microsoft.com/office/powerpoint/2010/main" val="376217561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81000" y="457200"/>
            <a:ext cx="8172450" cy="609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74737" y="6411058"/>
            <a:ext cx="6069263" cy="369332"/>
          </a:xfrm>
          <a:prstGeom prst="rect">
            <a:avLst/>
          </a:prstGeom>
        </p:spPr>
        <p:txBody>
          <a:bodyPr wrap="square">
            <a:spAutoFit/>
          </a:bodyPr>
          <a:lstStyle/>
          <a:p>
            <a:r>
              <a:rPr lang="en-US" dirty="0"/>
              <a:t>Source: P. </a:t>
            </a:r>
            <a:r>
              <a:rPr lang="en-US" dirty="0" err="1"/>
              <a:t>Pockros</a:t>
            </a:r>
            <a:r>
              <a:rPr lang="en-US" dirty="0"/>
              <a:t>, presented at 2014 Scripps Liver Conference</a:t>
            </a:r>
          </a:p>
        </p:txBody>
      </p:sp>
    </p:spTree>
    <p:extLst>
      <p:ext uri="{BB962C8B-B14F-4D97-AF65-F5344CB8AC3E}">
        <p14:creationId xmlns:p14="http://schemas.microsoft.com/office/powerpoint/2010/main" val="36371712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Hepatitis C Treatment</a:t>
            </a:r>
            <a:endParaRPr lang="en-US" dirty="0"/>
          </a:p>
        </p:txBody>
      </p:sp>
      <p:sp>
        <p:nvSpPr>
          <p:cNvPr id="4" name="Content Placeholder 3"/>
          <p:cNvSpPr>
            <a:spLocks noGrp="1"/>
          </p:cNvSpPr>
          <p:nvPr>
            <p:ph sz="quarter" idx="1"/>
          </p:nvPr>
        </p:nvSpPr>
        <p:spPr/>
        <p:txBody>
          <a:bodyPr>
            <a:normAutofit/>
          </a:bodyPr>
          <a:lstStyle/>
          <a:p>
            <a:r>
              <a:rPr lang="en-US" dirty="0" smtClean="0"/>
              <a:t>If </a:t>
            </a:r>
            <a:r>
              <a:rPr lang="en-US" dirty="0"/>
              <a:t>every patient in California with advanced liver damage were treated, the cost would be $6.3 </a:t>
            </a:r>
            <a:r>
              <a:rPr lang="en-US" dirty="0" smtClean="0"/>
              <a:t>billion (CTAF)</a:t>
            </a:r>
          </a:p>
          <a:p>
            <a:r>
              <a:rPr lang="en-US" dirty="0" smtClean="0"/>
              <a:t>Could </a:t>
            </a:r>
            <a:r>
              <a:rPr lang="en-US" dirty="0"/>
              <a:t>increase premiums for </a:t>
            </a:r>
            <a:r>
              <a:rPr lang="en-US" dirty="0" smtClean="0"/>
              <a:t>Medicare Part D </a:t>
            </a:r>
            <a:r>
              <a:rPr lang="en-US" dirty="0"/>
              <a:t>by </a:t>
            </a:r>
            <a:r>
              <a:rPr lang="en-US" dirty="0" smtClean="0"/>
              <a:t>3-8% </a:t>
            </a:r>
            <a:r>
              <a:rPr lang="en-US" dirty="0"/>
              <a:t>next year, even if only a fraction of </a:t>
            </a:r>
            <a:r>
              <a:rPr lang="en-US" dirty="0" smtClean="0"/>
              <a:t>patients treated (Kaiser Family Foundation)</a:t>
            </a:r>
          </a:p>
          <a:p>
            <a:r>
              <a:rPr lang="en-US" dirty="0" smtClean="0"/>
              <a:t>Gilead </a:t>
            </a:r>
            <a:r>
              <a:rPr lang="en-US" dirty="0"/>
              <a:t>Sciences </a:t>
            </a:r>
            <a:r>
              <a:rPr lang="en-US" dirty="0" smtClean="0"/>
              <a:t>sold </a:t>
            </a:r>
            <a:r>
              <a:rPr lang="en-US" dirty="0"/>
              <a:t>$2.27 billion worth of </a:t>
            </a:r>
            <a:r>
              <a:rPr lang="en-US" dirty="0" err="1"/>
              <a:t>Sovaldi</a:t>
            </a:r>
            <a:r>
              <a:rPr lang="en-US" dirty="0"/>
              <a:t> in </a:t>
            </a:r>
            <a:r>
              <a:rPr lang="en-US" dirty="0" smtClean="0"/>
              <a:t>the first quarter of 2014 (NPR, April 2014)</a:t>
            </a:r>
            <a:endParaRPr lang="en-US" dirty="0"/>
          </a:p>
        </p:txBody>
      </p:sp>
    </p:spTree>
    <p:extLst>
      <p:ext uri="{BB962C8B-B14F-4D97-AF65-F5344CB8AC3E}">
        <p14:creationId xmlns:p14="http://schemas.microsoft.com/office/powerpoint/2010/main" val="25595918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sz="quarter" idx="1"/>
          </p:nvPr>
        </p:nvSpPr>
        <p:spPr/>
        <p:txBody>
          <a:bodyPr/>
          <a:lstStyle/>
          <a:p>
            <a:pPr marL="0" indent="0">
              <a:buNone/>
            </a:pPr>
            <a:r>
              <a:rPr lang="en-US" dirty="0" smtClean="0"/>
              <a:t>Ronald is a 65 year old Caucasian man who drops in to your clinic to begin primary care. He reports a history of Diabetes for which he takes oral medications. He says he used to drink heavily but has been sober for 10 years. He denies IDU. He currently lives part time in his car in San Francisco and part time with his girlfriend in Clearlake, CA. </a:t>
            </a:r>
            <a:endParaRPr lang="en-US" dirty="0"/>
          </a:p>
        </p:txBody>
      </p:sp>
    </p:spTree>
    <p:extLst>
      <p:ext uri="{BB962C8B-B14F-4D97-AF65-F5344CB8AC3E}">
        <p14:creationId xmlns:p14="http://schemas.microsoft.com/office/powerpoint/2010/main" val="17037372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Effectiveness</a:t>
            </a:r>
            <a:endParaRPr lang="en-US" dirty="0"/>
          </a:p>
        </p:txBody>
      </p:sp>
      <p:sp>
        <p:nvSpPr>
          <p:cNvPr id="3" name="Content Placeholder 2"/>
          <p:cNvSpPr>
            <a:spLocks noGrp="1"/>
          </p:cNvSpPr>
          <p:nvPr>
            <p:ph sz="quarter" idx="1"/>
          </p:nvPr>
        </p:nvSpPr>
        <p:spPr/>
        <p:txBody>
          <a:bodyPr>
            <a:normAutofit/>
          </a:bodyPr>
          <a:lstStyle/>
          <a:p>
            <a:r>
              <a:rPr lang="en-US" sz="3200" dirty="0" smtClean="0"/>
              <a:t>Modeling studies demonstrate potential for Treatment as Prevention among IDUs in urban centers (Martin et al, 2014)</a:t>
            </a:r>
          </a:p>
          <a:p>
            <a:r>
              <a:rPr lang="en-US" sz="3200" dirty="0" smtClean="0"/>
              <a:t>Many studies suggest long-term cost effectiveness, even at high price points (Hagan et al, 2014)</a:t>
            </a:r>
          </a:p>
          <a:p>
            <a:r>
              <a:rPr lang="en-US" sz="3200" dirty="0" smtClean="0"/>
              <a:t>“Downstream costs” of HCV are high</a:t>
            </a:r>
          </a:p>
          <a:p>
            <a:pPr lvl="1"/>
            <a:r>
              <a:rPr lang="en-US" sz="2800" dirty="0" smtClean="0"/>
              <a:t>Liver transplant can cost $300K</a:t>
            </a:r>
            <a:endParaRPr lang="en-US" sz="2800" dirty="0"/>
          </a:p>
        </p:txBody>
      </p:sp>
    </p:spTree>
    <p:extLst>
      <p:ext uri="{BB962C8B-B14F-4D97-AF65-F5344CB8AC3E}">
        <p14:creationId xmlns:p14="http://schemas.microsoft.com/office/powerpoint/2010/main" val="555203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to Treat: </a:t>
            </a:r>
            <a:r>
              <a:rPr lang="en-US" dirty="0" err="1" smtClean="0"/>
              <a:t>MediCal</a:t>
            </a:r>
            <a:r>
              <a:rPr lang="en-US" dirty="0" smtClean="0"/>
              <a:t> Guidelines</a:t>
            </a:r>
            <a:endParaRPr lang="en-US" dirty="0"/>
          </a:p>
        </p:txBody>
      </p:sp>
      <p:sp>
        <p:nvSpPr>
          <p:cNvPr id="3" name="Content Placeholder 2"/>
          <p:cNvSpPr>
            <a:spLocks noGrp="1"/>
          </p:cNvSpPr>
          <p:nvPr>
            <p:ph sz="quarter" idx="1"/>
          </p:nvPr>
        </p:nvSpPr>
        <p:spPr/>
        <p:txBody>
          <a:bodyPr>
            <a:normAutofit/>
          </a:bodyPr>
          <a:lstStyle/>
          <a:p>
            <a:r>
              <a:rPr lang="en-US" dirty="0" smtClean="0"/>
              <a:t>For </a:t>
            </a:r>
            <a:r>
              <a:rPr lang="en-US" dirty="0"/>
              <a:t>genotypes 1,2, and 3, patients with mild liver </a:t>
            </a:r>
            <a:r>
              <a:rPr lang="en-US" dirty="0" smtClean="0"/>
              <a:t>disease, </a:t>
            </a:r>
            <a:r>
              <a:rPr lang="en-US" dirty="0"/>
              <a:t>except for those with serious extra-hepatic manifestations or post-liver </a:t>
            </a:r>
            <a:r>
              <a:rPr lang="en-US" dirty="0" smtClean="0"/>
              <a:t>transplant, </a:t>
            </a:r>
            <a:r>
              <a:rPr lang="en-US" dirty="0"/>
              <a:t>are not eligible for </a:t>
            </a:r>
            <a:r>
              <a:rPr lang="en-US" dirty="0" err="1"/>
              <a:t>S</a:t>
            </a:r>
            <a:r>
              <a:rPr lang="en-US" dirty="0" err="1" smtClean="0"/>
              <a:t>ofosbuvir</a:t>
            </a:r>
            <a:r>
              <a:rPr lang="en-US" dirty="0"/>
              <a:t>- or </a:t>
            </a:r>
            <a:r>
              <a:rPr lang="en-US" dirty="0" err="1"/>
              <a:t>S</a:t>
            </a:r>
            <a:r>
              <a:rPr lang="en-US" dirty="0" err="1" smtClean="0"/>
              <a:t>imeprevir</a:t>
            </a:r>
            <a:r>
              <a:rPr lang="en-US" dirty="0"/>
              <a:t>-based </a:t>
            </a:r>
            <a:r>
              <a:rPr lang="en-US" dirty="0" smtClean="0"/>
              <a:t>regimens</a:t>
            </a:r>
          </a:p>
          <a:p>
            <a:r>
              <a:rPr lang="en-US" dirty="0"/>
              <a:t>Patients with a substance abuse disorder must be actively participating in treatment for the disorder or be abstinent for 6 months prior to the initiation of HCV </a:t>
            </a:r>
            <a:r>
              <a:rPr lang="en-US" dirty="0" smtClean="0"/>
              <a:t>treatment</a:t>
            </a:r>
          </a:p>
        </p:txBody>
      </p:sp>
      <p:sp>
        <p:nvSpPr>
          <p:cNvPr id="4" name="Rectangle 3"/>
          <p:cNvSpPr/>
          <p:nvPr/>
        </p:nvSpPr>
        <p:spPr>
          <a:xfrm>
            <a:off x="4522222" y="6531408"/>
            <a:ext cx="4621778" cy="369332"/>
          </a:xfrm>
          <a:prstGeom prst="rect">
            <a:avLst/>
          </a:prstGeom>
        </p:spPr>
        <p:txBody>
          <a:bodyPr wrap="none">
            <a:spAutoFit/>
          </a:bodyPr>
          <a:lstStyle/>
          <a:p>
            <a:r>
              <a:rPr lang="en-US" dirty="0"/>
              <a:t>http://</a:t>
            </a:r>
            <a:r>
              <a:rPr lang="en-US" dirty="0" err="1"/>
              <a:t>www.dhcs.ca.gov</a:t>
            </a:r>
            <a:r>
              <a:rPr lang="en-US" dirty="0"/>
              <a:t>/Pages/</a:t>
            </a:r>
            <a:r>
              <a:rPr lang="en-US" dirty="0" err="1"/>
              <a:t>HepatitisC.aspx</a:t>
            </a:r>
            <a:endParaRPr lang="en-US" dirty="0"/>
          </a:p>
        </p:txBody>
      </p:sp>
    </p:spTree>
    <p:extLst>
      <p:ext uri="{BB962C8B-B14F-4D97-AF65-F5344CB8AC3E}">
        <p14:creationId xmlns:p14="http://schemas.microsoft.com/office/powerpoint/2010/main" val="39650576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to Treat: AASLD Guidelines</a:t>
            </a:r>
            <a:endParaRPr lang="en-US" dirty="0"/>
          </a:p>
        </p:txBody>
      </p:sp>
      <p:sp>
        <p:nvSpPr>
          <p:cNvPr id="3" name="Content Placeholder 2"/>
          <p:cNvSpPr>
            <a:spLocks noGrp="1"/>
          </p:cNvSpPr>
          <p:nvPr>
            <p:ph sz="quarter" idx="1"/>
          </p:nvPr>
        </p:nvSpPr>
        <p:spPr>
          <a:xfrm>
            <a:off x="102188" y="1600200"/>
            <a:ext cx="8663860" cy="4888468"/>
          </a:xfrm>
        </p:spPr>
        <p:txBody>
          <a:bodyPr>
            <a:noAutofit/>
          </a:bodyPr>
          <a:lstStyle/>
          <a:p>
            <a:r>
              <a:rPr lang="en-US" sz="2300" dirty="0"/>
              <a:t>Treatment is recommended for patients with chronic HCV infection</a:t>
            </a:r>
            <a:r>
              <a:rPr lang="en-US" sz="2300" dirty="0" smtClean="0"/>
              <a:t>.</a:t>
            </a:r>
            <a:endParaRPr lang="en-US" sz="2300" dirty="0"/>
          </a:p>
          <a:p>
            <a:r>
              <a:rPr lang="en-US" sz="2300" dirty="0"/>
              <a:t>Treatment is assigned the highest priority for those patients with advanced </a:t>
            </a:r>
            <a:r>
              <a:rPr lang="en-US" sz="2300" dirty="0" smtClean="0"/>
              <a:t>fibrosis, those </a:t>
            </a:r>
            <a:r>
              <a:rPr lang="en-US" sz="2300" dirty="0"/>
              <a:t>with compensated </a:t>
            </a:r>
            <a:r>
              <a:rPr lang="en-US" sz="2300" dirty="0" smtClean="0"/>
              <a:t>cirrhosis, </a:t>
            </a:r>
            <a:r>
              <a:rPr lang="en-US" sz="2300" dirty="0"/>
              <a:t>liver transplant recipients, and patients with severe </a:t>
            </a:r>
            <a:r>
              <a:rPr lang="en-US" sz="2300" dirty="0" err="1"/>
              <a:t>extrahepatic</a:t>
            </a:r>
            <a:r>
              <a:rPr lang="en-US" sz="2300" dirty="0"/>
              <a:t> hepatitis </a:t>
            </a:r>
            <a:r>
              <a:rPr lang="en-US" sz="2300" dirty="0" smtClean="0"/>
              <a:t>C</a:t>
            </a:r>
          </a:p>
          <a:p>
            <a:r>
              <a:rPr lang="en-US" sz="2300" dirty="0"/>
              <a:t>Based on available resources, treatment should be prioritized as necessary so that patients at high risk for </a:t>
            </a:r>
            <a:r>
              <a:rPr lang="en-US" sz="2300" dirty="0" smtClean="0"/>
              <a:t>complications </a:t>
            </a:r>
            <a:r>
              <a:rPr lang="en-US" sz="2300" dirty="0"/>
              <a:t>are given high priority </a:t>
            </a:r>
            <a:endParaRPr lang="en-US" sz="2300" dirty="0" smtClean="0"/>
          </a:p>
          <a:p>
            <a:r>
              <a:rPr lang="en-US" sz="2300" dirty="0" smtClean="0"/>
              <a:t>Treatment </a:t>
            </a:r>
            <a:r>
              <a:rPr lang="en-US" sz="2300" dirty="0"/>
              <a:t>of individuals at high risk to transmit HCV to others </a:t>
            </a:r>
            <a:r>
              <a:rPr lang="en-US" sz="2300" dirty="0" smtClean="0"/>
              <a:t>may </a:t>
            </a:r>
            <a:r>
              <a:rPr lang="en-US" sz="2300" dirty="0"/>
              <a:t>yield long-term future benefits from decreased </a:t>
            </a:r>
            <a:r>
              <a:rPr lang="en-US" sz="2300" dirty="0" smtClean="0"/>
              <a:t>transmission.</a:t>
            </a:r>
          </a:p>
          <a:p>
            <a:pPr lvl="1"/>
            <a:r>
              <a:rPr lang="en-US" sz="2300" dirty="0" smtClean="0"/>
              <a:t>MSM </a:t>
            </a:r>
            <a:r>
              <a:rPr lang="en-US" sz="2300" dirty="0"/>
              <a:t>with high-risk sexual </a:t>
            </a:r>
            <a:r>
              <a:rPr lang="en-US" sz="2300" dirty="0" smtClean="0"/>
              <a:t>practices</a:t>
            </a:r>
            <a:endParaRPr lang="en-US" sz="2300" dirty="0"/>
          </a:p>
          <a:p>
            <a:pPr lvl="1"/>
            <a:r>
              <a:rPr lang="en-US" sz="2300" dirty="0"/>
              <a:t>Active injection drug </a:t>
            </a:r>
            <a:r>
              <a:rPr lang="en-US" sz="2300" dirty="0" smtClean="0"/>
              <a:t>users</a:t>
            </a:r>
            <a:endParaRPr lang="en-US" sz="2300" dirty="0"/>
          </a:p>
          <a:p>
            <a:pPr lvl="1"/>
            <a:r>
              <a:rPr lang="en-US" sz="2300" dirty="0"/>
              <a:t>Incarcerated </a:t>
            </a:r>
            <a:r>
              <a:rPr lang="en-US" sz="2300" dirty="0" smtClean="0"/>
              <a:t>persons</a:t>
            </a:r>
            <a:endParaRPr lang="en-US" sz="2300" dirty="0"/>
          </a:p>
          <a:p>
            <a:pPr lvl="1"/>
            <a:r>
              <a:rPr lang="en-US" sz="2300" dirty="0"/>
              <a:t>Persons on long-term hemodialysis</a:t>
            </a:r>
          </a:p>
        </p:txBody>
      </p:sp>
      <p:sp>
        <p:nvSpPr>
          <p:cNvPr id="5" name="TextBox 4"/>
          <p:cNvSpPr txBox="1"/>
          <p:nvPr/>
        </p:nvSpPr>
        <p:spPr>
          <a:xfrm>
            <a:off x="6044173" y="6488668"/>
            <a:ext cx="3099827" cy="369332"/>
          </a:xfrm>
          <a:prstGeom prst="rect">
            <a:avLst/>
          </a:prstGeom>
          <a:noFill/>
        </p:spPr>
        <p:txBody>
          <a:bodyPr wrap="none" rtlCol="0">
            <a:spAutoFit/>
          </a:bodyPr>
          <a:lstStyle/>
          <a:p>
            <a:r>
              <a:rPr lang="en-US" dirty="0"/>
              <a:t>http://</a:t>
            </a:r>
            <a:r>
              <a:rPr lang="en-US" dirty="0" err="1"/>
              <a:t>www.hcvguidelines.org</a:t>
            </a:r>
            <a:r>
              <a:rPr lang="en-US" dirty="0"/>
              <a:t>/</a:t>
            </a:r>
          </a:p>
        </p:txBody>
      </p:sp>
    </p:spTree>
    <p:extLst>
      <p:ext uri="{BB962C8B-B14F-4D97-AF65-F5344CB8AC3E}">
        <p14:creationId xmlns:p14="http://schemas.microsoft.com/office/powerpoint/2010/main" val="1837423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Patient/Copay Assistance Programs</a:t>
            </a:r>
            <a:endParaRPr lang="en-US" dirty="0"/>
          </a:p>
        </p:txBody>
      </p:sp>
      <p:sp>
        <p:nvSpPr>
          <p:cNvPr id="3" name="Content Placeholder 2"/>
          <p:cNvSpPr>
            <a:spLocks noGrp="1"/>
          </p:cNvSpPr>
          <p:nvPr>
            <p:ph sz="quarter" idx="1"/>
          </p:nvPr>
        </p:nvSpPr>
        <p:spPr/>
        <p:txBody>
          <a:bodyPr/>
          <a:lstStyle/>
          <a:p>
            <a:pPr lvl="1"/>
            <a:r>
              <a:rPr lang="en-US" dirty="0" smtClean="0"/>
              <a:t>So far, very generous</a:t>
            </a:r>
          </a:p>
          <a:p>
            <a:pPr lvl="1"/>
            <a:r>
              <a:rPr lang="en-US" dirty="0" smtClean="0"/>
              <a:t>Requires documentation of a denial of coverage for insured patients</a:t>
            </a:r>
          </a:p>
          <a:p>
            <a:pPr marL="365760" lvl="1" indent="0">
              <a:buNone/>
            </a:pPr>
            <a:endParaRPr lang="en-US" dirty="0" smtClean="0"/>
          </a:p>
          <a:p>
            <a:pPr marL="365760" lvl="1" indent="0">
              <a:buNone/>
            </a:pPr>
            <a:r>
              <a:rPr lang="en-US" dirty="0"/>
              <a:t>Contact Information</a:t>
            </a:r>
          </a:p>
          <a:p>
            <a:pPr lvl="1"/>
            <a:r>
              <a:rPr lang="en-US" dirty="0" smtClean="0"/>
              <a:t>Johnson </a:t>
            </a:r>
            <a:r>
              <a:rPr lang="en-US" dirty="0"/>
              <a:t>&amp; </a:t>
            </a:r>
            <a:r>
              <a:rPr lang="en-US" dirty="0" smtClean="0"/>
              <a:t>Johnson (</a:t>
            </a:r>
            <a:r>
              <a:rPr lang="en-US" dirty="0" err="1" smtClean="0"/>
              <a:t>Simeprevir</a:t>
            </a:r>
            <a:r>
              <a:rPr lang="en-US" dirty="0"/>
              <a:t>)</a:t>
            </a:r>
          </a:p>
          <a:p>
            <a:pPr marL="365760" lvl="1" indent="0">
              <a:buNone/>
            </a:pPr>
            <a:r>
              <a:rPr lang="en-US" dirty="0"/>
              <a:t>	</a:t>
            </a:r>
            <a:r>
              <a:rPr lang="en-US" dirty="0" smtClean="0"/>
              <a:t>800</a:t>
            </a:r>
            <a:r>
              <a:rPr lang="en-US" dirty="0"/>
              <a:t>-652-6227 or </a:t>
            </a:r>
            <a:r>
              <a:rPr lang="en-US" dirty="0" smtClean="0">
                <a:hlinkClick r:id="rId3"/>
              </a:rPr>
              <a:t>www.jjpaf.org</a:t>
            </a:r>
            <a:endParaRPr lang="en-US" dirty="0" smtClean="0"/>
          </a:p>
          <a:p>
            <a:pPr lvl="1"/>
            <a:r>
              <a:rPr lang="en-US" dirty="0" smtClean="0"/>
              <a:t>Gilead Sciences (</a:t>
            </a:r>
            <a:r>
              <a:rPr lang="en-US" dirty="0" err="1" smtClean="0"/>
              <a:t>Sofosbuvir</a:t>
            </a:r>
            <a:r>
              <a:rPr lang="en-US" dirty="0"/>
              <a:t>)</a:t>
            </a:r>
          </a:p>
          <a:p>
            <a:pPr marL="365760" lvl="1" indent="0">
              <a:buNone/>
            </a:pPr>
            <a:r>
              <a:rPr lang="en-US" dirty="0" smtClean="0"/>
              <a:t>	855</a:t>
            </a:r>
            <a:r>
              <a:rPr lang="en-US" dirty="0"/>
              <a:t>-769-7284 or </a:t>
            </a:r>
            <a:r>
              <a:rPr lang="en-US" dirty="0" smtClean="0">
                <a:hlinkClick r:id="rId4"/>
              </a:rPr>
              <a:t>www.MySupportPath.com</a:t>
            </a:r>
            <a:endParaRPr lang="en-US" dirty="0" smtClean="0"/>
          </a:p>
          <a:p>
            <a:pPr marL="365760" lvl="1" indent="0">
              <a:buNone/>
            </a:pPr>
            <a:endParaRPr lang="en-US" dirty="0"/>
          </a:p>
        </p:txBody>
      </p:sp>
      <p:sp>
        <p:nvSpPr>
          <p:cNvPr id="4" name="Rectangle 3"/>
          <p:cNvSpPr/>
          <p:nvPr/>
        </p:nvSpPr>
        <p:spPr>
          <a:xfrm>
            <a:off x="2700421" y="6211669"/>
            <a:ext cx="6443579" cy="646331"/>
          </a:xfrm>
          <a:prstGeom prst="rect">
            <a:avLst/>
          </a:prstGeom>
        </p:spPr>
        <p:txBody>
          <a:bodyPr wrap="square">
            <a:spAutoFit/>
          </a:bodyPr>
          <a:lstStyle/>
          <a:p>
            <a:pPr algn="r"/>
            <a:r>
              <a:rPr lang="en-US" dirty="0">
                <a:hlinkClick r:id="rId5"/>
              </a:rPr>
              <a:t>http://www.hepmag.com/</a:t>
            </a:r>
            <a:r>
              <a:rPr lang="en-US" dirty="0" smtClean="0">
                <a:hlinkClick r:id="rId5"/>
              </a:rPr>
              <a:t>articles</a:t>
            </a:r>
            <a:r>
              <a:rPr lang="en-US" dirty="0" smtClean="0"/>
              <a:t> hepatitis_paps_copays_20506</a:t>
            </a:r>
            <a:r>
              <a:rPr lang="en-US" dirty="0"/>
              <a:t>.shtml</a:t>
            </a:r>
          </a:p>
        </p:txBody>
      </p:sp>
    </p:spTree>
    <p:extLst>
      <p:ext uri="{BB962C8B-B14F-4D97-AF65-F5344CB8AC3E}">
        <p14:creationId xmlns:p14="http://schemas.microsoft.com/office/powerpoint/2010/main" val="2946855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Reinfection?</a:t>
            </a:r>
            <a:endParaRPr lang="en-US" dirty="0"/>
          </a:p>
        </p:txBody>
      </p:sp>
      <p:sp>
        <p:nvSpPr>
          <p:cNvPr id="3" name="Content Placeholder 2"/>
          <p:cNvSpPr>
            <a:spLocks noGrp="1"/>
          </p:cNvSpPr>
          <p:nvPr>
            <p:ph sz="quarter" idx="1"/>
          </p:nvPr>
        </p:nvSpPr>
        <p:spPr/>
        <p:txBody>
          <a:bodyPr>
            <a:normAutofit/>
          </a:bodyPr>
          <a:lstStyle/>
          <a:p>
            <a:r>
              <a:rPr lang="en-US" dirty="0" smtClean="0"/>
              <a:t>Has been demonstrated among MSM, IDU (</a:t>
            </a:r>
            <a:r>
              <a:rPr lang="en-US" dirty="0" err="1" smtClean="0"/>
              <a:t>Grebely</a:t>
            </a:r>
            <a:r>
              <a:rPr lang="en-US" dirty="0" smtClean="0"/>
              <a:t>, 2012; </a:t>
            </a:r>
            <a:r>
              <a:rPr lang="en-US" dirty="0" err="1" smtClean="0"/>
              <a:t>Inglitz</a:t>
            </a:r>
            <a:r>
              <a:rPr lang="en-US" dirty="0" smtClean="0"/>
              <a:t>, 2014., </a:t>
            </a:r>
            <a:r>
              <a:rPr lang="en-US" dirty="0"/>
              <a:t>Sacks-Davis, 2013</a:t>
            </a:r>
            <a:r>
              <a:rPr lang="en-US" dirty="0" smtClean="0"/>
              <a:t>)</a:t>
            </a:r>
          </a:p>
          <a:p>
            <a:r>
              <a:rPr lang="en-US" dirty="0" smtClean="0"/>
              <a:t>Studies show variable risk- May be associated with increased rate of spontaneous clearance </a:t>
            </a:r>
            <a:r>
              <a:rPr lang="en-US" dirty="0"/>
              <a:t>(Grady, 2013</a:t>
            </a:r>
            <a:r>
              <a:rPr lang="en-US" dirty="0" smtClean="0"/>
              <a:t>)</a:t>
            </a:r>
          </a:p>
          <a:p>
            <a:r>
              <a:rPr lang="en-US" dirty="0" smtClean="0"/>
              <a:t>Patient education needed before treatment</a:t>
            </a:r>
          </a:p>
          <a:p>
            <a:r>
              <a:rPr lang="en-US" dirty="0" smtClean="0"/>
              <a:t>We don’t defer treatment for other infectious diseases for this reason</a:t>
            </a:r>
          </a:p>
          <a:p>
            <a:endParaRPr lang="en-US" dirty="0"/>
          </a:p>
        </p:txBody>
      </p:sp>
    </p:spTree>
    <p:extLst>
      <p:ext uri="{BB962C8B-B14F-4D97-AF65-F5344CB8AC3E}">
        <p14:creationId xmlns:p14="http://schemas.microsoft.com/office/powerpoint/2010/main" val="25353260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Community Based Treatment?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23260393"/>
              </p:ext>
            </p:extLst>
          </p:nvPr>
        </p:nvGraphicFramePr>
        <p:xfrm>
          <a:off x="297829" y="1606184"/>
          <a:ext cx="8511960" cy="4736868"/>
        </p:xfrm>
        <a:graphic>
          <a:graphicData uri="http://schemas.openxmlformats.org/drawingml/2006/table">
            <a:tbl>
              <a:tblPr firstRow="1" bandRow="1">
                <a:tableStyleId>{5C22544A-7EE6-4342-B048-85BDC9FD1C3A}</a:tableStyleId>
              </a:tblPr>
              <a:tblGrid>
                <a:gridCol w="4255980"/>
                <a:gridCol w="4255980"/>
              </a:tblGrid>
              <a:tr h="513970">
                <a:tc>
                  <a:txBody>
                    <a:bodyPr/>
                    <a:lstStyle/>
                    <a:p>
                      <a:pPr algn="ctr"/>
                      <a:r>
                        <a:rPr lang="en-US" sz="2400" dirty="0" smtClean="0"/>
                        <a:t>Benefits</a:t>
                      </a:r>
                      <a:endParaRPr lang="en-US" sz="2400" dirty="0"/>
                    </a:p>
                  </a:txBody>
                  <a:tcPr/>
                </a:tc>
                <a:tc>
                  <a:txBody>
                    <a:bodyPr/>
                    <a:lstStyle/>
                    <a:p>
                      <a:pPr algn="ctr"/>
                      <a:r>
                        <a:rPr lang="en-US" sz="2400" dirty="0" smtClean="0"/>
                        <a:t>Challenges</a:t>
                      </a:r>
                      <a:endParaRPr lang="en-US" sz="2400" dirty="0"/>
                    </a:p>
                  </a:txBody>
                  <a:tcPr/>
                </a:tc>
              </a:tr>
              <a:tr h="8871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Treatment</a:t>
                      </a:r>
                      <a:r>
                        <a:rPr lang="en-US" sz="2400" baseline="0" dirty="0" smtClean="0"/>
                        <a:t> regimens are simple and well tolerated</a:t>
                      </a:r>
                      <a:endParaRPr lang="en-US" sz="2400" dirty="0" smtClean="0"/>
                    </a:p>
                  </a:txBody>
                  <a:tcPr/>
                </a:tc>
                <a:tc>
                  <a:txBody>
                    <a:bodyPr/>
                    <a:lstStyle/>
                    <a:p>
                      <a:r>
                        <a:rPr lang="en-US" sz="2400" dirty="0" smtClean="0"/>
                        <a:t>Need to build</a:t>
                      </a:r>
                      <a:r>
                        <a:rPr lang="en-US" sz="2400" baseline="0" dirty="0" smtClean="0"/>
                        <a:t> provider and team capacity</a:t>
                      </a:r>
                      <a:endParaRPr lang="en-US" sz="2400" dirty="0"/>
                    </a:p>
                  </a:txBody>
                  <a:tcPr/>
                </a:tc>
              </a:tr>
              <a:tr h="5139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May be more</a:t>
                      </a:r>
                      <a:r>
                        <a:rPr lang="en-US" sz="2400" baseline="0" dirty="0" smtClean="0"/>
                        <a:t> cost effective</a:t>
                      </a:r>
                      <a:endParaRPr lang="en-US" sz="2400" dirty="0" smtClean="0"/>
                    </a:p>
                  </a:txBody>
                  <a:tcPr/>
                </a:tc>
                <a:tc>
                  <a:txBody>
                    <a:bodyPr/>
                    <a:lstStyle/>
                    <a:p>
                      <a:r>
                        <a:rPr lang="en-US" sz="2400" dirty="0" smtClean="0"/>
                        <a:t>Treatment cost</a:t>
                      </a:r>
                      <a:r>
                        <a:rPr lang="en-US" sz="2400" baseline="0" dirty="0" smtClean="0"/>
                        <a:t> and access</a:t>
                      </a:r>
                      <a:endParaRPr lang="en-US" sz="2400" dirty="0"/>
                    </a:p>
                  </a:txBody>
                  <a:tcPr/>
                </a:tc>
              </a:tr>
              <a:tr h="12673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Many sites have a care team to support treatment readiness and adherence</a:t>
                      </a:r>
                    </a:p>
                    <a:p>
                      <a:endParaRPr lang="en-US" sz="2400" dirty="0"/>
                    </a:p>
                  </a:txBody>
                  <a:tcPr/>
                </a:tc>
                <a:tc>
                  <a:txBody>
                    <a:bodyPr/>
                    <a:lstStyle/>
                    <a:p>
                      <a:r>
                        <a:rPr lang="en-US" sz="2400" dirty="0" smtClean="0"/>
                        <a:t>Staging</a:t>
                      </a:r>
                      <a:r>
                        <a:rPr lang="en-US" sz="2400" baseline="0" dirty="0" smtClean="0"/>
                        <a:t> may be more challenging</a:t>
                      </a:r>
                      <a:endParaRPr lang="en-US" sz="2400" dirty="0"/>
                    </a:p>
                  </a:txBody>
                  <a:tcPr/>
                </a:tc>
              </a:tr>
              <a:tr h="12673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Patient centered, increases access</a:t>
                      </a:r>
                    </a:p>
                    <a:p>
                      <a:endParaRPr lang="en-US" sz="2400" dirty="0"/>
                    </a:p>
                  </a:txBody>
                  <a:tcPr/>
                </a:tc>
                <a:tc>
                  <a:txBody>
                    <a:bodyPr/>
                    <a:lstStyle/>
                    <a:p>
                      <a:r>
                        <a:rPr lang="en-US" sz="2400" dirty="0" smtClean="0"/>
                        <a:t>Risk of </a:t>
                      </a:r>
                      <a:r>
                        <a:rPr lang="en-US" sz="2400" dirty="0" err="1" smtClean="0"/>
                        <a:t>decompensation</a:t>
                      </a:r>
                      <a:r>
                        <a:rPr lang="en-US" sz="2400" dirty="0" smtClean="0"/>
                        <a:t> or treatment failure for</a:t>
                      </a:r>
                      <a:r>
                        <a:rPr lang="en-US" sz="2400" baseline="0" dirty="0" smtClean="0"/>
                        <a:t> patients with advanced disease?</a:t>
                      </a:r>
                      <a:endParaRPr lang="en-US" sz="2400" dirty="0"/>
                    </a:p>
                  </a:txBody>
                  <a:tcPr/>
                </a:tc>
              </a:tr>
            </a:tbl>
          </a:graphicData>
        </a:graphic>
      </p:graphicFrame>
    </p:spTree>
    <p:extLst>
      <p:ext uri="{BB962C8B-B14F-4D97-AF65-F5344CB8AC3E}">
        <p14:creationId xmlns:p14="http://schemas.microsoft.com/office/powerpoint/2010/main" val="11614891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Mission Neighborhood Health Center Hepatitis C Pilot </a:t>
            </a:r>
            <a:endParaRPr lang="en-US" dirty="0"/>
          </a:p>
        </p:txBody>
      </p:sp>
      <p:sp>
        <p:nvSpPr>
          <p:cNvPr id="3" name="Content Placeholder 2"/>
          <p:cNvSpPr>
            <a:spLocks noGrp="1"/>
          </p:cNvSpPr>
          <p:nvPr>
            <p:ph sz="quarter" idx="1"/>
          </p:nvPr>
        </p:nvSpPr>
        <p:spPr/>
        <p:txBody>
          <a:bodyPr>
            <a:normAutofit/>
          </a:bodyPr>
          <a:lstStyle/>
          <a:p>
            <a:r>
              <a:rPr lang="en-US" dirty="0" smtClean="0"/>
              <a:t>Offering treatment to HCV mono-infected patients in a FQHC setting</a:t>
            </a:r>
          </a:p>
          <a:p>
            <a:r>
              <a:rPr lang="en-US" dirty="0" smtClean="0"/>
              <a:t>HCH satellite clinic is the primary referral site</a:t>
            </a:r>
          </a:p>
          <a:p>
            <a:r>
              <a:rPr lang="en-US" dirty="0" smtClean="0"/>
              <a:t>Utilizing the staff of the multidisciplinary HIV care team for health </a:t>
            </a:r>
            <a:r>
              <a:rPr lang="en-US" dirty="0" err="1" smtClean="0"/>
              <a:t>ed</a:t>
            </a:r>
            <a:r>
              <a:rPr lang="en-US" dirty="0" smtClean="0"/>
              <a:t>, case management, nursing support</a:t>
            </a:r>
          </a:p>
          <a:p>
            <a:endParaRPr lang="en-US" dirty="0"/>
          </a:p>
        </p:txBody>
      </p:sp>
    </p:spTree>
    <p:extLst>
      <p:ext uri="{BB962C8B-B14F-4D97-AF65-F5344CB8AC3E}">
        <p14:creationId xmlns:p14="http://schemas.microsoft.com/office/powerpoint/2010/main" val="376548937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Mission Neighborhood Health Center Hepatitis C Pilot Challenges</a:t>
            </a:r>
            <a:endParaRPr lang="en-US" dirty="0"/>
          </a:p>
        </p:txBody>
      </p:sp>
      <p:sp>
        <p:nvSpPr>
          <p:cNvPr id="3" name="Content Placeholder 2"/>
          <p:cNvSpPr>
            <a:spLocks noGrp="1"/>
          </p:cNvSpPr>
          <p:nvPr>
            <p:ph sz="quarter" idx="1"/>
          </p:nvPr>
        </p:nvSpPr>
        <p:spPr/>
        <p:txBody>
          <a:bodyPr>
            <a:normAutofit/>
          </a:bodyPr>
          <a:lstStyle/>
          <a:p>
            <a:r>
              <a:rPr lang="en-US" dirty="0" smtClean="0"/>
              <a:t>Navigating prior authorization/patient assistance program paperwork </a:t>
            </a:r>
          </a:p>
          <a:p>
            <a:r>
              <a:rPr lang="en-US" dirty="0" smtClean="0"/>
              <a:t>Figuring out how much pretreatment assessment and support patients really need</a:t>
            </a:r>
          </a:p>
          <a:p>
            <a:r>
              <a:rPr lang="en-US" dirty="0" smtClean="0"/>
              <a:t>Slow uptake of referrals among patients and providers</a:t>
            </a:r>
          </a:p>
          <a:p>
            <a:pPr lvl="1"/>
            <a:r>
              <a:rPr lang="en-US" dirty="0" smtClean="0"/>
              <a:t>Lack of screening</a:t>
            </a:r>
          </a:p>
          <a:p>
            <a:pPr lvl="1"/>
            <a:r>
              <a:rPr lang="en-US" dirty="0" smtClean="0"/>
              <a:t>Persistent patient concerns about treatment toxicity</a:t>
            </a:r>
          </a:p>
          <a:p>
            <a:pPr lvl="1"/>
            <a:r>
              <a:rPr lang="en-US" dirty="0" smtClean="0"/>
              <a:t>Competing life/health priorities</a:t>
            </a:r>
            <a:endParaRPr lang="en-US" dirty="0"/>
          </a:p>
        </p:txBody>
      </p:sp>
    </p:spTree>
    <p:extLst>
      <p:ext uri="{BB962C8B-B14F-4D97-AF65-F5344CB8AC3E}">
        <p14:creationId xmlns:p14="http://schemas.microsoft.com/office/powerpoint/2010/main" val="327348854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Conclusion</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Ronald is referred to the MNHC treatment pilot. Based on his diagnosis of compensated cirrhosis, he is offered treatment now. </a:t>
            </a:r>
          </a:p>
          <a:p>
            <a:pPr marL="0" indent="0">
              <a:buNone/>
            </a:pPr>
            <a:r>
              <a:rPr lang="en-US" dirty="0" smtClean="0"/>
              <a:t>He discloses a history of depression with multiple suicide attempts while in jail so is deemed interferon ineligible</a:t>
            </a:r>
          </a:p>
          <a:p>
            <a:pPr marL="0" indent="0">
              <a:buNone/>
            </a:pPr>
            <a:r>
              <a:rPr lang="en-US" dirty="0" smtClean="0"/>
              <a:t>He completes 12 weeks of </a:t>
            </a:r>
            <a:r>
              <a:rPr lang="en-US" dirty="0" err="1" smtClean="0"/>
              <a:t>Sofosbuvir</a:t>
            </a:r>
            <a:r>
              <a:rPr lang="en-US" dirty="0" smtClean="0"/>
              <a:t> + </a:t>
            </a:r>
            <a:r>
              <a:rPr lang="en-US" dirty="0" err="1" smtClean="0"/>
              <a:t>Simepravir</a:t>
            </a:r>
            <a:r>
              <a:rPr lang="en-US" dirty="0" smtClean="0"/>
              <a:t> + Ribavirin and successfully clears his Hepatitis C</a:t>
            </a:r>
            <a:endParaRPr lang="en-US" dirty="0"/>
          </a:p>
        </p:txBody>
      </p:sp>
    </p:spTree>
    <p:extLst>
      <p:ext uri="{BB962C8B-B14F-4D97-AF65-F5344CB8AC3E}">
        <p14:creationId xmlns:p14="http://schemas.microsoft.com/office/powerpoint/2010/main" val="283012877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4294967295"/>
          </p:nvPr>
        </p:nvSpPr>
        <p:spPr>
          <a:xfrm>
            <a:off x="0" y="1600200"/>
            <a:ext cx="8229600" cy="4525963"/>
          </a:xfrm>
        </p:spPr>
        <p:txBody>
          <a:bodyPr>
            <a:normAutofit/>
          </a:bodyPr>
          <a:lstStyle/>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77172201"/>
              </p:ext>
            </p:extLst>
          </p:nvPr>
        </p:nvGraphicFramePr>
        <p:xfrm>
          <a:off x="410412" y="1600200"/>
          <a:ext cx="8352588" cy="5166896"/>
        </p:xfrm>
        <a:graphic>
          <a:graphicData uri="http://schemas.openxmlformats.org/drawingml/2006/table">
            <a:tbl>
              <a:tblPr bandRow="1">
                <a:tableStyleId>{F2DE63D5-997A-4646-A377-4702673A728D}</a:tableStyleId>
              </a:tblPr>
              <a:tblGrid>
                <a:gridCol w="2234684"/>
                <a:gridCol w="6117904"/>
              </a:tblGrid>
              <a:tr h="1123238">
                <a:tc>
                  <a:txBody>
                    <a:bodyPr/>
                    <a:lstStyle/>
                    <a:p>
                      <a:pPr algn="ctr"/>
                      <a:r>
                        <a:rPr lang="en-US" sz="2800" dirty="0" smtClean="0"/>
                        <a:t>SCREEN</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Consider universal </a:t>
                      </a:r>
                      <a:r>
                        <a:rPr lang="en-US" sz="2800" dirty="0" err="1" smtClean="0"/>
                        <a:t>Hep</a:t>
                      </a:r>
                      <a:r>
                        <a:rPr lang="en-US" sz="2800" dirty="0" smtClean="0"/>
                        <a:t> C screening for all homeless patients</a:t>
                      </a:r>
                    </a:p>
                  </a:txBody>
                  <a:tcPr/>
                </a:tc>
              </a:tr>
              <a:tr h="146021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t>STAGE</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Consider FIB-4 or other testing to stage liver disease for HCV+ patients and prioritize treatment</a:t>
                      </a:r>
                    </a:p>
                  </a:txBody>
                  <a:tcPr/>
                </a:tc>
              </a:tr>
              <a:tr h="146021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t>PROVIDE PRIMARY CARE</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Educate HCV+ patients, assess </a:t>
                      </a:r>
                      <a:r>
                        <a:rPr lang="en-US" sz="2800" dirty="0" err="1" smtClean="0"/>
                        <a:t>EtOH</a:t>
                      </a:r>
                      <a:r>
                        <a:rPr lang="en-US" sz="2800" dirty="0" smtClean="0"/>
                        <a:t> use, offer vaccinations, treat comorbidities, screen for HCC if cirrhotic</a:t>
                      </a:r>
                    </a:p>
                  </a:txBody>
                  <a:tcPr/>
                </a:tc>
              </a:tr>
              <a:tr h="112323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800" dirty="0" smtClean="0"/>
                        <a:t>TREAT</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Consider building capacity for community based treatment or enhanced referrals</a:t>
                      </a:r>
                    </a:p>
                  </a:txBody>
                  <a:tcPr/>
                </a:tc>
              </a:tr>
            </a:tbl>
          </a:graphicData>
        </a:graphic>
      </p:graphicFrame>
    </p:spTree>
    <p:extLst>
      <p:ext uri="{BB962C8B-B14F-4D97-AF65-F5344CB8AC3E}">
        <p14:creationId xmlns:p14="http://schemas.microsoft.com/office/powerpoint/2010/main" val="12761520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sz="quarter" idx="1"/>
          </p:nvPr>
        </p:nvSpPr>
        <p:spPr/>
        <p:txBody>
          <a:bodyPr/>
          <a:lstStyle/>
          <a:p>
            <a:pPr marL="0" indent="0">
              <a:buNone/>
            </a:pPr>
            <a:r>
              <a:rPr lang="en-US" dirty="0" smtClean="0"/>
              <a:t>You draw routine screening blood tests for Ronald, including Liver Function Tests, CBC and Hepatitis C Antibody  </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3850600432"/>
              </p:ext>
            </p:extLst>
          </p:nvPr>
        </p:nvGraphicFramePr>
        <p:xfrm>
          <a:off x="554245" y="3588471"/>
          <a:ext cx="8033365" cy="2712719"/>
        </p:xfrm>
        <a:graphic>
          <a:graphicData uri="http://schemas.openxmlformats.org/drawingml/2006/table">
            <a:tbl>
              <a:tblPr firstRow="1" bandRow="1">
                <a:tableStyleId>{5C22544A-7EE6-4342-B048-85BDC9FD1C3A}</a:tableStyleId>
              </a:tblPr>
              <a:tblGrid>
                <a:gridCol w="8033365"/>
              </a:tblGrid>
              <a:tr h="370003">
                <a:tc>
                  <a:txBody>
                    <a:bodyPr/>
                    <a:lstStyle/>
                    <a:p>
                      <a:r>
                        <a:rPr lang="en-US" sz="2800" dirty="0" smtClean="0"/>
                        <a:t>Labs</a:t>
                      </a:r>
                      <a:endParaRPr lang="en-US" sz="2800" dirty="0"/>
                    </a:p>
                  </a:txBody>
                  <a:tcPr/>
                </a:tc>
              </a:tr>
              <a:tr h="328826">
                <a:tc>
                  <a:txBody>
                    <a:bodyPr/>
                    <a:lstStyle/>
                    <a:p>
                      <a:r>
                        <a:rPr lang="en-US" dirty="0" smtClean="0"/>
                        <a:t>Hepatitis C Antibody Positive</a:t>
                      </a:r>
                    </a:p>
                  </a:txBody>
                  <a:tcPr/>
                </a:tc>
              </a:tr>
              <a:tr h="328826">
                <a:tc>
                  <a:txBody>
                    <a:bodyPr/>
                    <a:lstStyle/>
                    <a:p>
                      <a:r>
                        <a:rPr lang="en-US" dirty="0" err="1" smtClean="0"/>
                        <a:t>T.bili</a:t>
                      </a:r>
                      <a:r>
                        <a:rPr lang="en-US" dirty="0" smtClean="0"/>
                        <a:t> 1.5</a:t>
                      </a:r>
                    </a:p>
                  </a:txBody>
                  <a:tcPr/>
                </a:tc>
              </a:tr>
              <a:tr h="328826">
                <a:tc>
                  <a:txBody>
                    <a:bodyPr/>
                    <a:lstStyle/>
                    <a:p>
                      <a:r>
                        <a:rPr lang="en-US" dirty="0" smtClean="0"/>
                        <a:t>AST/ALT 55/45</a:t>
                      </a:r>
                    </a:p>
                  </a:txBody>
                  <a:tcPr/>
                </a:tc>
              </a:tr>
              <a:tr h="328826">
                <a:tc>
                  <a:txBody>
                    <a:bodyPr/>
                    <a:lstStyle/>
                    <a:p>
                      <a:r>
                        <a:rPr lang="en-US" dirty="0" smtClean="0"/>
                        <a:t>Albumin 3.0</a:t>
                      </a:r>
                    </a:p>
                  </a:txBody>
                  <a:tcPr/>
                </a:tc>
              </a:tr>
              <a:tr h="328826">
                <a:tc>
                  <a:txBody>
                    <a:bodyPr/>
                    <a:lstStyle/>
                    <a:p>
                      <a:r>
                        <a:rPr lang="en-US" dirty="0" smtClean="0"/>
                        <a:t>Hg/HCT  15.7/46.5</a:t>
                      </a:r>
                    </a:p>
                  </a:txBody>
                  <a:tcPr/>
                </a:tc>
              </a:tr>
              <a:tr h="328826">
                <a:tc>
                  <a:txBody>
                    <a:bodyPr/>
                    <a:lstStyle/>
                    <a:p>
                      <a:r>
                        <a:rPr lang="en-US" dirty="0" smtClean="0">
                          <a:solidFill>
                            <a:schemeClr val="tx1"/>
                          </a:solidFill>
                        </a:rPr>
                        <a:t>Platelets 116</a:t>
                      </a:r>
                    </a:p>
                  </a:txBody>
                  <a:tcPr/>
                </a:tc>
              </a:tr>
            </a:tbl>
          </a:graphicData>
        </a:graphic>
      </p:graphicFrame>
    </p:spTree>
    <p:extLst>
      <p:ext uri="{BB962C8B-B14F-4D97-AF65-F5344CB8AC3E}">
        <p14:creationId xmlns:p14="http://schemas.microsoft.com/office/powerpoint/2010/main" val="230609524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Treatment Guidelines</a:t>
            </a:r>
          </a:p>
          <a:p>
            <a:pPr lvl="1"/>
            <a:r>
              <a:rPr lang="en-US" dirty="0" smtClean="0"/>
              <a:t>AASLD </a:t>
            </a:r>
            <a:r>
              <a:rPr lang="en-US" dirty="0"/>
              <a:t>and IDSA guidelines </a:t>
            </a:r>
            <a:r>
              <a:rPr lang="en-US" dirty="0" smtClean="0">
                <a:hlinkClick r:id="rId2"/>
              </a:rPr>
              <a:t>www.hcvguidelines.org</a:t>
            </a:r>
            <a:endParaRPr lang="en-US" dirty="0"/>
          </a:p>
          <a:p>
            <a:pPr lvl="1"/>
            <a:r>
              <a:rPr lang="en-US" dirty="0" smtClean="0"/>
              <a:t>University </a:t>
            </a:r>
            <a:r>
              <a:rPr lang="en-US" dirty="0"/>
              <a:t>of </a:t>
            </a:r>
            <a:r>
              <a:rPr lang="en-US" dirty="0" smtClean="0"/>
              <a:t>Washington online study </a:t>
            </a:r>
            <a:r>
              <a:rPr lang="en-US" dirty="0" err="1" smtClean="0"/>
              <a:t>modules</a:t>
            </a:r>
            <a:r>
              <a:rPr lang="en-US" dirty="0" err="1" smtClean="0">
                <a:hlinkClick r:id="rId3"/>
              </a:rPr>
              <a:t>http</a:t>
            </a:r>
            <a:r>
              <a:rPr lang="en-US" dirty="0">
                <a:hlinkClick r:id="rId3"/>
              </a:rPr>
              <a:t>://www.hepatitisc.uw.edu/browse/all/lectures</a:t>
            </a:r>
            <a:endParaRPr lang="en-US" dirty="0"/>
          </a:p>
          <a:p>
            <a:r>
              <a:rPr lang="en-US" dirty="0" smtClean="0"/>
              <a:t>Hepatitis </a:t>
            </a:r>
            <a:r>
              <a:rPr lang="en-US" dirty="0"/>
              <a:t>C news and conference </a:t>
            </a:r>
            <a:r>
              <a:rPr lang="en-US" dirty="0" smtClean="0"/>
              <a:t>proceedings</a:t>
            </a:r>
          </a:p>
          <a:p>
            <a:pPr lvl="1"/>
            <a:r>
              <a:rPr lang="en-US" dirty="0" smtClean="0">
                <a:hlinkClick r:id="rId4"/>
              </a:rPr>
              <a:t>www.natap.org</a:t>
            </a:r>
            <a:endParaRPr lang="en-US" dirty="0"/>
          </a:p>
          <a:p>
            <a:pPr lvl="1"/>
            <a:r>
              <a:rPr lang="en-US" dirty="0" err="1" smtClean="0">
                <a:hlinkClick r:id="rId5"/>
              </a:rPr>
              <a:t>www.hivandhepatitis.com</a:t>
            </a:r>
            <a:endParaRPr lang="en-US" dirty="0"/>
          </a:p>
          <a:p>
            <a:r>
              <a:rPr lang="en-US" dirty="0" smtClean="0"/>
              <a:t>Advocacy </a:t>
            </a:r>
            <a:r>
              <a:rPr lang="en-US" dirty="0"/>
              <a:t>and patient </a:t>
            </a:r>
            <a:r>
              <a:rPr lang="en-US" dirty="0" smtClean="0"/>
              <a:t>education </a:t>
            </a:r>
          </a:p>
          <a:p>
            <a:pPr lvl="1"/>
            <a:r>
              <a:rPr lang="en-US" dirty="0" smtClean="0"/>
              <a:t>Project Inform</a:t>
            </a:r>
            <a:r>
              <a:rPr lang="en-US" dirty="0"/>
              <a:t> </a:t>
            </a:r>
            <a:r>
              <a:rPr lang="en-US" dirty="0" smtClean="0">
                <a:hlinkClick r:id="rId6"/>
              </a:rPr>
              <a:t>http</a:t>
            </a:r>
            <a:r>
              <a:rPr lang="en-US" dirty="0">
                <a:hlinkClick r:id="rId6"/>
              </a:rPr>
              <a:t>://www.projectinform.org/category/hepc</a:t>
            </a:r>
            <a:r>
              <a:rPr lang="en-US" dirty="0" smtClean="0">
                <a:hlinkClick r:id="rId6"/>
              </a:rPr>
              <a:t>/</a:t>
            </a:r>
            <a:endParaRPr lang="en-US" dirty="0" smtClean="0"/>
          </a:p>
          <a:p>
            <a:pPr lvl="1"/>
            <a:r>
              <a:rPr lang="en-US" dirty="0" err="1" smtClean="0"/>
              <a:t>HepMag</a:t>
            </a:r>
            <a:r>
              <a:rPr lang="en-US" dirty="0" smtClean="0"/>
              <a:t> </a:t>
            </a:r>
            <a:r>
              <a:rPr lang="en-US" dirty="0" smtClean="0">
                <a:hlinkClick r:id="rId7"/>
              </a:rPr>
              <a:t>www.hepmag.com</a:t>
            </a:r>
            <a:endParaRPr lang="en-US" dirty="0"/>
          </a:p>
          <a:p>
            <a:pPr lvl="1"/>
            <a:r>
              <a:rPr lang="en-US" dirty="0" err="1" smtClean="0"/>
              <a:t>Hcvadvocate.org</a:t>
            </a:r>
            <a:endParaRPr lang="en-US" dirty="0"/>
          </a:p>
          <a:p>
            <a:pPr lvl="1"/>
            <a:r>
              <a:rPr lang="en-US" dirty="0" smtClean="0"/>
              <a:t>National </a:t>
            </a:r>
            <a:r>
              <a:rPr lang="en-US" dirty="0"/>
              <a:t>Viral Hepatitis </a:t>
            </a:r>
            <a:r>
              <a:rPr lang="en-US" dirty="0" smtClean="0"/>
              <a:t>Roundtable </a:t>
            </a:r>
            <a:r>
              <a:rPr lang="en-US" dirty="0" err="1" smtClean="0"/>
              <a:t>www.nvhr.org</a:t>
            </a:r>
            <a:endParaRPr lang="en-US" dirty="0"/>
          </a:p>
        </p:txBody>
      </p:sp>
    </p:spTree>
    <p:extLst>
      <p:ext uri="{BB962C8B-B14F-4D97-AF65-F5344CB8AC3E}">
        <p14:creationId xmlns:p14="http://schemas.microsoft.com/office/powerpoint/2010/main" val="1034741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a:cs typeface="Calibri"/>
              </a:rPr>
              <a:t>Acknowledgements</a:t>
            </a:r>
            <a:endParaRPr lang="en-US" dirty="0">
              <a:latin typeface="Calibri"/>
              <a:cs typeface="Calibri"/>
            </a:endParaRPr>
          </a:p>
        </p:txBody>
      </p:sp>
      <p:sp>
        <p:nvSpPr>
          <p:cNvPr id="3" name="Content Placeholder 2"/>
          <p:cNvSpPr>
            <a:spLocks noGrp="1"/>
          </p:cNvSpPr>
          <p:nvPr>
            <p:ph sz="quarter" idx="1"/>
          </p:nvPr>
        </p:nvSpPr>
        <p:spPr/>
        <p:txBody>
          <a:bodyPr>
            <a:normAutofit/>
          </a:bodyPr>
          <a:lstStyle/>
          <a:p>
            <a:r>
              <a:rPr lang="en-US" dirty="0" smtClean="0"/>
              <a:t>Marguerite </a:t>
            </a:r>
            <a:r>
              <a:rPr lang="en-US" dirty="0" err="1" smtClean="0"/>
              <a:t>Beiser</a:t>
            </a:r>
            <a:r>
              <a:rPr lang="en-US" dirty="0" smtClean="0"/>
              <a:t>, NP, Boston Healthcare for the Homeless Program</a:t>
            </a:r>
          </a:p>
          <a:p>
            <a:r>
              <a:rPr lang="en-US" dirty="0" smtClean="0"/>
              <a:t>Dr. </a:t>
            </a:r>
            <a:r>
              <a:rPr lang="en-US" dirty="0" err="1" smtClean="0"/>
              <a:t>Cami</a:t>
            </a:r>
            <a:r>
              <a:rPr lang="en-US" dirty="0" smtClean="0"/>
              <a:t> Graham, BIDMC</a:t>
            </a:r>
          </a:p>
          <a:p>
            <a:r>
              <a:rPr lang="en-US" dirty="0" smtClean="0"/>
              <a:t>Dr. Paul </a:t>
            </a:r>
            <a:r>
              <a:rPr lang="en-US" dirty="0" err="1" smtClean="0"/>
              <a:t>Pockros</a:t>
            </a:r>
            <a:r>
              <a:rPr lang="en-US" dirty="0" smtClean="0"/>
              <a:t>, Scripps Clinic</a:t>
            </a:r>
          </a:p>
          <a:p>
            <a:r>
              <a:rPr lang="en-US" dirty="0" smtClean="0"/>
              <a:t>My team at MNHC</a:t>
            </a:r>
          </a:p>
          <a:p>
            <a:r>
              <a:rPr lang="en-US" dirty="0" smtClean="0"/>
              <a:t>Patients, Providers and Advocates fighting for access to HCV treatment</a:t>
            </a:r>
            <a:endParaRPr lang="en-US" dirty="0"/>
          </a:p>
        </p:txBody>
      </p:sp>
    </p:spTree>
    <p:extLst>
      <p:ext uri="{BB962C8B-B14F-4D97-AF65-F5344CB8AC3E}">
        <p14:creationId xmlns:p14="http://schemas.microsoft.com/office/powerpoint/2010/main" val="2328384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sz="quarter" idx="1"/>
          </p:nvPr>
        </p:nvSpPr>
        <p:spPr/>
        <p:txBody>
          <a:bodyPr/>
          <a:lstStyle/>
          <a:p>
            <a:pPr marL="0" indent="0">
              <a:buNone/>
            </a:pPr>
            <a:r>
              <a:rPr lang="en-US" dirty="0" smtClean="0"/>
              <a:t>When Ronald comes in to discuss his test results, he tells you “oh yeah, I remember they told me about the </a:t>
            </a:r>
            <a:r>
              <a:rPr lang="en-US" dirty="0" err="1" smtClean="0"/>
              <a:t>Hep</a:t>
            </a:r>
            <a:r>
              <a:rPr lang="en-US" dirty="0" smtClean="0"/>
              <a:t> C when I was in prison, but they told me everything was ok.” He then shows you several tattoos he got while in prison. He tells you “I don’t want that Interferon treatment, it almost killed my friend when he tried it.” </a:t>
            </a:r>
            <a:endParaRPr lang="en-US" dirty="0"/>
          </a:p>
        </p:txBody>
      </p:sp>
    </p:spTree>
    <p:extLst>
      <p:ext uri="{BB962C8B-B14F-4D97-AF65-F5344CB8AC3E}">
        <p14:creationId xmlns:p14="http://schemas.microsoft.com/office/powerpoint/2010/main" val="3999060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2572"/>
          <a:stretch/>
        </p:blipFill>
        <p:spPr>
          <a:xfrm>
            <a:off x="0" y="273953"/>
            <a:ext cx="9144000" cy="5995835"/>
          </a:xfrm>
          <a:prstGeom prst="rect">
            <a:avLst/>
          </a:prstGeom>
        </p:spPr>
      </p:pic>
      <p:sp>
        <p:nvSpPr>
          <p:cNvPr id="2" name="TextBox 1"/>
          <p:cNvSpPr txBox="1"/>
          <p:nvPr/>
        </p:nvSpPr>
        <p:spPr>
          <a:xfrm>
            <a:off x="6148431" y="6488668"/>
            <a:ext cx="2995569" cy="369332"/>
          </a:xfrm>
          <a:prstGeom prst="rect">
            <a:avLst/>
          </a:prstGeom>
          <a:noFill/>
        </p:spPr>
        <p:txBody>
          <a:bodyPr wrap="none" rtlCol="0">
            <a:spAutoFit/>
          </a:bodyPr>
          <a:lstStyle/>
          <a:p>
            <a:r>
              <a:rPr lang="en-US" dirty="0" smtClean="0"/>
              <a:t>Slide credit: M. </a:t>
            </a:r>
            <a:r>
              <a:rPr lang="en-US" dirty="0" err="1" smtClean="0"/>
              <a:t>Beiser</a:t>
            </a:r>
            <a:r>
              <a:rPr lang="en-US" dirty="0" smtClean="0"/>
              <a:t>, BHCHP</a:t>
            </a:r>
            <a:endParaRPr lang="en-US" dirty="0"/>
          </a:p>
        </p:txBody>
      </p:sp>
    </p:spTree>
    <p:extLst>
      <p:ext uri="{BB962C8B-B14F-4D97-AF65-F5344CB8AC3E}">
        <p14:creationId xmlns:p14="http://schemas.microsoft.com/office/powerpoint/2010/main" val="7830839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Common is Hepatitis C?</a:t>
            </a:r>
            <a:endParaRPr lang="en-US" dirty="0"/>
          </a:p>
        </p:txBody>
      </p:sp>
      <p:sp>
        <p:nvSpPr>
          <p:cNvPr id="3" name="Content Placeholder 2"/>
          <p:cNvSpPr>
            <a:spLocks noGrp="1"/>
          </p:cNvSpPr>
          <p:nvPr>
            <p:ph sz="quarter" idx="1"/>
          </p:nvPr>
        </p:nvSpPr>
        <p:spPr>
          <a:xfrm>
            <a:off x="609599" y="1616303"/>
            <a:ext cx="4235301" cy="4572000"/>
          </a:xfrm>
        </p:spPr>
        <p:txBody>
          <a:bodyPr>
            <a:normAutofit fontScale="92500"/>
          </a:bodyPr>
          <a:lstStyle/>
          <a:p>
            <a:r>
              <a:rPr lang="en-US" dirty="0" smtClean="0"/>
              <a:t>1.0% US prevalence (</a:t>
            </a:r>
            <a:r>
              <a:rPr lang="en-US" dirty="0" err="1" smtClean="0"/>
              <a:t>Denniston</a:t>
            </a:r>
            <a:r>
              <a:rPr lang="en-US" dirty="0" smtClean="0"/>
              <a:t>, 2014)  </a:t>
            </a:r>
          </a:p>
          <a:p>
            <a:pPr marL="0" indent="0">
              <a:buNone/>
            </a:pPr>
            <a:r>
              <a:rPr lang="en-US" dirty="0" smtClean="0"/>
              <a:t>~3.2 million Americans (CDC) </a:t>
            </a:r>
          </a:p>
          <a:p>
            <a:r>
              <a:rPr lang="en-US" dirty="0" smtClean="0"/>
              <a:t>22-52% across Health Care for the Homeless Programs in the US (</a:t>
            </a:r>
            <a:r>
              <a:rPr lang="en-US" dirty="0" err="1" smtClean="0"/>
              <a:t>Strehlow</a:t>
            </a:r>
            <a:r>
              <a:rPr lang="en-US" dirty="0" smtClean="0"/>
              <a:t>, 2012) </a:t>
            </a:r>
          </a:p>
          <a:p>
            <a:r>
              <a:rPr lang="en-US" dirty="0" smtClean="0"/>
              <a:t>12-35% in incarcerated populations (</a:t>
            </a:r>
            <a:r>
              <a:rPr lang="en-US" dirty="0" err="1" smtClean="0"/>
              <a:t>Weinbaum</a:t>
            </a:r>
            <a:r>
              <a:rPr lang="en-US" dirty="0" smtClean="0"/>
              <a:t>, 2003) </a:t>
            </a:r>
            <a:endParaRPr lang="en-US" dirty="0"/>
          </a:p>
        </p:txBody>
      </p:sp>
      <p:pic>
        <p:nvPicPr>
          <p:cNvPr id="8" name="Content Placeholder 7" descr="M53018-BBa-100-people-with-Hep-C_uhc-270x162.gif"/>
          <p:cNvPicPr>
            <a:picLocks noGrp="1" noChangeAspect="1"/>
          </p:cNvPicPr>
          <p:nvPr>
            <p:ph sz="quarter" idx="2"/>
          </p:nvPr>
        </p:nvPicPr>
        <p:blipFill>
          <a:blip r:embed="rId3">
            <a:extLst>
              <a:ext uri="{28A0092B-C50C-407E-A947-70E740481C1C}">
                <a14:useLocalDpi xmlns:a14="http://schemas.microsoft.com/office/drawing/2010/main" val="0"/>
              </a:ext>
            </a:extLst>
          </a:blip>
          <a:srcRect t="-48039" b="-48039"/>
          <a:stretch>
            <a:fillRect/>
          </a:stretch>
        </p:blipFill>
        <p:spPr>
          <a:xfrm>
            <a:off x="4844901" y="1589566"/>
            <a:ext cx="4262268" cy="5014433"/>
          </a:xfrm>
        </p:spPr>
      </p:pic>
      <p:sp>
        <p:nvSpPr>
          <p:cNvPr id="5" name="Rectangle 4"/>
          <p:cNvSpPr/>
          <p:nvPr/>
        </p:nvSpPr>
        <p:spPr>
          <a:xfrm>
            <a:off x="6173366" y="6488668"/>
            <a:ext cx="2933803" cy="369332"/>
          </a:xfrm>
          <a:prstGeom prst="rect">
            <a:avLst/>
          </a:prstGeom>
        </p:spPr>
        <p:txBody>
          <a:bodyPr wrap="none">
            <a:spAutoFit/>
          </a:bodyPr>
          <a:lstStyle/>
          <a:p>
            <a:r>
              <a:rPr lang="en-US" dirty="0"/>
              <a:t>Slide credit: M. </a:t>
            </a:r>
            <a:r>
              <a:rPr lang="en-US" dirty="0" err="1"/>
              <a:t>Beiser</a:t>
            </a:r>
            <a:r>
              <a:rPr lang="en-US" dirty="0"/>
              <a:t>, BHCHP</a:t>
            </a:r>
          </a:p>
        </p:txBody>
      </p:sp>
    </p:spTree>
    <p:extLst>
      <p:ext uri="{BB962C8B-B14F-4D97-AF65-F5344CB8AC3E}">
        <p14:creationId xmlns:p14="http://schemas.microsoft.com/office/powerpoint/2010/main" val="39330871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Problem in Homeless </a:t>
            </a:r>
            <a:endParaRPr lang="en-US" dirty="0"/>
          </a:p>
        </p:txBody>
      </p:sp>
      <p:sp>
        <p:nvSpPr>
          <p:cNvPr id="3" name="Content Placeholder 2"/>
          <p:cNvSpPr>
            <a:spLocks noGrp="1"/>
          </p:cNvSpPr>
          <p:nvPr>
            <p:ph sz="quarter" idx="1"/>
          </p:nvPr>
        </p:nvSpPr>
        <p:spPr/>
        <p:txBody>
          <a:bodyPr>
            <a:normAutofit fontScale="32500" lnSpcReduction="20000"/>
          </a:bodyPr>
          <a:lstStyle/>
          <a:p>
            <a:r>
              <a:rPr lang="en-US" dirty="0" smtClean="0"/>
              <a:t>Hepatitis C (HCV)- High prevalence, </a:t>
            </a:r>
          </a:p>
          <a:p>
            <a:endParaRPr lang="en-US" dirty="0" smtClean="0"/>
          </a:p>
          <a:p>
            <a:r>
              <a:rPr lang="en-US" dirty="0" smtClean="0"/>
              <a:t>communicable chronic illness </a:t>
            </a:r>
          </a:p>
          <a:p>
            <a:endParaRPr lang="en-US" dirty="0" smtClean="0"/>
          </a:p>
          <a:p>
            <a:r>
              <a:rPr lang="en-US" dirty="0" smtClean="0"/>
              <a:t>▫ 1.0% US prevalence NHANES Survey (</a:t>
            </a:r>
            <a:r>
              <a:rPr lang="en-US" dirty="0" err="1" smtClean="0"/>
              <a:t>Denniston</a:t>
            </a:r>
            <a:r>
              <a:rPr lang="en-US" dirty="0" smtClean="0"/>
              <a:t> et al, 2014) </a:t>
            </a:r>
          </a:p>
          <a:p>
            <a:endParaRPr lang="en-US" dirty="0" smtClean="0"/>
          </a:p>
          <a:p>
            <a:r>
              <a:rPr lang="en-US" dirty="0" smtClean="0"/>
              <a:t> ~2.2-3.2 million Americans </a:t>
            </a:r>
          </a:p>
          <a:p>
            <a:endParaRPr lang="en-US" dirty="0" smtClean="0"/>
          </a:p>
          <a:p>
            <a:r>
              <a:rPr lang="en-US" dirty="0" smtClean="0"/>
              <a:t> **NHANES underreports persons who are incarcerated </a:t>
            </a:r>
          </a:p>
          <a:p>
            <a:endParaRPr lang="en-US" dirty="0" smtClean="0"/>
          </a:p>
          <a:p>
            <a:r>
              <a:rPr lang="en-US" dirty="0" smtClean="0"/>
              <a:t>and homeless </a:t>
            </a:r>
          </a:p>
          <a:p>
            <a:endParaRPr lang="en-US" dirty="0" smtClean="0"/>
          </a:p>
          <a:p>
            <a:r>
              <a:rPr lang="en-US" dirty="0" smtClean="0"/>
              <a:t>▫ 23% at BHCHP(</a:t>
            </a:r>
            <a:r>
              <a:rPr lang="en-US" dirty="0" err="1" smtClean="0"/>
              <a:t>Bharel</a:t>
            </a:r>
            <a:r>
              <a:rPr lang="en-US" dirty="0" smtClean="0"/>
              <a:t> et al, 2013) </a:t>
            </a:r>
          </a:p>
          <a:p>
            <a:endParaRPr lang="en-US" dirty="0" smtClean="0"/>
          </a:p>
          <a:p>
            <a:r>
              <a:rPr lang="en-US" dirty="0" smtClean="0"/>
              <a:t>▫ 22-52% across Health Care for the Homeless </a:t>
            </a:r>
          </a:p>
          <a:p>
            <a:endParaRPr lang="en-US" dirty="0" smtClean="0"/>
          </a:p>
          <a:p>
            <a:r>
              <a:rPr lang="en-US" dirty="0" smtClean="0"/>
              <a:t>Programs in the US (</a:t>
            </a:r>
            <a:r>
              <a:rPr lang="en-US" dirty="0" err="1" smtClean="0"/>
              <a:t>Strehlow</a:t>
            </a:r>
            <a:r>
              <a:rPr lang="en-US" dirty="0" smtClean="0"/>
              <a:t> et al, 2012) </a:t>
            </a:r>
          </a:p>
          <a:p>
            <a:endParaRPr lang="en-US" dirty="0" smtClean="0"/>
          </a:p>
          <a:p>
            <a:r>
              <a:rPr lang="en-US" dirty="0" smtClean="0"/>
              <a:t>▫ 12-35% in incarcerated populations (</a:t>
            </a:r>
            <a:r>
              <a:rPr lang="en-US" dirty="0" err="1" smtClean="0"/>
              <a:t>Weinbaum</a:t>
            </a:r>
            <a:r>
              <a:rPr lang="en-US" dirty="0" smtClean="0"/>
              <a:t> et al, </a:t>
            </a:r>
          </a:p>
          <a:p>
            <a:endParaRPr lang="en-US" dirty="0" smtClean="0"/>
          </a:p>
          <a:p>
            <a:r>
              <a:rPr lang="en-US" dirty="0" smtClean="0"/>
              <a:t>2003) </a:t>
            </a:r>
            <a:endParaRPr lang="en-US" dirty="0"/>
          </a:p>
        </p:txBody>
      </p:sp>
      <p:pic>
        <p:nvPicPr>
          <p:cNvPr id="4" name="Picture 3"/>
          <p:cNvPicPr>
            <a:picLocks noChangeAspect="1"/>
          </p:cNvPicPr>
          <p:nvPr/>
        </p:nvPicPr>
        <p:blipFill>
          <a:blip r:embed="rId3"/>
          <a:stretch>
            <a:fillRect/>
          </a:stretch>
        </p:blipFill>
        <p:spPr>
          <a:xfrm>
            <a:off x="317500" y="1130300"/>
            <a:ext cx="8509000" cy="4597400"/>
          </a:xfrm>
          <a:prstGeom prst="rect">
            <a:avLst/>
          </a:prstGeom>
        </p:spPr>
      </p:pic>
      <p:pic>
        <p:nvPicPr>
          <p:cNvPr id="5" name="Picture 4"/>
          <p:cNvPicPr>
            <a:picLocks noChangeAspect="1"/>
          </p:cNvPicPr>
          <p:nvPr/>
        </p:nvPicPr>
        <p:blipFill rotWithShape="1">
          <a:blip r:embed="rId4"/>
          <a:srcRect t="9004"/>
          <a:stretch/>
        </p:blipFill>
        <p:spPr>
          <a:xfrm>
            <a:off x="0" y="274638"/>
            <a:ext cx="9144000" cy="6240503"/>
          </a:xfrm>
          <a:prstGeom prst="rect">
            <a:avLst/>
          </a:prstGeom>
        </p:spPr>
      </p:pic>
      <p:sp>
        <p:nvSpPr>
          <p:cNvPr id="6" name="Rectangle 5"/>
          <p:cNvSpPr/>
          <p:nvPr/>
        </p:nvSpPr>
        <p:spPr>
          <a:xfrm>
            <a:off x="6069784" y="6466124"/>
            <a:ext cx="2995569" cy="369332"/>
          </a:xfrm>
          <a:prstGeom prst="rect">
            <a:avLst/>
          </a:prstGeom>
        </p:spPr>
        <p:txBody>
          <a:bodyPr wrap="none">
            <a:spAutoFit/>
          </a:bodyPr>
          <a:lstStyle/>
          <a:p>
            <a:r>
              <a:rPr lang="en-US" dirty="0"/>
              <a:t>Slide credit: M. </a:t>
            </a:r>
            <a:r>
              <a:rPr lang="en-US" dirty="0" err="1"/>
              <a:t>Beiser</a:t>
            </a:r>
            <a:r>
              <a:rPr lang="en-US" dirty="0"/>
              <a:t>, BHCHP</a:t>
            </a:r>
          </a:p>
        </p:txBody>
      </p:sp>
    </p:spTree>
    <p:extLst>
      <p:ext uri="{BB962C8B-B14F-4D97-AF65-F5344CB8AC3E}">
        <p14:creationId xmlns:p14="http://schemas.microsoft.com/office/powerpoint/2010/main" val="13982022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Hepatitis C Care Cascade</a:t>
            </a:r>
            <a:endParaRPr lang="en-US" dirty="0"/>
          </a:p>
        </p:txBody>
      </p:sp>
      <p:pic>
        <p:nvPicPr>
          <p:cNvPr id="4" name="Content Placeholder 3" descr="HCV_treatment_casacde_aidsm.jpg"/>
          <p:cNvPicPr>
            <a:picLocks noGrp="1" noChangeAspect="1"/>
          </p:cNvPicPr>
          <p:nvPr>
            <p:ph sz="quarter" idx="1"/>
          </p:nvPr>
        </p:nvPicPr>
        <p:blipFill>
          <a:blip r:embed="rId3">
            <a:extLst>
              <a:ext uri="{28A0092B-C50C-407E-A947-70E740481C1C}">
                <a14:useLocalDpi xmlns:a14="http://schemas.microsoft.com/office/drawing/2010/main" val="0"/>
              </a:ext>
            </a:extLst>
          </a:blip>
          <a:srcRect t="11018" b="11018"/>
          <a:stretch>
            <a:fillRect/>
          </a:stretch>
        </p:blipFill>
        <p:spPr/>
      </p:pic>
      <p:sp>
        <p:nvSpPr>
          <p:cNvPr id="5" name="TextBox 4"/>
          <p:cNvSpPr txBox="1"/>
          <p:nvPr/>
        </p:nvSpPr>
        <p:spPr>
          <a:xfrm>
            <a:off x="6237360" y="6501394"/>
            <a:ext cx="2906640" cy="369332"/>
          </a:xfrm>
          <a:prstGeom prst="rect">
            <a:avLst/>
          </a:prstGeom>
          <a:noFill/>
        </p:spPr>
        <p:txBody>
          <a:bodyPr wrap="none" rtlCol="0">
            <a:spAutoFit/>
          </a:bodyPr>
          <a:lstStyle/>
          <a:p>
            <a:r>
              <a:rPr lang="en-US" dirty="0" smtClean="0"/>
              <a:t>Source: Holmberg et al, 2013</a:t>
            </a:r>
            <a:endParaRPr lang="en-US" dirty="0"/>
          </a:p>
        </p:txBody>
      </p:sp>
    </p:spTree>
    <p:extLst>
      <p:ext uri="{BB962C8B-B14F-4D97-AF65-F5344CB8AC3E}">
        <p14:creationId xmlns:p14="http://schemas.microsoft.com/office/powerpoint/2010/main" val="265607322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1088</TotalTime>
  <Words>3386</Words>
  <Application>Microsoft Macintosh PowerPoint</Application>
  <PresentationFormat>On-screen Show (4:3)</PresentationFormat>
  <Paragraphs>312</Paragraphs>
  <Slides>41</Slides>
  <Notes>31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Median</vt:lpstr>
      <vt:lpstr>Diagnosis and Treatment of Hepatitis C in the Homeless Population</vt:lpstr>
      <vt:lpstr>Objectives</vt:lpstr>
      <vt:lpstr>Case Study</vt:lpstr>
      <vt:lpstr>Case Study</vt:lpstr>
      <vt:lpstr>Case Study</vt:lpstr>
      <vt:lpstr>PowerPoint Presentation</vt:lpstr>
      <vt:lpstr>How Common is Hepatitis C?</vt:lpstr>
      <vt:lpstr>Scope of Problem in Homeless </vt:lpstr>
      <vt:lpstr>Hepatitis C Care Cascade</vt:lpstr>
      <vt:lpstr>Screening</vt:lpstr>
      <vt:lpstr>Rationale for Birth Cohort Screening: US HCV Prevalence by Birth Year</vt:lpstr>
      <vt:lpstr>Risk Factors</vt:lpstr>
      <vt:lpstr>Case Study</vt:lpstr>
      <vt:lpstr>Noninvasive Staging of Liver Disease</vt:lpstr>
      <vt:lpstr>Staging of Liver Disease- Biomarkers One option- FIB-4</vt:lpstr>
      <vt:lpstr>Primary Care</vt:lpstr>
      <vt:lpstr>HCV Patient Education</vt:lpstr>
      <vt:lpstr>Cirrhosis</vt:lpstr>
      <vt:lpstr>Assessing Treatment Readiness</vt:lpstr>
      <vt:lpstr>Case Study</vt:lpstr>
      <vt:lpstr>PowerPoint Presentation</vt:lpstr>
      <vt:lpstr>HCV Treatment Timeline</vt:lpstr>
      <vt:lpstr>PowerPoint Presentation</vt:lpstr>
      <vt:lpstr>Newest Hepatitis C Treatments</vt:lpstr>
      <vt:lpstr>Data supporting Simepravir/Sofosbuvir off-label use</vt:lpstr>
      <vt:lpstr>PowerPoint Presentation</vt:lpstr>
      <vt:lpstr>Cost and Efficacy of Current Treatment</vt:lpstr>
      <vt:lpstr>PowerPoint Presentation</vt:lpstr>
      <vt:lpstr>Cost of Hepatitis C Treatment</vt:lpstr>
      <vt:lpstr>Cost Effectiveness</vt:lpstr>
      <vt:lpstr>Who to Treat: MediCal Guidelines</vt:lpstr>
      <vt:lpstr>Who to Treat: AASLD Guidelines</vt:lpstr>
      <vt:lpstr>Patient/Copay Assistance Programs</vt:lpstr>
      <vt:lpstr>What about Reinfection?</vt:lpstr>
      <vt:lpstr>What about Community Based Treatment?</vt:lpstr>
      <vt:lpstr>Mission Neighborhood Health Center Hepatitis C Pilot </vt:lpstr>
      <vt:lpstr>Mission Neighborhood Health Center Hepatitis C Pilot Challenges</vt:lpstr>
      <vt:lpstr>Case Study Conclusion</vt:lpstr>
      <vt:lpstr>Conclusions</vt:lpstr>
      <vt:lpstr>Resources</vt:lpstr>
      <vt:lpstr>Acknowledgements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and Treatment of Hepatitis C in the Homeless Population</dc:title>
  <dc:creator>Joanna Eveland</dc:creator>
  <cp:lastModifiedBy>Joanna Eveland</cp:lastModifiedBy>
  <cp:revision>78</cp:revision>
  <dcterms:created xsi:type="dcterms:W3CDTF">2014-08-12T15:21:35Z</dcterms:created>
  <dcterms:modified xsi:type="dcterms:W3CDTF">2014-08-14T18:27:25Z</dcterms:modified>
</cp:coreProperties>
</file>