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60" r:id="rId4"/>
    <p:sldId id="261" r:id="rId5"/>
    <p:sldId id="266" r:id="rId6"/>
    <p:sldId id="258" r:id="rId7"/>
    <p:sldId id="259" r:id="rId8"/>
    <p:sldId id="269" r:id="rId9"/>
    <p:sldId id="262" r:id="rId10"/>
    <p:sldId id="263" r:id="rId11"/>
    <p:sldId id="267" r:id="rId12"/>
    <p:sldId id="264" r:id="rId13"/>
    <p:sldId id="265" r:id="rId14"/>
    <p:sldId id="268"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3" autoAdjust="0"/>
    <p:restoredTop sz="89518" autoAdjust="0"/>
  </p:normalViewPr>
  <p:slideViewPr>
    <p:cSldViewPr>
      <p:cViewPr varScale="1">
        <p:scale>
          <a:sx n="35" d="100"/>
          <a:sy n="35" d="100"/>
        </p:scale>
        <p:origin x="989" y="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3069AE5-2444-463A-B649-3B0043773BBA}" type="datetimeFigureOut">
              <a:rPr lang="en-US" smtClean="0"/>
              <a:t>8/15/2014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9F58CCE-18E7-41BB-93FC-8A19EE68BD1A}" type="slidenum">
              <a:rPr lang="en-US" smtClean="0"/>
              <a:t>‹#›</a:t>
            </a:fld>
            <a:endParaRPr lang="en-US"/>
          </a:p>
        </p:txBody>
      </p:sp>
    </p:spTree>
    <p:extLst>
      <p:ext uri="{BB962C8B-B14F-4D97-AF65-F5344CB8AC3E}">
        <p14:creationId xmlns:p14="http://schemas.microsoft.com/office/powerpoint/2010/main" val="616763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BD3338C-390D-43EF-869A-4FB2AF9AEE36}" type="datetimeFigureOut">
              <a:rPr lang="en-US" smtClean="0"/>
              <a:t>8/15/2014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CF619E7-4B5D-428E-9076-7F2F4505A10B}" type="slidenum">
              <a:rPr lang="en-US" smtClean="0"/>
              <a:t>‹#›</a:t>
            </a:fld>
            <a:endParaRPr lang="en-US" dirty="0"/>
          </a:p>
        </p:txBody>
      </p:sp>
    </p:spTree>
    <p:extLst>
      <p:ext uri="{BB962C8B-B14F-4D97-AF65-F5344CB8AC3E}">
        <p14:creationId xmlns:p14="http://schemas.microsoft.com/office/powerpoint/2010/main" val="227560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F619E7-4B5D-428E-9076-7F2F4505A10B}" type="slidenum">
              <a:rPr lang="en-US" smtClean="0"/>
              <a:t>1</a:t>
            </a:fld>
            <a:endParaRPr lang="en-US" dirty="0"/>
          </a:p>
        </p:txBody>
      </p:sp>
    </p:spTree>
    <p:extLst>
      <p:ext uri="{BB962C8B-B14F-4D97-AF65-F5344CB8AC3E}">
        <p14:creationId xmlns:p14="http://schemas.microsoft.com/office/powerpoint/2010/main" val="53041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F619E7-4B5D-428E-9076-7F2F4505A10B}" type="slidenum">
              <a:rPr lang="en-US" smtClean="0"/>
              <a:t>10</a:t>
            </a:fld>
            <a:endParaRPr lang="en-US" dirty="0"/>
          </a:p>
        </p:txBody>
      </p:sp>
    </p:spTree>
    <p:extLst>
      <p:ext uri="{BB962C8B-B14F-4D97-AF65-F5344CB8AC3E}">
        <p14:creationId xmlns:p14="http://schemas.microsoft.com/office/powerpoint/2010/main" val="1571048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innovative </a:t>
            </a:r>
            <a:r>
              <a:rPr lang="en-US" b="1" dirty="0" smtClean="0"/>
              <a:t>new vision and brand</a:t>
            </a:r>
            <a:r>
              <a:rPr lang="en-US" dirty="0" smtClean="0"/>
              <a:t> to educate patients about the benefits of California’s community clinics and health centers (CCHCs)</a:t>
            </a:r>
          </a:p>
          <a:p>
            <a:pPr marL="0" indent="0">
              <a:buNone/>
            </a:pPr>
            <a:endParaRPr lang="en-US" sz="1200" dirty="0" smtClean="0"/>
          </a:p>
          <a:p>
            <a:r>
              <a:rPr lang="en-US" dirty="0" smtClean="0"/>
              <a:t>represents the “plus” that CCHCs offer their patients by going beyond primary care to encompass a </a:t>
            </a:r>
            <a:r>
              <a:rPr lang="en-US" b="1" dirty="0" smtClean="0"/>
              <a:t>whole health approach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CF619E7-4B5D-428E-9076-7F2F4505A10B}" type="slidenum">
              <a:rPr lang="en-US" smtClean="0"/>
              <a:t>11</a:t>
            </a:fld>
            <a:endParaRPr lang="en-US" dirty="0"/>
          </a:p>
        </p:txBody>
      </p:sp>
    </p:spTree>
    <p:extLst>
      <p:ext uri="{BB962C8B-B14F-4D97-AF65-F5344CB8AC3E}">
        <p14:creationId xmlns:p14="http://schemas.microsoft.com/office/powerpoint/2010/main" val="3818401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F619E7-4B5D-428E-9076-7F2F4505A10B}" type="slidenum">
              <a:rPr lang="en-US" smtClean="0"/>
              <a:t>12</a:t>
            </a:fld>
            <a:endParaRPr lang="en-US" dirty="0"/>
          </a:p>
        </p:txBody>
      </p:sp>
    </p:spTree>
    <p:extLst>
      <p:ext uri="{BB962C8B-B14F-4D97-AF65-F5344CB8AC3E}">
        <p14:creationId xmlns:p14="http://schemas.microsoft.com/office/powerpoint/2010/main" val="1588004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F619E7-4B5D-428E-9076-7F2F4505A10B}" type="slidenum">
              <a:rPr lang="en-US" smtClean="0"/>
              <a:t>13</a:t>
            </a:fld>
            <a:endParaRPr lang="en-US" dirty="0"/>
          </a:p>
        </p:txBody>
      </p:sp>
    </p:spTree>
    <p:extLst>
      <p:ext uri="{BB962C8B-B14F-4D97-AF65-F5344CB8AC3E}">
        <p14:creationId xmlns:p14="http://schemas.microsoft.com/office/powerpoint/2010/main" val="1418270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F619E7-4B5D-428E-9076-7F2F4505A10B}" type="slidenum">
              <a:rPr lang="en-US" smtClean="0"/>
              <a:t>14</a:t>
            </a:fld>
            <a:endParaRPr lang="en-US" dirty="0"/>
          </a:p>
        </p:txBody>
      </p:sp>
    </p:spTree>
    <p:extLst>
      <p:ext uri="{BB962C8B-B14F-4D97-AF65-F5344CB8AC3E}">
        <p14:creationId xmlns:p14="http://schemas.microsoft.com/office/powerpoint/2010/main" val="93358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F619E7-4B5D-428E-9076-7F2F4505A10B}" type="slidenum">
              <a:rPr lang="en-US" smtClean="0"/>
              <a:t>2</a:t>
            </a:fld>
            <a:endParaRPr lang="en-US" dirty="0"/>
          </a:p>
        </p:txBody>
      </p:sp>
    </p:spTree>
    <p:extLst>
      <p:ext uri="{BB962C8B-B14F-4D97-AF65-F5344CB8AC3E}">
        <p14:creationId xmlns:p14="http://schemas.microsoft.com/office/powerpoint/2010/main" val="155343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F619E7-4B5D-428E-9076-7F2F4505A10B}" type="slidenum">
              <a:rPr lang="en-US" smtClean="0"/>
              <a:t>3</a:t>
            </a:fld>
            <a:endParaRPr lang="en-US" dirty="0"/>
          </a:p>
        </p:txBody>
      </p:sp>
    </p:spTree>
    <p:extLst>
      <p:ext uri="{BB962C8B-B14F-4D97-AF65-F5344CB8AC3E}">
        <p14:creationId xmlns:p14="http://schemas.microsoft.com/office/powerpoint/2010/main" val="101800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F619E7-4B5D-428E-9076-7F2F4505A10B}" type="slidenum">
              <a:rPr lang="en-US" smtClean="0"/>
              <a:t>4</a:t>
            </a:fld>
            <a:endParaRPr lang="en-US" dirty="0"/>
          </a:p>
        </p:txBody>
      </p:sp>
    </p:spTree>
    <p:extLst>
      <p:ext uri="{BB962C8B-B14F-4D97-AF65-F5344CB8AC3E}">
        <p14:creationId xmlns:p14="http://schemas.microsoft.com/office/powerpoint/2010/main" val="206320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F619E7-4B5D-428E-9076-7F2F4505A10B}" type="slidenum">
              <a:rPr lang="en-US" smtClean="0"/>
              <a:t>5</a:t>
            </a:fld>
            <a:endParaRPr lang="en-US" dirty="0"/>
          </a:p>
        </p:txBody>
      </p:sp>
    </p:spTree>
    <p:extLst>
      <p:ext uri="{BB962C8B-B14F-4D97-AF65-F5344CB8AC3E}">
        <p14:creationId xmlns:p14="http://schemas.microsoft.com/office/powerpoint/2010/main" val="86097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F619E7-4B5D-428E-9076-7F2F4505A10B}" type="slidenum">
              <a:rPr lang="en-US" smtClean="0"/>
              <a:t>6</a:t>
            </a:fld>
            <a:endParaRPr lang="en-US" dirty="0"/>
          </a:p>
        </p:txBody>
      </p:sp>
    </p:spTree>
    <p:extLst>
      <p:ext uri="{BB962C8B-B14F-4D97-AF65-F5344CB8AC3E}">
        <p14:creationId xmlns:p14="http://schemas.microsoft.com/office/powerpoint/2010/main" val="218973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F619E7-4B5D-428E-9076-7F2F4505A10B}" type="slidenum">
              <a:rPr lang="en-US" smtClean="0"/>
              <a:t>7</a:t>
            </a:fld>
            <a:endParaRPr lang="en-US" dirty="0"/>
          </a:p>
        </p:txBody>
      </p:sp>
    </p:spTree>
    <p:extLst>
      <p:ext uri="{BB962C8B-B14F-4D97-AF65-F5344CB8AC3E}">
        <p14:creationId xmlns:p14="http://schemas.microsoft.com/office/powerpoint/2010/main" val="1556930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buFontTx/>
              <a:buChar char="•"/>
              <a:defRPr/>
            </a:pPr>
            <a:r>
              <a:rPr lang="en-US" dirty="0" smtClean="0"/>
              <a:t>Contacting your legislators and congressional representatives through written and oral testimonies are great ways to share  your perspective. You directly see the impact of policy decisions made in Sacramento and DC. </a:t>
            </a:r>
          </a:p>
          <a:p>
            <a:pPr eaLnBrk="1" fontAlgn="auto" hangingPunct="1">
              <a:spcBef>
                <a:spcPts val="0"/>
              </a:spcBef>
              <a:spcAft>
                <a:spcPts val="0"/>
              </a:spcAft>
              <a:buFontTx/>
              <a:buChar char="•"/>
              <a:defRPr/>
            </a:pPr>
            <a:endParaRPr lang="en-US" dirty="0" smtClean="0"/>
          </a:p>
          <a:p>
            <a:pPr eaLnBrk="1" fontAlgn="auto" hangingPunct="1">
              <a:spcBef>
                <a:spcPts val="0"/>
              </a:spcBef>
              <a:spcAft>
                <a:spcPts val="0"/>
              </a:spcAft>
              <a:buFontTx/>
              <a:buChar char="•"/>
              <a:defRPr/>
            </a:pPr>
            <a:r>
              <a:rPr lang="en-US" dirty="0" smtClean="0"/>
              <a:t> As an example, patients find their physicians to be trustworthy and when they hear advocacy from your perspective, they are more likely to get behind it. Similarly,  writing Op-Eds and making yourself available to the media for interviews, reinforces the message trying to be delivered on a larger scale.</a:t>
            </a:r>
          </a:p>
          <a:p>
            <a:pPr eaLnBrk="1" fontAlgn="auto" hangingPunct="1">
              <a:spcBef>
                <a:spcPts val="0"/>
              </a:spcBef>
              <a:spcAft>
                <a:spcPts val="0"/>
              </a:spcAft>
              <a:buFontTx/>
              <a:buChar char="•"/>
              <a:defRPr/>
            </a:pPr>
            <a:endParaRPr lang="en-US" dirty="0" smtClean="0"/>
          </a:p>
          <a:p>
            <a:pPr eaLnBrk="1" fontAlgn="auto" hangingPunct="1">
              <a:spcBef>
                <a:spcPts val="0"/>
              </a:spcBef>
              <a:spcAft>
                <a:spcPts val="0"/>
              </a:spcAft>
              <a:buFontTx/>
              <a:buChar char="•"/>
              <a:defRPr/>
            </a:pPr>
            <a:r>
              <a:rPr lang="en-US" dirty="0" smtClean="0"/>
              <a:t> Health issues are being highlighted widely and many interested parties, including the media, would like to get familiar with the sites that serve your communities population.  Invite them to your site and educate them on the multiple services available to patients and the community at-large.  </a:t>
            </a:r>
          </a:p>
          <a:p>
            <a:pPr eaLnBrk="1" fontAlgn="auto" hangingPunct="1">
              <a:spcBef>
                <a:spcPts val="0"/>
              </a:spcBef>
              <a:spcAft>
                <a:spcPts val="0"/>
              </a:spcAft>
              <a:buFontTx/>
              <a:buChar char="•"/>
              <a:defRPr/>
            </a:pPr>
            <a:endParaRPr lang="en-US" dirty="0" smtClean="0"/>
          </a:p>
          <a:p>
            <a:pPr eaLnBrk="1" fontAlgn="auto" hangingPunct="1">
              <a:spcBef>
                <a:spcPts val="0"/>
              </a:spcBef>
              <a:spcAft>
                <a:spcPts val="0"/>
              </a:spcAft>
              <a:buFontTx/>
              <a:buChar char="•"/>
              <a:defRPr/>
            </a:pPr>
            <a:r>
              <a:rPr lang="en-US" dirty="0" smtClean="0"/>
              <a:t> Partner and/or participate with your consortia in health education forums and community forums. They are a great opportunity to not only educate staff, patients and the community,  but also to build relationships and partner with like-minded organizations. </a:t>
            </a:r>
          </a:p>
          <a:p>
            <a:pPr eaLnBrk="1" fontAlgn="auto" hangingPunct="1">
              <a:spcBef>
                <a:spcPts val="0"/>
              </a:spcBef>
              <a:spcAft>
                <a:spcPts val="0"/>
              </a:spcAft>
              <a:buFontTx/>
              <a:buChar char="•"/>
              <a:defRPr/>
            </a:pPr>
            <a:endParaRPr lang="en-US" dirty="0" smtClean="0"/>
          </a:p>
          <a:p>
            <a:pPr eaLnBrk="1" fontAlgn="auto" hangingPunct="1">
              <a:spcBef>
                <a:spcPts val="0"/>
              </a:spcBef>
              <a:spcAft>
                <a:spcPts val="0"/>
              </a:spcAft>
              <a:buFontTx/>
              <a:buChar char="•"/>
              <a:defRPr/>
            </a:pPr>
            <a:r>
              <a:rPr lang="en-US" dirty="0" smtClean="0"/>
              <a:t> Advocacy efforts may range in size, depending on its length of existence. </a:t>
            </a:r>
          </a:p>
          <a:p>
            <a:pPr eaLnBrk="1" fontAlgn="auto" hangingPunct="1">
              <a:spcBef>
                <a:spcPts val="0"/>
              </a:spcBef>
              <a:spcAft>
                <a:spcPts val="0"/>
              </a:spcAft>
              <a:buFontTx/>
              <a:buChar char="•"/>
              <a:defRPr/>
            </a:pPr>
            <a:endParaRPr lang="en-US" dirty="0" smtClean="0"/>
          </a:p>
          <a:p>
            <a:pPr eaLnBrk="1" fontAlgn="auto" hangingPunct="1">
              <a:spcBef>
                <a:spcPts val="0"/>
              </a:spcBef>
              <a:spcAft>
                <a:spcPts val="0"/>
              </a:spcAft>
              <a:buFontTx/>
              <a:buChar char="•"/>
              <a:defRPr/>
            </a:pPr>
            <a:r>
              <a:rPr lang="en-US" dirty="0" smtClean="0"/>
              <a:t> If your site has an advocacy workgroup/taskforce, and you’re not already involved, seek information and get involved!</a:t>
            </a:r>
          </a:p>
          <a:p>
            <a:pPr eaLnBrk="1" fontAlgn="auto" hangingPunct="1">
              <a:spcBef>
                <a:spcPts val="0"/>
              </a:spcBef>
              <a:spcAft>
                <a:spcPts val="0"/>
              </a:spcAft>
              <a:buFontTx/>
              <a:buChar char="•"/>
              <a:defRPr/>
            </a:pPr>
            <a:endParaRPr lang="en-US" dirty="0" smtClean="0"/>
          </a:p>
          <a:p>
            <a:pPr eaLnBrk="1" fontAlgn="auto" hangingPunct="1">
              <a:spcBef>
                <a:spcPts val="0"/>
              </a:spcBef>
              <a:spcAft>
                <a:spcPts val="0"/>
              </a:spcAft>
              <a:buFontTx/>
              <a:buChar char="•"/>
              <a:defRPr/>
            </a:pPr>
            <a:r>
              <a:rPr lang="en-US" dirty="0" smtClean="0"/>
              <a:t> If it does not exist, consider building a network. It can be as simple as providing information on the impact of the state budget or educating them on what health care reform means. </a:t>
            </a:r>
          </a:p>
          <a:p>
            <a:endParaRPr lang="en-US" dirty="0"/>
          </a:p>
        </p:txBody>
      </p:sp>
      <p:sp>
        <p:nvSpPr>
          <p:cNvPr id="4" name="Slide Number Placeholder 3"/>
          <p:cNvSpPr>
            <a:spLocks noGrp="1"/>
          </p:cNvSpPr>
          <p:nvPr>
            <p:ph type="sldNum" sz="quarter" idx="10"/>
          </p:nvPr>
        </p:nvSpPr>
        <p:spPr/>
        <p:txBody>
          <a:bodyPr/>
          <a:lstStyle/>
          <a:p>
            <a:fld id="{CCF619E7-4B5D-428E-9076-7F2F4505A10B}" type="slidenum">
              <a:rPr lang="en-US" smtClean="0"/>
              <a:t>8</a:t>
            </a:fld>
            <a:endParaRPr lang="en-US" dirty="0"/>
          </a:p>
        </p:txBody>
      </p:sp>
    </p:spTree>
    <p:extLst>
      <p:ext uri="{BB962C8B-B14F-4D97-AF65-F5344CB8AC3E}">
        <p14:creationId xmlns:p14="http://schemas.microsoft.com/office/powerpoint/2010/main" val="3139600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F619E7-4B5D-428E-9076-7F2F4505A10B}" type="slidenum">
              <a:rPr lang="en-US" smtClean="0"/>
              <a:t>9</a:t>
            </a:fld>
            <a:endParaRPr lang="en-US" dirty="0"/>
          </a:p>
        </p:txBody>
      </p:sp>
    </p:spTree>
    <p:extLst>
      <p:ext uri="{BB962C8B-B14F-4D97-AF65-F5344CB8AC3E}">
        <p14:creationId xmlns:p14="http://schemas.microsoft.com/office/powerpoint/2010/main" val="205809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63AC4A-21C0-4A7D-968D-34A8EB84A44C}" type="datetimeFigureOut">
              <a:rPr lang="en-US" smtClean="0"/>
              <a:t>8/15/2014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755F4-92CF-4EAD-A7C7-E95FB40FA54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3AC4A-21C0-4A7D-968D-34A8EB84A44C}" type="datetimeFigureOut">
              <a:rPr lang="en-US" smtClean="0"/>
              <a:t>8/15/2014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755F4-92CF-4EAD-A7C7-E95FB40FA54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3AC4A-21C0-4A7D-968D-34A8EB84A44C}" type="datetimeFigureOut">
              <a:rPr lang="en-US" smtClean="0"/>
              <a:t>8/15/2014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755F4-92CF-4EAD-A7C7-E95FB40FA54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3AC4A-21C0-4A7D-968D-34A8EB84A44C}" type="datetimeFigureOut">
              <a:rPr lang="en-US" smtClean="0"/>
              <a:t>8/15/2014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755F4-92CF-4EAD-A7C7-E95FB40FA54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63AC4A-21C0-4A7D-968D-34A8EB84A44C}" type="datetimeFigureOut">
              <a:rPr lang="en-US" smtClean="0"/>
              <a:t>8/15/2014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755F4-92CF-4EAD-A7C7-E95FB40FA54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63AC4A-21C0-4A7D-968D-34A8EB84A44C}" type="datetimeFigureOut">
              <a:rPr lang="en-US" smtClean="0"/>
              <a:t>8/15/2014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755F4-92CF-4EAD-A7C7-E95FB40FA54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63AC4A-21C0-4A7D-968D-34A8EB84A44C}" type="datetimeFigureOut">
              <a:rPr lang="en-US" smtClean="0"/>
              <a:t>8/15/2014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B755F4-92CF-4EAD-A7C7-E95FB40FA54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63AC4A-21C0-4A7D-968D-34A8EB84A44C}" type="datetimeFigureOut">
              <a:rPr lang="en-US" smtClean="0"/>
              <a:t>8/15/2014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B755F4-92CF-4EAD-A7C7-E95FB40FA54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3AC4A-21C0-4A7D-968D-34A8EB84A44C}" type="datetimeFigureOut">
              <a:rPr lang="en-US" smtClean="0"/>
              <a:t>8/15/2014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B755F4-92CF-4EAD-A7C7-E95FB40FA54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3AC4A-21C0-4A7D-968D-34A8EB84A44C}" type="datetimeFigureOut">
              <a:rPr lang="en-US" smtClean="0"/>
              <a:t>8/15/2014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755F4-92CF-4EAD-A7C7-E95FB40FA540}"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C63AC4A-21C0-4A7D-968D-34A8EB84A44C}" type="datetimeFigureOut">
              <a:rPr lang="en-US" smtClean="0"/>
              <a:t>8/15/2014</a:t>
            </a:fld>
            <a:endParaRPr lang="en-US" dirty="0"/>
          </a:p>
        </p:txBody>
      </p:sp>
      <p:sp>
        <p:nvSpPr>
          <p:cNvPr id="9" name="Slide Number Placeholder 8"/>
          <p:cNvSpPr>
            <a:spLocks noGrp="1"/>
          </p:cNvSpPr>
          <p:nvPr>
            <p:ph type="sldNum" sz="quarter" idx="11"/>
          </p:nvPr>
        </p:nvSpPr>
        <p:spPr/>
        <p:txBody>
          <a:bodyPr/>
          <a:lstStyle/>
          <a:p>
            <a:fld id="{98B755F4-92CF-4EAD-A7C7-E95FB40FA540}"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cpca.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8B755F4-92CF-4EAD-A7C7-E95FB40FA540}"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C63AC4A-21C0-4A7D-968D-34A8EB84A44C}" type="datetimeFigureOut">
              <a:rPr lang="en-US" smtClean="0"/>
              <a:t>8/15/2014</a:t>
            </a:fld>
            <a:endParaRPr lang="en-US" dirty="0"/>
          </a:p>
        </p:txBody>
      </p:sp>
      <p:pic>
        <p:nvPicPr>
          <p:cNvPr id="9" name="Picture 8" descr="CPCA20Annvlogo">
            <a:hlinkClick r:id="rId13"/>
          </p:cNvPr>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152400"/>
            <a:ext cx="1133475" cy="151447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hyperlink" Target="http://easyvoter.org/" TargetMode="External"/><Relationship Id="rId3" Type="http://schemas.openxmlformats.org/officeDocument/2006/relationships/hyperlink" Target="http://www.cpca.org/" TargetMode="External"/><Relationship Id="rId7" Type="http://schemas.openxmlformats.org/officeDocument/2006/relationships/hyperlink" Target="http://smartvoter.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lwvc.org/" TargetMode="External"/><Relationship Id="rId5" Type="http://schemas.openxmlformats.org/officeDocument/2006/relationships/hyperlink" Target="http://www.saveourchcs.org/" TargetMode="External"/><Relationship Id="rId4" Type="http://schemas.openxmlformats.org/officeDocument/2006/relationships/hyperlink" Target="http://www.nationalvoterregistrationday.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anavarro@cpca.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cpca.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0"/>
            <a:ext cx="7772400" cy="1527175"/>
          </a:xfrm>
        </p:spPr>
        <p:txBody>
          <a:bodyPr/>
          <a:lstStyle/>
          <a:p>
            <a:pPr algn="ctr"/>
            <a:r>
              <a:rPr lang="en-US" sz="6000" dirty="0"/>
              <a:t>Federal and state policy matters: why it is important and how you can get involved</a:t>
            </a:r>
            <a:endParaRPr lang="en-US" sz="6000" b="1" dirty="0">
              <a:solidFill>
                <a:schemeClr val="tx2"/>
              </a:solidFill>
            </a:endParaRPr>
          </a:p>
        </p:txBody>
      </p:sp>
      <p:sp>
        <p:nvSpPr>
          <p:cNvPr id="3" name="Subtitle 2"/>
          <p:cNvSpPr>
            <a:spLocks noGrp="1"/>
          </p:cNvSpPr>
          <p:nvPr>
            <p:ph type="subTitle" idx="1"/>
          </p:nvPr>
        </p:nvSpPr>
        <p:spPr>
          <a:xfrm>
            <a:off x="685800" y="5486400"/>
            <a:ext cx="6461760" cy="1066800"/>
          </a:xfrm>
        </p:spPr>
        <p:txBody>
          <a:bodyPr>
            <a:normAutofit fontScale="47500" lnSpcReduction="20000"/>
          </a:bodyPr>
          <a:lstStyle/>
          <a:p>
            <a:r>
              <a:rPr lang="en-US" sz="3200" b="1" dirty="0" smtClean="0">
                <a:solidFill>
                  <a:schemeClr val="tx2"/>
                </a:solidFill>
              </a:rPr>
              <a:t>August 15, 2014</a:t>
            </a:r>
            <a:endParaRPr lang="en-US" sz="3200" b="1" dirty="0">
              <a:solidFill>
                <a:schemeClr val="tx2"/>
              </a:solidFill>
            </a:endParaRPr>
          </a:p>
          <a:p>
            <a:r>
              <a:rPr lang="en-US" sz="3200" b="1" dirty="0" smtClean="0">
                <a:solidFill>
                  <a:schemeClr val="tx2"/>
                </a:solidFill>
              </a:rPr>
              <a:t>Aracely Navarro</a:t>
            </a:r>
          </a:p>
          <a:p>
            <a:r>
              <a:rPr lang="en-US" sz="3200" dirty="0" smtClean="0">
                <a:solidFill>
                  <a:schemeClr val="tx2"/>
                </a:solidFill>
              </a:rPr>
              <a:t>Advocacy Coordinator</a:t>
            </a:r>
          </a:p>
          <a:p>
            <a:r>
              <a:rPr lang="en-US" sz="3200" dirty="0" smtClean="0">
                <a:solidFill>
                  <a:schemeClr val="tx2"/>
                </a:solidFill>
              </a:rPr>
              <a:t>California Primary Care Association</a:t>
            </a:r>
            <a:endParaRPr lang="en-US" sz="3200" dirty="0">
              <a:solidFill>
                <a:schemeClr val="tx2"/>
              </a:solidFill>
            </a:endParaRPr>
          </a:p>
        </p:txBody>
      </p:sp>
    </p:spTree>
    <p:extLst>
      <p:ext uri="{BB962C8B-B14F-4D97-AF65-F5344CB8AC3E}">
        <p14:creationId xmlns:p14="http://schemas.microsoft.com/office/powerpoint/2010/main" val="408949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400800" cy="1143000"/>
          </a:xfrm>
        </p:spPr>
        <p:txBody>
          <a:bodyPr/>
          <a:lstStyle/>
          <a:p>
            <a:r>
              <a:rPr lang="en-US" dirty="0" smtClean="0"/>
              <a:t>CPCA Advocacy Issues	</a:t>
            </a:r>
            <a:endParaRPr lang="en-US" dirty="0"/>
          </a:p>
        </p:txBody>
      </p:sp>
      <p:sp>
        <p:nvSpPr>
          <p:cNvPr id="3" name="Content Placeholder 2"/>
          <p:cNvSpPr>
            <a:spLocks noGrp="1"/>
          </p:cNvSpPr>
          <p:nvPr>
            <p:ph idx="1"/>
          </p:nvPr>
        </p:nvSpPr>
        <p:spPr>
          <a:xfrm>
            <a:off x="228600" y="2051222"/>
            <a:ext cx="7620000" cy="4800600"/>
          </a:xfrm>
        </p:spPr>
        <p:txBody>
          <a:bodyPr/>
          <a:lstStyle/>
          <a:p>
            <a:r>
              <a:rPr lang="en-US" dirty="0" smtClean="0"/>
              <a:t>Remaining Uninsured </a:t>
            </a:r>
          </a:p>
          <a:p>
            <a:pPr marL="114300" indent="0">
              <a:buNone/>
            </a:pPr>
            <a:endParaRPr lang="en-US" dirty="0" smtClean="0"/>
          </a:p>
          <a:p>
            <a:r>
              <a:rPr lang="en-US" dirty="0" smtClean="0"/>
              <a:t>Outreach and Enrollment</a:t>
            </a:r>
          </a:p>
          <a:p>
            <a:pPr marL="114300" indent="0">
              <a:buNone/>
            </a:pPr>
            <a:r>
              <a:rPr lang="en-US" dirty="0" smtClean="0"/>
              <a:t> </a:t>
            </a:r>
          </a:p>
          <a:p>
            <a:r>
              <a:rPr lang="en-US" dirty="0" smtClean="0"/>
              <a:t>Payment Reform </a:t>
            </a:r>
          </a:p>
          <a:p>
            <a:pPr marL="114300" indent="0">
              <a:buNone/>
            </a:pPr>
            <a:endParaRPr lang="en-US" dirty="0" smtClean="0"/>
          </a:p>
          <a:p>
            <a:r>
              <a:rPr lang="en-US" dirty="0" smtClean="0"/>
              <a:t>Workforce Development </a:t>
            </a:r>
            <a:endParaRPr lang="en-US" dirty="0"/>
          </a:p>
        </p:txBody>
      </p:sp>
    </p:spTree>
    <p:extLst>
      <p:ext uri="{BB962C8B-B14F-4D97-AF65-F5344CB8AC3E}">
        <p14:creationId xmlns:p14="http://schemas.microsoft.com/office/powerpoint/2010/main" val="423814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324600" cy="1143000"/>
          </a:xfrm>
        </p:spPr>
        <p:txBody>
          <a:bodyPr/>
          <a:lstStyle/>
          <a:p>
            <a:r>
              <a:rPr lang="en-US" dirty="0" err="1"/>
              <a:t>CaliforniaHealth</a:t>
            </a:r>
            <a:r>
              <a:rPr lang="en-US" dirty="0"/>
              <a:t>+</a:t>
            </a:r>
          </a:p>
        </p:txBody>
      </p:sp>
      <p:pic>
        <p:nvPicPr>
          <p:cNvPr id="6"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440" t="19964" r="3633" b="23214"/>
          <a:stretch/>
        </p:blipFill>
        <p:spPr bwMode="auto">
          <a:xfrm>
            <a:off x="152400" y="1981200"/>
            <a:ext cx="8153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685" t="65600" r="14310" b="10257"/>
          <a:stretch/>
        </p:blipFill>
        <p:spPr bwMode="auto">
          <a:xfrm>
            <a:off x="190500" y="5064369"/>
            <a:ext cx="8115300" cy="1820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47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324600" cy="1143000"/>
          </a:xfrm>
        </p:spPr>
        <p:txBody>
          <a:bodyPr/>
          <a:lstStyle/>
          <a:p>
            <a:r>
              <a:rPr lang="en-US" dirty="0" smtClean="0"/>
              <a:t>Resources </a:t>
            </a:r>
            <a:endParaRPr lang="en-US" dirty="0"/>
          </a:p>
        </p:txBody>
      </p:sp>
      <p:sp>
        <p:nvSpPr>
          <p:cNvPr id="3" name="Content Placeholder 2"/>
          <p:cNvSpPr>
            <a:spLocks noGrp="1"/>
          </p:cNvSpPr>
          <p:nvPr>
            <p:ph idx="1"/>
          </p:nvPr>
        </p:nvSpPr>
        <p:spPr>
          <a:xfrm>
            <a:off x="228600" y="2133600"/>
            <a:ext cx="7620000" cy="4495800"/>
          </a:xfrm>
        </p:spPr>
        <p:txBody>
          <a:bodyPr/>
          <a:lstStyle/>
          <a:p>
            <a:r>
              <a:rPr lang="en-US" dirty="0" smtClean="0">
                <a:hlinkClick r:id="rId3"/>
              </a:rPr>
              <a:t>www.cpca.org</a:t>
            </a:r>
            <a:endParaRPr lang="en-US" dirty="0" smtClean="0"/>
          </a:p>
          <a:p>
            <a:pPr marL="114300" indent="0">
              <a:buNone/>
            </a:pPr>
            <a:endParaRPr lang="en-US" dirty="0" smtClean="0"/>
          </a:p>
          <a:p>
            <a:r>
              <a:rPr lang="en-US" dirty="0" smtClean="0">
                <a:hlinkClick r:id="rId4"/>
              </a:rPr>
              <a:t>www.nationalvoterregistrationday.org</a:t>
            </a:r>
            <a:endParaRPr lang="en-US" dirty="0" smtClean="0"/>
          </a:p>
          <a:p>
            <a:endParaRPr lang="en-US" dirty="0"/>
          </a:p>
          <a:p>
            <a:pPr indent="-342900">
              <a:defRPr/>
            </a:pPr>
            <a:r>
              <a:rPr lang="en-US" sz="2000" dirty="0" smtClean="0">
                <a:hlinkClick r:id="rId5"/>
              </a:rPr>
              <a:t>www.saveourchcs.org</a:t>
            </a:r>
            <a:r>
              <a:rPr lang="en-US" sz="2000" dirty="0" smtClean="0"/>
              <a:t> </a:t>
            </a:r>
            <a:endParaRPr lang="en-US" sz="2000" u="sng" dirty="0">
              <a:effectLst>
                <a:outerShdw blurRad="38100" dist="38100" dir="2700000" algn="tl">
                  <a:srgbClr val="000000">
                    <a:alpha val="43137"/>
                  </a:srgbClr>
                </a:outerShdw>
              </a:effectLst>
            </a:endParaRPr>
          </a:p>
          <a:p>
            <a:endParaRPr lang="en-US" dirty="0"/>
          </a:p>
          <a:p>
            <a:r>
              <a:rPr lang="en-US" u="sng" dirty="0">
                <a:hlinkClick r:id="rId6"/>
              </a:rPr>
              <a:t>lwvc.org</a:t>
            </a:r>
            <a:r>
              <a:rPr lang="en-US" dirty="0"/>
              <a:t> </a:t>
            </a:r>
            <a:r>
              <a:rPr lang="en-US" dirty="0" smtClean="0"/>
              <a:t> </a:t>
            </a:r>
          </a:p>
          <a:p>
            <a:pPr marL="114300" indent="0">
              <a:buNone/>
            </a:pPr>
            <a:endParaRPr lang="en-US" u="sng" dirty="0"/>
          </a:p>
          <a:p>
            <a:r>
              <a:rPr lang="en-US" u="sng" dirty="0" smtClean="0">
                <a:hlinkClick r:id="rId7"/>
              </a:rPr>
              <a:t>smartvoter.org</a:t>
            </a:r>
            <a:r>
              <a:rPr lang="en-US" dirty="0" smtClean="0"/>
              <a:t> </a:t>
            </a:r>
          </a:p>
          <a:p>
            <a:pPr marL="114300" indent="0">
              <a:buNone/>
            </a:pPr>
            <a:endParaRPr lang="en-US" dirty="0" smtClean="0"/>
          </a:p>
          <a:p>
            <a:r>
              <a:rPr lang="en-US" u="sng" dirty="0" smtClean="0">
                <a:hlinkClick r:id="rId8"/>
              </a:rPr>
              <a:t>easyvoterguide.org</a:t>
            </a:r>
            <a:endParaRPr lang="en-US" dirty="0" smtClean="0"/>
          </a:p>
          <a:p>
            <a:endParaRPr lang="en-US" dirty="0" smtClean="0"/>
          </a:p>
        </p:txBody>
      </p:sp>
    </p:spTree>
    <p:extLst>
      <p:ext uri="{BB962C8B-B14F-4D97-AF65-F5344CB8AC3E}">
        <p14:creationId xmlns:p14="http://schemas.microsoft.com/office/powerpoint/2010/main" val="393613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400800" cy="1143000"/>
          </a:xfrm>
        </p:spPr>
        <p:txBody>
          <a:bodyPr/>
          <a:lstStyle/>
          <a:p>
            <a:r>
              <a:rPr lang="en-US" dirty="0" smtClean="0"/>
              <a:t>Contact Us! </a:t>
            </a:r>
            <a:endParaRPr lang="en-US" dirty="0"/>
          </a:p>
        </p:txBody>
      </p:sp>
      <p:sp>
        <p:nvSpPr>
          <p:cNvPr id="3" name="Content Placeholder 2"/>
          <p:cNvSpPr>
            <a:spLocks noGrp="1"/>
          </p:cNvSpPr>
          <p:nvPr>
            <p:ph idx="1"/>
          </p:nvPr>
        </p:nvSpPr>
        <p:spPr/>
        <p:txBody>
          <a:bodyPr/>
          <a:lstStyle/>
          <a:p>
            <a:pPr marL="114300" indent="0" algn="ctr">
              <a:buNone/>
            </a:pPr>
            <a:endParaRPr lang="en-US" sz="2400" b="1" dirty="0" smtClean="0">
              <a:solidFill>
                <a:schemeClr val="tx2"/>
              </a:solidFill>
            </a:endParaRPr>
          </a:p>
          <a:p>
            <a:pPr marL="114300" indent="0" algn="ctr">
              <a:buNone/>
            </a:pPr>
            <a:r>
              <a:rPr lang="en-US" sz="2400" b="1" dirty="0" smtClean="0">
                <a:solidFill>
                  <a:schemeClr val="tx2"/>
                </a:solidFill>
              </a:rPr>
              <a:t>Aracely Navarro</a:t>
            </a:r>
          </a:p>
          <a:p>
            <a:pPr marL="114300" indent="0" algn="ctr">
              <a:buNone/>
            </a:pPr>
            <a:r>
              <a:rPr lang="en-US" sz="2400" dirty="0" smtClean="0">
                <a:solidFill>
                  <a:schemeClr val="tx2"/>
                </a:solidFill>
              </a:rPr>
              <a:t>Advocacy Coordinator</a:t>
            </a:r>
          </a:p>
          <a:p>
            <a:pPr marL="114300" indent="0" algn="ctr">
              <a:buNone/>
            </a:pPr>
            <a:r>
              <a:rPr lang="en-US" sz="2400" dirty="0" smtClean="0">
                <a:solidFill>
                  <a:schemeClr val="tx2"/>
                </a:solidFill>
              </a:rPr>
              <a:t>California Primary Care Association</a:t>
            </a:r>
          </a:p>
          <a:p>
            <a:pPr marL="114300" indent="0" algn="ctr">
              <a:buNone/>
            </a:pPr>
            <a:r>
              <a:rPr lang="en-US" sz="2400" dirty="0" smtClean="0">
                <a:solidFill>
                  <a:schemeClr val="tx2"/>
                </a:solidFill>
                <a:hlinkClick r:id="rId3"/>
              </a:rPr>
              <a:t>anavarro@cpca.org</a:t>
            </a:r>
            <a:endParaRPr lang="en-US" sz="2400" dirty="0" smtClean="0">
              <a:solidFill>
                <a:schemeClr val="tx2"/>
              </a:solidFill>
            </a:endParaRPr>
          </a:p>
          <a:p>
            <a:pPr marL="114300" indent="0" algn="ctr">
              <a:buNone/>
            </a:pPr>
            <a:r>
              <a:rPr lang="en-US" sz="2400" dirty="0" smtClean="0">
                <a:solidFill>
                  <a:schemeClr val="tx2"/>
                </a:solidFill>
              </a:rPr>
              <a:t>(916)440-8170</a:t>
            </a:r>
          </a:p>
          <a:p>
            <a:pPr marL="114300" indent="0" algn="ctr">
              <a:buNone/>
            </a:pPr>
            <a:r>
              <a:rPr lang="en-US" sz="2400" dirty="0" smtClean="0">
                <a:solidFill>
                  <a:schemeClr val="tx2"/>
                </a:solidFill>
                <a:hlinkClick r:id="rId4"/>
              </a:rPr>
              <a:t>www.cpca.org</a:t>
            </a:r>
            <a:endParaRPr lang="en-US" sz="2400" dirty="0" smtClean="0">
              <a:solidFill>
                <a:schemeClr val="tx2"/>
              </a:solidFill>
            </a:endParaRPr>
          </a:p>
          <a:p>
            <a:pPr marL="114300" indent="0" algn="ctr">
              <a:buNone/>
            </a:pPr>
            <a:r>
              <a:rPr lang="en-US" sz="2400" dirty="0" smtClean="0">
                <a:solidFill>
                  <a:schemeClr val="tx2"/>
                </a:solidFill>
              </a:rPr>
              <a:t>Facebook and Twitter </a:t>
            </a:r>
          </a:p>
          <a:p>
            <a:endParaRPr lang="en-US" dirty="0"/>
          </a:p>
        </p:txBody>
      </p:sp>
    </p:spTree>
    <p:extLst>
      <p:ext uri="{BB962C8B-B14F-4D97-AF65-F5344CB8AC3E}">
        <p14:creationId xmlns:p14="http://schemas.microsoft.com/office/powerpoint/2010/main" val="3125201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7620000" cy="1143000"/>
          </a:xfrm>
        </p:spPr>
        <p:txBody>
          <a:bodyPr/>
          <a:lstStyle/>
          <a:p>
            <a:pPr algn="ctr"/>
            <a:r>
              <a:rPr lang="en-US" dirty="0" smtClean="0"/>
              <a:t>Thank you! </a:t>
            </a:r>
            <a:endParaRPr lang="en-US" dirty="0"/>
          </a:p>
        </p:txBody>
      </p:sp>
    </p:spTree>
    <p:extLst>
      <p:ext uri="{BB962C8B-B14F-4D97-AF65-F5344CB8AC3E}">
        <p14:creationId xmlns:p14="http://schemas.microsoft.com/office/powerpoint/2010/main" val="367463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172200" cy="1143000"/>
          </a:xfrm>
        </p:spPr>
        <p:txBody>
          <a:bodyPr/>
          <a:lstStyle/>
          <a:p>
            <a:r>
              <a:rPr lang="en-US" dirty="0" smtClean="0"/>
              <a:t>California Landscape</a:t>
            </a:r>
            <a:endParaRPr lang="en-US" dirty="0"/>
          </a:p>
        </p:txBody>
      </p:sp>
      <p:sp>
        <p:nvSpPr>
          <p:cNvPr id="3" name="Content Placeholder 2"/>
          <p:cNvSpPr>
            <a:spLocks noGrp="1"/>
          </p:cNvSpPr>
          <p:nvPr>
            <p:ph idx="1"/>
          </p:nvPr>
        </p:nvSpPr>
        <p:spPr>
          <a:xfrm>
            <a:off x="457200" y="2051222"/>
            <a:ext cx="7620000" cy="4800600"/>
          </a:xfrm>
        </p:spPr>
        <p:txBody>
          <a:bodyPr/>
          <a:lstStyle/>
          <a:p>
            <a:r>
              <a:rPr lang="en-US" dirty="0" smtClean="0"/>
              <a:t>Legislature returned from summer recess on August 4</a:t>
            </a:r>
          </a:p>
          <a:p>
            <a:pPr marL="114300" indent="0">
              <a:buNone/>
            </a:pPr>
            <a:endParaRPr lang="en-US" dirty="0" smtClean="0"/>
          </a:p>
          <a:p>
            <a:r>
              <a:rPr lang="en-US" dirty="0" smtClean="0"/>
              <a:t>It will begin its final recess September 1 and the Governor will have until September 30 to sign or veto all bills sent to his desk. </a:t>
            </a:r>
          </a:p>
          <a:p>
            <a:pPr marL="114300" indent="0">
              <a:buNone/>
            </a:pPr>
            <a:endParaRPr lang="en-US" dirty="0" smtClean="0"/>
          </a:p>
          <a:p>
            <a:r>
              <a:rPr lang="en-US" dirty="0" smtClean="0"/>
              <a:t>Governor Brown rejected legislative efforts to provide additional funding for </a:t>
            </a:r>
            <a:r>
              <a:rPr lang="en-US" dirty="0" err="1" smtClean="0"/>
              <a:t>Medi</a:t>
            </a:r>
            <a:r>
              <a:rPr lang="en-US" dirty="0" smtClean="0"/>
              <a:t>-Cal and other health and social service programs. </a:t>
            </a:r>
          </a:p>
          <a:p>
            <a:endParaRPr lang="en-US" dirty="0"/>
          </a:p>
          <a:p>
            <a:r>
              <a:rPr lang="en-US" dirty="0" smtClean="0"/>
              <a:t>Water Bond Compromise</a:t>
            </a:r>
            <a:endParaRPr lang="en-US" dirty="0"/>
          </a:p>
        </p:txBody>
      </p:sp>
    </p:spTree>
    <p:extLst>
      <p:ext uri="{BB962C8B-B14F-4D97-AF65-F5344CB8AC3E}">
        <p14:creationId xmlns:p14="http://schemas.microsoft.com/office/powerpoint/2010/main" val="2176156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324600" cy="1143000"/>
          </a:xfrm>
        </p:spPr>
        <p:txBody>
          <a:bodyPr/>
          <a:lstStyle/>
          <a:p>
            <a:r>
              <a:rPr lang="en-US" dirty="0" smtClean="0"/>
              <a:t>Key Legislation </a:t>
            </a:r>
            <a:endParaRPr lang="en-US" dirty="0"/>
          </a:p>
        </p:txBody>
      </p:sp>
      <p:sp>
        <p:nvSpPr>
          <p:cNvPr id="3" name="Content Placeholder 2"/>
          <p:cNvSpPr>
            <a:spLocks noGrp="1"/>
          </p:cNvSpPr>
          <p:nvPr>
            <p:ph idx="1"/>
          </p:nvPr>
        </p:nvSpPr>
        <p:spPr>
          <a:xfrm>
            <a:off x="457200" y="1905000"/>
            <a:ext cx="7620000" cy="4800600"/>
          </a:xfrm>
        </p:spPr>
        <p:txBody>
          <a:bodyPr>
            <a:normAutofit fontScale="92500" lnSpcReduction="10000"/>
          </a:bodyPr>
          <a:lstStyle/>
          <a:p>
            <a:r>
              <a:rPr lang="en-US" dirty="0" smtClean="0"/>
              <a:t>SB 18 (Leno) </a:t>
            </a:r>
            <a:r>
              <a:rPr lang="en-US" dirty="0" err="1" smtClean="0"/>
              <a:t>Medi</a:t>
            </a:r>
            <a:r>
              <a:rPr lang="en-US" dirty="0" smtClean="0"/>
              <a:t>-Cal Renewal</a:t>
            </a:r>
          </a:p>
          <a:p>
            <a:pPr lvl="1"/>
            <a:r>
              <a:rPr lang="en-US" dirty="0" smtClean="0"/>
              <a:t>Would require DHCS to accept at least $6M from private foundations for </a:t>
            </a:r>
            <a:r>
              <a:rPr lang="en-US" dirty="0" err="1" smtClean="0"/>
              <a:t>Medi</a:t>
            </a:r>
            <a:r>
              <a:rPr lang="en-US" dirty="0" smtClean="0"/>
              <a:t>-Cal renewal assistance payments to draw down federal matching funds amongst other things. </a:t>
            </a:r>
          </a:p>
          <a:p>
            <a:r>
              <a:rPr lang="en-US" dirty="0" smtClean="0"/>
              <a:t>SB </a:t>
            </a:r>
            <a:r>
              <a:rPr lang="en-US" dirty="0"/>
              <a:t>1053 (Mitchell) Contraceptives </a:t>
            </a:r>
            <a:endParaRPr lang="en-US" dirty="0" smtClean="0"/>
          </a:p>
          <a:p>
            <a:pPr lvl="1"/>
            <a:r>
              <a:rPr lang="en-US" dirty="0" smtClean="0"/>
              <a:t>Would require health plans and insurers to cover all FDA approved methods of contraception for women, educations, counseling, and related follow-up service. 	</a:t>
            </a:r>
          </a:p>
          <a:p>
            <a:r>
              <a:rPr lang="en-US" dirty="0"/>
              <a:t>Payment Reform- SB 1081 (Hernandez)</a:t>
            </a:r>
          </a:p>
          <a:p>
            <a:pPr lvl="1"/>
            <a:r>
              <a:rPr lang="en-US" dirty="0" smtClean="0"/>
              <a:t>Would require DHCS to authorize an APM payment reform demonstration. </a:t>
            </a:r>
            <a:endParaRPr lang="en-US" dirty="0"/>
          </a:p>
          <a:p>
            <a:r>
              <a:rPr lang="en-US" dirty="0"/>
              <a:t>SB 1005 (Lara</a:t>
            </a:r>
            <a:r>
              <a:rPr lang="en-US" dirty="0" smtClean="0"/>
              <a:t>) </a:t>
            </a:r>
            <a:r>
              <a:rPr lang="en-US" dirty="0"/>
              <a:t>“Health for All” </a:t>
            </a:r>
          </a:p>
          <a:p>
            <a:pPr lvl="1"/>
            <a:r>
              <a:rPr lang="en-US" dirty="0" smtClean="0"/>
              <a:t>Create </a:t>
            </a:r>
            <a:r>
              <a:rPr lang="en-US" dirty="0"/>
              <a:t>the CA Health Exchange program for all Californians (“third exchange</a:t>
            </a:r>
            <a:r>
              <a:rPr lang="en-US" dirty="0" smtClean="0"/>
              <a:t>”), California </a:t>
            </a:r>
            <a:r>
              <a:rPr lang="en-US" dirty="0"/>
              <a:t>Health Trust Fund For All </a:t>
            </a:r>
            <a:r>
              <a:rPr lang="en-US" dirty="0" smtClean="0"/>
              <a:t>Californians and expand </a:t>
            </a:r>
            <a:r>
              <a:rPr lang="en-US" dirty="0"/>
              <a:t>Full-Scope </a:t>
            </a:r>
            <a:r>
              <a:rPr lang="en-US" dirty="0" err="1"/>
              <a:t>Medi</a:t>
            </a:r>
            <a:r>
              <a:rPr lang="en-US" dirty="0"/>
              <a:t>-Cal  </a:t>
            </a:r>
          </a:p>
          <a:p>
            <a:endParaRPr lang="en-US" dirty="0"/>
          </a:p>
          <a:p>
            <a:endParaRPr lang="en-US" dirty="0" smtClean="0"/>
          </a:p>
          <a:p>
            <a:endParaRPr lang="en-US" dirty="0"/>
          </a:p>
        </p:txBody>
      </p:sp>
    </p:spTree>
    <p:extLst>
      <p:ext uri="{BB962C8B-B14F-4D97-AF65-F5344CB8AC3E}">
        <p14:creationId xmlns:p14="http://schemas.microsoft.com/office/powerpoint/2010/main" val="187622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553200" cy="1143000"/>
          </a:xfrm>
        </p:spPr>
        <p:txBody>
          <a:bodyPr/>
          <a:lstStyle/>
          <a:p>
            <a:r>
              <a:rPr lang="en-US" dirty="0" smtClean="0"/>
              <a:t>State Budget </a:t>
            </a:r>
            <a:endParaRPr lang="en-US" dirty="0"/>
          </a:p>
        </p:txBody>
      </p:sp>
      <p:sp>
        <p:nvSpPr>
          <p:cNvPr id="3" name="Content Placeholder 2"/>
          <p:cNvSpPr>
            <a:spLocks noGrp="1"/>
          </p:cNvSpPr>
          <p:nvPr>
            <p:ph idx="1"/>
          </p:nvPr>
        </p:nvSpPr>
        <p:spPr>
          <a:xfrm>
            <a:off x="457200" y="1905000"/>
            <a:ext cx="7620000" cy="4495800"/>
          </a:xfrm>
        </p:spPr>
        <p:txBody>
          <a:bodyPr/>
          <a:lstStyle/>
          <a:p>
            <a:r>
              <a:rPr lang="en-US" dirty="0" smtClean="0"/>
              <a:t>The FY 2014-15 budget includes funding for </a:t>
            </a:r>
            <a:r>
              <a:rPr lang="en-US" dirty="0" err="1" smtClean="0"/>
              <a:t>Medi</a:t>
            </a:r>
            <a:r>
              <a:rPr lang="en-US" dirty="0" smtClean="0"/>
              <a:t>-Cal </a:t>
            </a:r>
          </a:p>
          <a:p>
            <a:pPr marL="114300" indent="0">
              <a:buNone/>
            </a:pPr>
            <a:endParaRPr lang="en-US" dirty="0" smtClean="0"/>
          </a:p>
          <a:p>
            <a:r>
              <a:rPr lang="en-US" dirty="0" smtClean="0"/>
              <a:t>Expands full-scope </a:t>
            </a:r>
            <a:r>
              <a:rPr lang="en-US" dirty="0" err="1" smtClean="0"/>
              <a:t>Medi</a:t>
            </a:r>
            <a:r>
              <a:rPr lang="en-US" dirty="0" smtClean="0"/>
              <a:t>-Cal to pregnant women </a:t>
            </a:r>
          </a:p>
          <a:p>
            <a:pPr marL="114300" indent="0">
              <a:buNone/>
            </a:pPr>
            <a:endParaRPr lang="en-US" dirty="0" smtClean="0"/>
          </a:p>
          <a:p>
            <a:r>
              <a:rPr lang="en-US" dirty="0" smtClean="0"/>
              <a:t>Restores $3.9M to Black Infant Health Program </a:t>
            </a:r>
          </a:p>
          <a:p>
            <a:pPr marL="114300" indent="0">
              <a:buNone/>
            </a:pPr>
            <a:endParaRPr lang="en-US" dirty="0" smtClean="0"/>
          </a:p>
          <a:p>
            <a:r>
              <a:rPr lang="en-US" dirty="0" smtClean="0"/>
              <a:t>Provides $3.75M in funding for Electronic Health Records</a:t>
            </a:r>
          </a:p>
          <a:p>
            <a:endParaRPr lang="en-US" dirty="0" smtClean="0"/>
          </a:p>
          <a:p>
            <a:r>
              <a:rPr lang="en-US" dirty="0" smtClean="0"/>
              <a:t>Includes $4M in funding for the Song-Brown Program to increase residency slots. </a:t>
            </a:r>
          </a:p>
          <a:p>
            <a:endParaRPr lang="en-US" dirty="0" smtClean="0"/>
          </a:p>
          <a:p>
            <a:endParaRPr lang="en-US" dirty="0"/>
          </a:p>
        </p:txBody>
      </p:sp>
    </p:spTree>
    <p:extLst>
      <p:ext uri="{BB962C8B-B14F-4D97-AF65-F5344CB8AC3E}">
        <p14:creationId xmlns:p14="http://schemas.microsoft.com/office/powerpoint/2010/main" val="399668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62561"/>
            <a:ext cx="6400800" cy="1143000"/>
          </a:xfrm>
        </p:spPr>
        <p:txBody>
          <a:bodyPr/>
          <a:lstStyle/>
          <a:p>
            <a:r>
              <a:rPr lang="en-US" dirty="0" smtClean="0"/>
              <a:t>State Budget Continued</a:t>
            </a:r>
            <a:endParaRPr lang="en-US" dirty="0"/>
          </a:p>
        </p:txBody>
      </p:sp>
      <p:sp>
        <p:nvSpPr>
          <p:cNvPr id="3" name="Content Placeholder 2"/>
          <p:cNvSpPr>
            <a:spLocks noGrp="1"/>
          </p:cNvSpPr>
          <p:nvPr>
            <p:ph idx="1"/>
          </p:nvPr>
        </p:nvSpPr>
        <p:spPr>
          <a:xfrm>
            <a:off x="451338" y="2033099"/>
            <a:ext cx="7620000" cy="4824901"/>
          </a:xfrm>
        </p:spPr>
        <p:txBody>
          <a:bodyPr>
            <a:normAutofit/>
          </a:bodyPr>
          <a:lstStyle/>
          <a:p>
            <a:pPr marL="114300" indent="0">
              <a:buNone/>
            </a:pPr>
            <a:r>
              <a:rPr lang="en-US" dirty="0" smtClean="0"/>
              <a:t>Items being explored and not included in the budget: </a:t>
            </a:r>
          </a:p>
          <a:p>
            <a:r>
              <a:rPr lang="en-US" dirty="0" smtClean="0"/>
              <a:t>Traditional Clinic Programs </a:t>
            </a:r>
          </a:p>
          <a:p>
            <a:pPr lvl="1"/>
            <a:r>
              <a:rPr lang="en-US" dirty="0"/>
              <a:t>Early Access to Primary Care (EAPC)</a:t>
            </a:r>
          </a:p>
          <a:p>
            <a:pPr lvl="1"/>
            <a:r>
              <a:rPr lang="en-US" dirty="0"/>
              <a:t>Rural Health </a:t>
            </a:r>
          </a:p>
          <a:p>
            <a:pPr lvl="1"/>
            <a:r>
              <a:rPr lang="en-US" dirty="0"/>
              <a:t>Seasonal Agricultural Migrant Farmworkers (SAMW)</a:t>
            </a:r>
          </a:p>
          <a:p>
            <a:pPr lvl="1"/>
            <a:r>
              <a:rPr lang="en-US" dirty="0"/>
              <a:t>Indian Health </a:t>
            </a:r>
            <a:endParaRPr lang="en-US" dirty="0" smtClean="0"/>
          </a:p>
          <a:p>
            <a:r>
              <a:rPr lang="en-US" dirty="0" smtClean="0"/>
              <a:t>10% </a:t>
            </a:r>
            <a:r>
              <a:rPr lang="en-US" dirty="0" err="1" smtClean="0"/>
              <a:t>Medi</a:t>
            </a:r>
            <a:r>
              <a:rPr lang="en-US" dirty="0" smtClean="0"/>
              <a:t>-Cal provider rate reduction </a:t>
            </a:r>
          </a:p>
          <a:p>
            <a:r>
              <a:rPr lang="en-US" dirty="0" smtClean="0"/>
              <a:t>Restoration of additional </a:t>
            </a:r>
            <a:r>
              <a:rPr lang="en-US" dirty="0" err="1" smtClean="0"/>
              <a:t>Medi</a:t>
            </a:r>
            <a:r>
              <a:rPr lang="en-US" dirty="0" smtClean="0"/>
              <a:t>-Cal optional benefits </a:t>
            </a:r>
          </a:p>
          <a:p>
            <a:r>
              <a:rPr lang="en-US" dirty="0" smtClean="0"/>
              <a:t>Restoration of public health programs </a:t>
            </a:r>
          </a:p>
          <a:p>
            <a:r>
              <a:rPr lang="en-US" dirty="0" smtClean="0"/>
              <a:t> $6M from The California Endowment to help renew </a:t>
            </a:r>
            <a:r>
              <a:rPr lang="en-US" dirty="0" err="1" smtClean="0"/>
              <a:t>Medi</a:t>
            </a:r>
            <a:r>
              <a:rPr lang="en-US" dirty="0" smtClean="0"/>
              <a:t>-Cal beneficiaries </a:t>
            </a:r>
          </a:p>
          <a:p>
            <a:r>
              <a:rPr lang="en-US" dirty="0" smtClean="0"/>
              <a:t>Any funding for School Based Health Centers </a:t>
            </a:r>
          </a:p>
          <a:p>
            <a:pPr lvl="1"/>
            <a:endParaRPr lang="en-US" dirty="0" smtClean="0"/>
          </a:p>
          <a:p>
            <a:pPr lvl="1"/>
            <a:endParaRPr lang="en-US" dirty="0"/>
          </a:p>
        </p:txBody>
      </p:sp>
    </p:spTree>
    <p:extLst>
      <p:ext uri="{BB962C8B-B14F-4D97-AF65-F5344CB8AC3E}">
        <p14:creationId xmlns:p14="http://schemas.microsoft.com/office/powerpoint/2010/main" val="206727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324600" cy="1143000"/>
          </a:xfrm>
        </p:spPr>
        <p:txBody>
          <a:bodyPr/>
          <a:lstStyle/>
          <a:p>
            <a:r>
              <a:rPr lang="en-US" dirty="0" smtClean="0"/>
              <a:t>Leadership Changes 	</a:t>
            </a:r>
            <a:endParaRPr lang="en-US" dirty="0"/>
          </a:p>
        </p:txBody>
      </p:sp>
      <p:sp>
        <p:nvSpPr>
          <p:cNvPr id="3" name="Content Placeholder 2"/>
          <p:cNvSpPr>
            <a:spLocks noGrp="1"/>
          </p:cNvSpPr>
          <p:nvPr>
            <p:ph idx="1"/>
          </p:nvPr>
        </p:nvSpPr>
        <p:spPr>
          <a:xfrm>
            <a:off x="457200" y="1905000"/>
            <a:ext cx="7620000" cy="4495800"/>
          </a:xfrm>
        </p:spPr>
        <p:txBody>
          <a:bodyPr/>
          <a:lstStyle/>
          <a:p>
            <a:r>
              <a:rPr lang="en-US" dirty="0" smtClean="0"/>
              <a:t>Assembly Member Toni Atkins succeeded Assemblyman John Perez as Speaker in April </a:t>
            </a:r>
          </a:p>
          <a:p>
            <a:pPr marL="114300" indent="0">
              <a:buNone/>
            </a:pPr>
            <a:endParaRPr lang="en-US" dirty="0" smtClean="0"/>
          </a:p>
          <a:p>
            <a:r>
              <a:rPr lang="en-US" dirty="0" smtClean="0"/>
              <a:t>Senate Pro Tem-elect Senator Kevin De Leon will take over from Senator Steinberg in October</a:t>
            </a:r>
          </a:p>
          <a:p>
            <a:pPr marL="114300" indent="0">
              <a:buNone/>
            </a:pPr>
            <a:endParaRPr lang="en-US" dirty="0" smtClean="0"/>
          </a:p>
          <a:p>
            <a:r>
              <a:rPr lang="en-US" dirty="0" smtClean="0"/>
              <a:t>Assembly and Senate Majority Leaders are termed out in November </a:t>
            </a:r>
          </a:p>
          <a:p>
            <a:pPr marL="114300" indent="0">
              <a:buNone/>
            </a:pPr>
            <a:endParaRPr lang="en-US" dirty="0" smtClean="0"/>
          </a:p>
          <a:p>
            <a:r>
              <a:rPr lang="en-US" dirty="0" smtClean="0"/>
              <a:t>Assembly Member Kristin Olsen was chosen as the Assembly Minority Leader to replace Connie Conway</a:t>
            </a:r>
          </a:p>
          <a:p>
            <a:endParaRPr lang="en-US" dirty="0"/>
          </a:p>
        </p:txBody>
      </p:sp>
    </p:spTree>
    <p:extLst>
      <p:ext uri="{BB962C8B-B14F-4D97-AF65-F5344CB8AC3E}">
        <p14:creationId xmlns:p14="http://schemas.microsoft.com/office/powerpoint/2010/main" val="204009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324600" cy="1143000"/>
          </a:xfrm>
        </p:spPr>
        <p:txBody>
          <a:bodyPr/>
          <a:lstStyle/>
          <a:p>
            <a:r>
              <a:rPr lang="en-US" dirty="0" smtClean="0"/>
              <a:t>Elections </a:t>
            </a:r>
            <a:endParaRPr lang="en-US" dirty="0"/>
          </a:p>
        </p:txBody>
      </p:sp>
      <p:sp>
        <p:nvSpPr>
          <p:cNvPr id="3" name="Content Placeholder 2"/>
          <p:cNvSpPr>
            <a:spLocks noGrp="1"/>
          </p:cNvSpPr>
          <p:nvPr>
            <p:ph idx="1"/>
          </p:nvPr>
        </p:nvSpPr>
        <p:spPr>
          <a:xfrm>
            <a:off x="457200" y="1828800"/>
            <a:ext cx="7620000" cy="4800600"/>
          </a:xfrm>
        </p:spPr>
        <p:txBody>
          <a:bodyPr/>
          <a:lstStyle/>
          <a:p>
            <a:r>
              <a:rPr lang="en-US" dirty="0" smtClean="0"/>
              <a:t>Voter turnout in June was the lowest in state’s history at 22%- 25% if you include Vote by Mail (VBM)</a:t>
            </a:r>
          </a:p>
          <a:p>
            <a:endParaRPr lang="en-US" dirty="0" smtClean="0"/>
          </a:p>
          <a:p>
            <a:r>
              <a:rPr lang="en-US" dirty="0" smtClean="0"/>
              <a:t>Impact of the top two-vote getters, regardless of party affiliation, must face off in November</a:t>
            </a:r>
          </a:p>
          <a:p>
            <a:endParaRPr lang="en-US" dirty="0" smtClean="0"/>
          </a:p>
          <a:p>
            <a:r>
              <a:rPr lang="en-US" dirty="0" smtClean="0"/>
              <a:t>National Voter Registration Day, September 23</a:t>
            </a:r>
          </a:p>
          <a:p>
            <a:endParaRPr lang="en-US" dirty="0" smtClean="0"/>
          </a:p>
          <a:p>
            <a:r>
              <a:rPr lang="en-US" dirty="0" smtClean="0"/>
              <a:t>Get Out The Vote (GOTV) Activities</a:t>
            </a:r>
          </a:p>
          <a:p>
            <a:endParaRPr lang="en-US" dirty="0" smtClean="0"/>
          </a:p>
          <a:p>
            <a:r>
              <a:rPr lang="en-US" dirty="0" smtClean="0"/>
              <a:t>Resources and Partners </a:t>
            </a:r>
          </a:p>
        </p:txBody>
      </p:sp>
    </p:spTree>
    <p:extLst>
      <p:ext uri="{BB962C8B-B14F-4D97-AF65-F5344CB8AC3E}">
        <p14:creationId xmlns:p14="http://schemas.microsoft.com/office/powerpoint/2010/main" val="2962030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324600" cy="1143000"/>
          </a:xfrm>
        </p:spPr>
        <p:txBody>
          <a:bodyPr/>
          <a:lstStyle/>
          <a:p>
            <a:r>
              <a:rPr lang="en-US" dirty="0" smtClean="0"/>
              <a:t>Changing the Tone</a:t>
            </a:r>
            <a:endParaRPr lang="en-US" dirty="0"/>
          </a:p>
        </p:txBody>
      </p:sp>
      <p:sp>
        <p:nvSpPr>
          <p:cNvPr id="3" name="Content Placeholder 2"/>
          <p:cNvSpPr>
            <a:spLocks noGrp="1"/>
          </p:cNvSpPr>
          <p:nvPr>
            <p:ph idx="1"/>
          </p:nvPr>
        </p:nvSpPr>
        <p:spPr>
          <a:xfrm>
            <a:off x="304800" y="1905000"/>
            <a:ext cx="7620000" cy="4800600"/>
          </a:xfrm>
        </p:spPr>
        <p:txBody>
          <a:bodyPr/>
          <a:lstStyle/>
          <a:p>
            <a:pPr>
              <a:spcBef>
                <a:spcPts val="200"/>
              </a:spcBef>
            </a:pPr>
            <a:r>
              <a:rPr lang="en-US" altLang="en-US" sz="2400" dirty="0" smtClean="0"/>
              <a:t>Constituent </a:t>
            </a:r>
            <a:r>
              <a:rPr lang="en-US" altLang="en-US" sz="2400" dirty="0"/>
              <a:t>perspective to decision makers </a:t>
            </a:r>
          </a:p>
          <a:p>
            <a:pPr>
              <a:spcBef>
                <a:spcPts val="200"/>
              </a:spcBef>
              <a:buNone/>
            </a:pPr>
            <a:endParaRPr lang="en-US" altLang="en-US" sz="2400" dirty="0"/>
          </a:p>
          <a:p>
            <a:pPr>
              <a:spcBef>
                <a:spcPts val="200"/>
              </a:spcBef>
            </a:pPr>
            <a:r>
              <a:rPr lang="en-US" altLang="en-US" sz="2400" dirty="0"/>
              <a:t>Spokesperson to community, media </a:t>
            </a:r>
          </a:p>
          <a:p>
            <a:pPr>
              <a:spcBef>
                <a:spcPts val="200"/>
              </a:spcBef>
              <a:buNone/>
            </a:pPr>
            <a:endParaRPr lang="en-US" altLang="en-US" sz="2400" dirty="0"/>
          </a:p>
          <a:p>
            <a:pPr>
              <a:spcBef>
                <a:spcPts val="200"/>
              </a:spcBef>
            </a:pPr>
            <a:r>
              <a:rPr lang="en-US" altLang="en-US" sz="2400" dirty="0"/>
              <a:t>Participate in clinic tours, site visits and community events </a:t>
            </a:r>
          </a:p>
          <a:p>
            <a:pPr>
              <a:spcBef>
                <a:spcPts val="200"/>
              </a:spcBef>
              <a:buNone/>
            </a:pPr>
            <a:endParaRPr lang="en-US" altLang="en-US" sz="2400" dirty="0"/>
          </a:p>
          <a:p>
            <a:pPr>
              <a:spcBef>
                <a:spcPts val="200"/>
              </a:spcBef>
            </a:pPr>
            <a:r>
              <a:rPr lang="en-US" altLang="en-US" sz="2400" dirty="0"/>
              <a:t>Help initiate or participate in advocacy workgroups/taskforces on site </a:t>
            </a:r>
            <a:r>
              <a:rPr lang="en-US" altLang="en-US" sz="2400" dirty="0" smtClean="0"/>
              <a:t>or with coalitions to raise health center priorities </a:t>
            </a:r>
            <a:endParaRPr lang="en-US" altLang="en-US" sz="2400" dirty="0"/>
          </a:p>
          <a:p>
            <a:endParaRPr lang="en-US" dirty="0"/>
          </a:p>
        </p:txBody>
      </p:sp>
    </p:spTree>
    <p:extLst>
      <p:ext uri="{BB962C8B-B14F-4D97-AF65-F5344CB8AC3E}">
        <p14:creationId xmlns:p14="http://schemas.microsoft.com/office/powerpoint/2010/main" val="411720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324600" cy="1143000"/>
          </a:xfrm>
        </p:spPr>
        <p:txBody>
          <a:bodyPr/>
          <a:lstStyle/>
          <a:p>
            <a:r>
              <a:rPr lang="en-US" dirty="0" smtClean="0"/>
              <a:t>Campaigns </a:t>
            </a:r>
            <a:endParaRPr lang="en-US" dirty="0"/>
          </a:p>
        </p:txBody>
      </p:sp>
      <p:sp>
        <p:nvSpPr>
          <p:cNvPr id="3" name="Content Placeholder 2"/>
          <p:cNvSpPr>
            <a:spLocks noGrp="1"/>
          </p:cNvSpPr>
          <p:nvPr>
            <p:ph idx="1"/>
          </p:nvPr>
        </p:nvSpPr>
        <p:spPr>
          <a:xfrm>
            <a:off x="457200" y="1981200"/>
            <a:ext cx="7620000" cy="4648200"/>
          </a:xfrm>
        </p:spPr>
        <p:txBody>
          <a:bodyPr>
            <a:normAutofit fontScale="92500" lnSpcReduction="10000"/>
          </a:bodyPr>
          <a:lstStyle/>
          <a:p>
            <a:r>
              <a:rPr lang="en-US" dirty="0" smtClean="0"/>
              <a:t>National Health Center Week and Key Contact Program </a:t>
            </a:r>
          </a:p>
          <a:p>
            <a:pPr marL="114300" indent="0">
              <a:buNone/>
            </a:pPr>
            <a:endParaRPr lang="en-US" dirty="0" smtClean="0"/>
          </a:p>
          <a:p>
            <a:r>
              <a:rPr lang="en-US" dirty="0" smtClean="0"/>
              <a:t>Voter Registration and Education Efforts</a:t>
            </a:r>
          </a:p>
          <a:p>
            <a:pPr marL="114300" indent="0">
              <a:buNone/>
            </a:pPr>
            <a:endParaRPr lang="en-US" dirty="0" smtClean="0"/>
          </a:p>
          <a:p>
            <a:r>
              <a:rPr lang="en-US" dirty="0" smtClean="0"/>
              <a:t>NACHC’s Access is the Answer Campaign </a:t>
            </a:r>
          </a:p>
          <a:p>
            <a:pPr marL="114300" indent="0">
              <a:buNone/>
            </a:pPr>
            <a:endParaRPr lang="en-US" dirty="0" smtClean="0"/>
          </a:p>
          <a:p>
            <a:r>
              <a:rPr lang="en-US" dirty="0" smtClean="0"/>
              <a:t>CPCA’s Advocacy Network</a:t>
            </a:r>
          </a:p>
          <a:p>
            <a:pPr lvl="1"/>
            <a:r>
              <a:rPr lang="en-US" dirty="0" smtClean="0"/>
              <a:t>Budget and Legislative Actions </a:t>
            </a:r>
          </a:p>
          <a:p>
            <a:pPr lvl="1"/>
            <a:r>
              <a:rPr lang="en-US" dirty="0" smtClean="0"/>
              <a:t>Advocacy 101 </a:t>
            </a:r>
          </a:p>
          <a:p>
            <a:pPr lvl="1"/>
            <a:r>
              <a:rPr lang="en-US" dirty="0" smtClean="0"/>
              <a:t>Policy and Issues Forum </a:t>
            </a:r>
          </a:p>
          <a:p>
            <a:pPr lvl="1"/>
            <a:r>
              <a:rPr lang="en-US" dirty="0"/>
              <a:t>Day at the Capitol </a:t>
            </a:r>
            <a:endParaRPr lang="en-US" dirty="0" smtClean="0"/>
          </a:p>
          <a:p>
            <a:pPr lvl="1"/>
            <a:r>
              <a:rPr lang="en-US" dirty="0" smtClean="0"/>
              <a:t>Share your story </a:t>
            </a:r>
          </a:p>
          <a:p>
            <a:pPr lvl="1"/>
            <a:r>
              <a:rPr lang="en-US" dirty="0" smtClean="0"/>
              <a:t>Clinician advocacy </a:t>
            </a:r>
            <a:endParaRPr lang="en-US" dirty="0"/>
          </a:p>
        </p:txBody>
      </p:sp>
    </p:spTree>
    <p:extLst>
      <p:ext uri="{BB962C8B-B14F-4D97-AF65-F5344CB8AC3E}">
        <p14:creationId xmlns:p14="http://schemas.microsoft.com/office/powerpoint/2010/main" val="1949122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20anniversarytemplate [Read-Only]" id="{ABE24AAE-6F42-4CA3-A307-494DC4347049}" vid="{C528BD5D-8738-48FF-B56E-7842000DC1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20anniversarytemplate</Template>
  <TotalTime>2284</TotalTime>
  <Words>823</Words>
  <Application>Microsoft Office PowerPoint</Application>
  <PresentationFormat>On-screen Show (4:3)</PresentationFormat>
  <Paragraphs>146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Cambria</vt:lpstr>
      <vt:lpstr>Adjacency</vt:lpstr>
      <vt:lpstr>Federal and state policy matters: why it is important and how you can get involved</vt:lpstr>
      <vt:lpstr>California Landscape</vt:lpstr>
      <vt:lpstr>Key Legislation </vt:lpstr>
      <vt:lpstr>State Budget </vt:lpstr>
      <vt:lpstr>State Budget Continued</vt:lpstr>
      <vt:lpstr>Leadership Changes  </vt:lpstr>
      <vt:lpstr>Elections </vt:lpstr>
      <vt:lpstr>Changing the Tone</vt:lpstr>
      <vt:lpstr>Campaigns </vt:lpstr>
      <vt:lpstr>CPCA Advocacy Issues </vt:lpstr>
      <vt:lpstr>CaliforniaHealth+</vt:lpstr>
      <vt:lpstr>Resources </vt:lpstr>
      <vt:lpstr>Contact Us! </vt:lpstr>
      <vt:lpstr>Thank you! </vt:lpstr>
    </vt:vector>
  </TitlesOfParts>
  <Company>CPCA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Primary Care Association</dc:title>
  <dc:creator>gate</dc:creator>
  <cp:lastModifiedBy>gate</cp:lastModifiedBy>
  <cp:revision>119</cp:revision>
  <cp:lastPrinted>2014-08-15T17:22:03Z</cp:lastPrinted>
  <dcterms:created xsi:type="dcterms:W3CDTF">2014-08-01T17:28:07Z</dcterms:created>
  <dcterms:modified xsi:type="dcterms:W3CDTF">2014-08-15T17:25:55Z</dcterms:modified>
</cp:coreProperties>
</file>