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2"/>
  </p:notesMasterIdLst>
  <p:handoutMasterIdLst>
    <p:handoutMasterId r:id="rId83"/>
  </p:handoutMasterIdLst>
  <p:sldIdLst>
    <p:sldId id="256" r:id="rId2"/>
    <p:sldId id="309" r:id="rId3"/>
    <p:sldId id="336" r:id="rId4"/>
    <p:sldId id="257" r:id="rId5"/>
    <p:sldId id="317" r:id="rId6"/>
    <p:sldId id="261" r:id="rId7"/>
    <p:sldId id="312" r:id="rId8"/>
    <p:sldId id="258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2" r:id="rId31"/>
    <p:sldId id="286" r:id="rId32"/>
    <p:sldId id="287" r:id="rId33"/>
    <p:sldId id="289" r:id="rId34"/>
    <p:sldId id="288" r:id="rId35"/>
    <p:sldId id="263" r:id="rId36"/>
    <p:sldId id="290" r:id="rId37"/>
    <p:sldId id="295" r:id="rId38"/>
    <p:sldId id="291" r:id="rId39"/>
    <p:sldId id="292" r:id="rId40"/>
    <p:sldId id="293" r:id="rId41"/>
    <p:sldId id="294" r:id="rId42"/>
    <p:sldId id="296" r:id="rId43"/>
    <p:sldId id="297" r:id="rId44"/>
    <p:sldId id="298" r:id="rId45"/>
    <p:sldId id="310" r:id="rId46"/>
    <p:sldId id="260" r:id="rId47"/>
    <p:sldId id="300" r:id="rId48"/>
    <p:sldId id="322" r:id="rId49"/>
    <p:sldId id="318" r:id="rId50"/>
    <p:sldId id="327" r:id="rId51"/>
    <p:sldId id="319" r:id="rId52"/>
    <p:sldId id="325" r:id="rId53"/>
    <p:sldId id="320" r:id="rId54"/>
    <p:sldId id="326" r:id="rId55"/>
    <p:sldId id="321" r:id="rId56"/>
    <p:sldId id="323" r:id="rId57"/>
    <p:sldId id="307" r:id="rId58"/>
    <p:sldId id="302" r:id="rId59"/>
    <p:sldId id="303" r:id="rId60"/>
    <p:sldId id="328" r:id="rId61"/>
    <p:sldId id="330" r:id="rId62"/>
    <p:sldId id="329" r:id="rId63"/>
    <p:sldId id="335" r:id="rId64"/>
    <p:sldId id="338" r:id="rId65"/>
    <p:sldId id="337" r:id="rId66"/>
    <p:sldId id="339" r:id="rId67"/>
    <p:sldId id="341" r:id="rId68"/>
    <p:sldId id="342" r:id="rId69"/>
    <p:sldId id="343" r:id="rId70"/>
    <p:sldId id="344" r:id="rId71"/>
    <p:sldId id="345" r:id="rId72"/>
    <p:sldId id="346" r:id="rId73"/>
    <p:sldId id="347" r:id="rId74"/>
    <p:sldId id="348" r:id="rId75"/>
    <p:sldId id="349" r:id="rId76"/>
    <p:sldId id="262" r:id="rId77"/>
    <p:sldId id="331" r:id="rId78"/>
    <p:sldId id="316" r:id="rId79"/>
    <p:sldId id="264" r:id="rId80"/>
    <p:sldId id="350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notesMaster" Target="notesMasters/notesMaster1.xml"/><Relationship Id="rId83" Type="http://schemas.openxmlformats.org/officeDocument/2006/relationships/handoutMaster" Target="handoutMasters/handoutMaster1.xml"/><Relationship Id="rId84" Type="http://schemas.openxmlformats.org/officeDocument/2006/relationships/printerSettings" Target="printerSettings/printerSettings1.bin"/><Relationship Id="rId85" Type="http://schemas.openxmlformats.org/officeDocument/2006/relationships/presProps" Target="presProps.xml"/><Relationship Id="rId86" Type="http://schemas.openxmlformats.org/officeDocument/2006/relationships/viewProps" Target="viewProps.xml"/><Relationship Id="rId87" Type="http://schemas.openxmlformats.org/officeDocument/2006/relationships/theme" Target="theme/theme1.xml"/><Relationship Id="rId8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vej:Desktop:SarahsCircle:compilationscorescomparing1stla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Medical</a:t>
            </a:r>
            <a:r>
              <a:rPr lang="en-US" baseline="0" dirty="0" smtClean="0"/>
              <a:t> Risks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Initial Assessment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High</c:v>
                </c:pt>
                <c:pt idx="1">
                  <c:v>Moderate</c:v>
                </c:pt>
                <c:pt idx="2">
                  <c:v>Low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27.0</c:v>
                </c:pt>
                <c:pt idx="1">
                  <c:v>42.0</c:v>
                </c:pt>
                <c:pt idx="2">
                  <c:v>31.0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Final Assessment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High</c:v>
                </c:pt>
                <c:pt idx="1">
                  <c:v>Moderate</c:v>
                </c:pt>
                <c:pt idx="2">
                  <c:v>Low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11.0</c:v>
                </c:pt>
                <c:pt idx="1">
                  <c:v>20.0</c:v>
                </c:pt>
                <c:pt idx="2">
                  <c:v>69.0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5019800"/>
        <c:axId val="2095025416"/>
      </c:barChart>
      <c:catAx>
        <c:axId val="2095019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Level of Need</a:t>
                </a:r>
                <a:endParaRPr lang="en-US" dirty="0"/>
              </a:p>
            </c:rich>
          </c:tx>
          <c:overlay val="0"/>
        </c:title>
        <c:majorTickMark val="none"/>
        <c:minorTickMark val="none"/>
        <c:tickLblPos val="nextTo"/>
        <c:crossAx val="2095025416"/>
        <c:crosses val="autoZero"/>
        <c:auto val="1"/>
        <c:lblAlgn val="ctr"/>
        <c:lblOffset val="100"/>
        <c:noMultiLvlLbl val="0"/>
      </c:catAx>
      <c:valAx>
        <c:axId val="20950254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%</a:t>
                </a:r>
                <a:r>
                  <a:rPr lang="en-US" baseline="0" dirty="0" smtClean="0"/>
                  <a:t> of clients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950198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Mental Health Risks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Initial Assessment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High</c:v>
                </c:pt>
                <c:pt idx="1">
                  <c:v>Moderate</c:v>
                </c:pt>
                <c:pt idx="2">
                  <c:v>Low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18.0</c:v>
                </c:pt>
                <c:pt idx="1">
                  <c:v>47.0</c:v>
                </c:pt>
                <c:pt idx="2">
                  <c:v>35.0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Final Assessment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High</c:v>
                </c:pt>
                <c:pt idx="1">
                  <c:v>Moderate</c:v>
                </c:pt>
                <c:pt idx="2">
                  <c:v>Low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9.0</c:v>
                </c:pt>
                <c:pt idx="1">
                  <c:v>17.0</c:v>
                </c:pt>
                <c:pt idx="2">
                  <c:v>74.0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707992"/>
        <c:axId val="2094713752"/>
      </c:barChart>
      <c:catAx>
        <c:axId val="2094707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Level</a:t>
                </a:r>
                <a:r>
                  <a:rPr lang="en-US" baseline="0" dirty="0" smtClean="0"/>
                  <a:t> of Need</a:t>
                </a:r>
                <a:endParaRPr lang="en-US" dirty="0"/>
              </a:p>
            </c:rich>
          </c:tx>
          <c:overlay val="0"/>
        </c:title>
        <c:majorTickMark val="none"/>
        <c:minorTickMark val="none"/>
        <c:tickLblPos val="nextTo"/>
        <c:crossAx val="2094713752"/>
        <c:crosses val="autoZero"/>
        <c:auto val="1"/>
        <c:lblAlgn val="ctr"/>
        <c:lblOffset val="100"/>
        <c:noMultiLvlLbl val="0"/>
      </c:catAx>
      <c:valAx>
        <c:axId val="20947137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% of clients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947079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Social Risks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Initial Assessment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High</c:v>
                </c:pt>
                <c:pt idx="1">
                  <c:v>Moderate</c:v>
                </c:pt>
                <c:pt idx="2">
                  <c:v>Low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17.0</c:v>
                </c:pt>
                <c:pt idx="1">
                  <c:v>46.0</c:v>
                </c:pt>
                <c:pt idx="2">
                  <c:v>37.0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Final Assessment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High</c:v>
                </c:pt>
                <c:pt idx="1">
                  <c:v>Moderate</c:v>
                </c:pt>
                <c:pt idx="2">
                  <c:v>Low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6.0</c:v>
                </c:pt>
                <c:pt idx="1">
                  <c:v>20.0</c:v>
                </c:pt>
                <c:pt idx="2">
                  <c:v>74.0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774520"/>
        <c:axId val="2094780136"/>
      </c:barChart>
      <c:catAx>
        <c:axId val="2094774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Level of Need</a:t>
                </a:r>
                <a:endParaRPr lang="en-US" dirty="0"/>
              </a:p>
            </c:rich>
          </c:tx>
          <c:overlay val="0"/>
        </c:title>
        <c:majorTickMark val="none"/>
        <c:minorTickMark val="none"/>
        <c:tickLblPos val="nextTo"/>
        <c:crossAx val="2094780136"/>
        <c:crosses val="autoZero"/>
        <c:auto val="1"/>
        <c:lblAlgn val="ctr"/>
        <c:lblOffset val="100"/>
        <c:noMultiLvlLbl val="0"/>
      </c:catAx>
      <c:valAx>
        <c:axId val="20947801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% of Clients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947745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Financial Risks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Initial Assessment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High</c:v>
                </c:pt>
                <c:pt idx="1">
                  <c:v>Moderate</c:v>
                </c:pt>
                <c:pt idx="2">
                  <c:v>Low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44.0</c:v>
                </c:pt>
                <c:pt idx="1">
                  <c:v>51.0</c:v>
                </c:pt>
                <c:pt idx="2">
                  <c:v>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Final Assessment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High</c:v>
                </c:pt>
                <c:pt idx="1">
                  <c:v>Moderate</c:v>
                </c:pt>
                <c:pt idx="2">
                  <c:v>Low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11.0</c:v>
                </c:pt>
                <c:pt idx="1">
                  <c:v>27.0</c:v>
                </c:pt>
                <c:pt idx="2">
                  <c:v>62.0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685016"/>
        <c:axId val="2094633352"/>
      </c:barChart>
      <c:catAx>
        <c:axId val="2094685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Level </a:t>
                </a:r>
                <a:r>
                  <a:rPr lang="en-US" smtClean="0"/>
                  <a:t>of Need</a:t>
                </a:r>
                <a:endParaRPr lang="en-US" dirty="0"/>
              </a:p>
            </c:rich>
          </c:tx>
          <c:overlay val="0"/>
        </c:title>
        <c:majorTickMark val="none"/>
        <c:minorTickMark val="none"/>
        <c:tickLblPos val="nextTo"/>
        <c:crossAx val="2094633352"/>
        <c:crosses val="autoZero"/>
        <c:auto val="1"/>
        <c:lblAlgn val="ctr"/>
        <c:lblOffset val="100"/>
        <c:noMultiLvlLbl val="0"/>
      </c:catAx>
      <c:valAx>
        <c:axId val="20946333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baseline="0" dirty="0" smtClean="0"/>
                  <a:t>% of Clients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94685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% Improvement in Grid scores from Initial to Final Assessments</c:v>
                </c:pt>
              </c:strCache>
            </c:strRef>
          </c:tx>
          <c:invertIfNegative val="0"/>
          <c:cat>
            <c:strRef>
              <c:f>Sheet1!$A$9:$A$12</c:f>
              <c:strCache>
                <c:ptCount val="4"/>
                <c:pt idx="0">
                  <c:v>1-9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</c:strCache>
            </c:strRef>
          </c:cat>
          <c:val>
            <c:numRef>
              <c:f>Sheet1!$B$9:$B$12</c:f>
              <c:numCache>
                <c:formatCode>General</c:formatCode>
                <c:ptCount val="4"/>
                <c:pt idx="0">
                  <c:v>38.0</c:v>
                </c:pt>
                <c:pt idx="1">
                  <c:v>28.0</c:v>
                </c:pt>
                <c:pt idx="2">
                  <c:v>16.0</c:v>
                </c:pt>
                <c:pt idx="3">
                  <c:v>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380072"/>
        <c:axId val="2094385816"/>
      </c:barChart>
      <c:catAx>
        <c:axId val="20943800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</a:t>
                </a:r>
                <a:r>
                  <a:rPr lang="en-US" baseline="0" dirty="0" smtClean="0"/>
                  <a:t> Improvement in Grid Score</a:t>
                </a:r>
                <a:endParaRPr lang="en-US" dirty="0"/>
              </a:p>
            </c:rich>
          </c:tx>
          <c:overlay val="0"/>
        </c:title>
        <c:majorTickMark val="out"/>
        <c:minorTickMark val="none"/>
        <c:tickLblPos val="nextTo"/>
        <c:crossAx val="2094385816"/>
        <c:crosses val="autoZero"/>
        <c:auto val="0"/>
        <c:lblAlgn val="ctr"/>
        <c:lblOffset val="100"/>
        <c:noMultiLvlLbl val="0"/>
      </c:catAx>
      <c:valAx>
        <c:axId val="209438581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%</a:t>
                </a:r>
                <a:r>
                  <a:rPr lang="en-US" baseline="0" dirty="0" smtClean="0"/>
                  <a:t> of Clients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943800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4495D-C2A1-1348-BFD9-FFE473190B1B}" type="datetimeFigureOut">
              <a:rPr lang="en-US" smtClean="0"/>
              <a:t>6/3/14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DF7B4-6B10-F946-BC1B-84848841E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77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60D9F-A456-C841-A289-7EB92BCAEB4D}" type="datetimeFigureOut">
              <a:rPr lang="en-US" smtClean="0"/>
              <a:t>6/3/14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CB939-A20A-234C-B519-0A682D9FB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6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the whole</a:t>
            </a:r>
            <a:r>
              <a:rPr lang="en-US" baseline="0" dirty="0" smtClean="0"/>
              <a:t> person, link the whole person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CB939-A20A-234C-B519-0A682D9FBC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42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SPDAT has 4 domains:</a:t>
            </a:r>
            <a:r>
              <a:rPr lang="en-US" baseline="0" dirty="0" smtClean="0"/>
              <a:t> wellness, risks, socialization&amp; daily functions, &amp; history of housing</a:t>
            </a:r>
          </a:p>
          <a:p>
            <a:r>
              <a:rPr lang="en-US" baseline="0" dirty="0" smtClean="0"/>
              <a:t>Outcome star has 10 points and AZ matrix has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CB939-A20A-234C-B519-0A682D9FBC7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57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CB939-A20A-234C-B519-0A682D9FBC7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16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39 women not assessed b/c program ended, 7 refused to participate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CB939-A20A-234C-B519-0A682D9FBC7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03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CB939-A20A-234C-B519-0A682D9FBC78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86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CB939-A20A-234C-B519-0A682D9FBC78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58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Misunderstanding</a:t>
            </a:r>
            <a:r>
              <a:rPr lang="en-US" baseline="0" dirty="0" smtClean="0"/>
              <a:t> about meaning of objective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CB939-A20A-234C-B519-0A682D9FBC78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3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Clients not wanting engagement initially and then not having working phones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CB939-A20A-234C-B519-0A682D9FBC78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53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6/3/14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6/3/14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6/3/14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microsoft.com/office/2007/relationships/hdphoto" Target="../media/hdphoto1.wdp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dunn@sarahs-circle.org" TargetMode="External"/><Relationship Id="rId3" Type="http://schemas.openxmlformats.org/officeDocument/2006/relationships/hyperlink" Target="mailto:rmshasha@gmail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Housing the Whole Person: Lessons learned, what worked, what didn’t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Regina </a:t>
            </a:r>
            <a:r>
              <a:rPr lang="en-US" dirty="0" err="1" smtClean="0"/>
              <a:t>Shasha</a:t>
            </a:r>
            <a:r>
              <a:rPr lang="en-US" dirty="0" smtClean="0"/>
              <a:t>, MS, FNP, PMHNP, BC, ANCHORS</a:t>
            </a:r>
            <a:endParaRPr lang="en-US" sz="1100" dirty="0" smtClean="0"/>
          </a:p>
          <a:p>
            <a:pPr algn="l"/>
            <a:r>
              <a:rPr lang="en-US" dirty="0" smtClean="0"/>
              <a:t>Elizabeth Dunn, BA, Development Manager, Sarah’s Circle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7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Problems </a:t>
            </a:r>
            <a:r>
              <a:rPr lang="en-US" sz="3600" dirty="0"/>
              <a:t>and needs to </a:t>
            </a:r>
            <a:r>
              <a:rPr lang="en-US" sz="3600" dirty="0" smtClean="0"/>
              <a:t>be address</a:t>
            </a:r>
            <a:endParaRPr lang="en-US" sz="3600" dirty="0"/>
          </a:p>
          <a:p>
            <a:r>
              <a:rPr lang="en-US" sz="3600" dirty="0" smtClean="0"/>
              <a:t> </a:t>
            </a:r>
            <a:r>
              <a:rPr lang="en-US" sz="3600" dirty="0"/>
              <a:t>Is housing enough</a:t>
            </a:r>
            <a:r>
              <a:rPr lang="en-US" sz="3600" dirty="0" smtClean="0"/>
              <a:t>?</a:t>
            </a:r>
          </a:p>
          <a:p>
            <a:pPr lvl="3"/>
            <a:r>
              <a:rPr lang="en-US" sz="3600" dirty="0" smtClean="0"/>
              <a:t>Where </a:t>
            </a:r>
            <a:r>
              <a:rPr lang="en-US" sz="3600" dirty="0"/>
              <a:t>are the gaps</a:t>
            </a:r>
            <a:r>
              <a:rPr lang="en-US" sz="3600" dirty="0" smtClean="0"/>
              <a:t>?</a:t>
            </a:r>
          </a:p>
          <a:p>
            <a:pPr lvl="3"/>
            <a:r>
              <a:rPr lang="en-US" sz="3600" dirty="0" smtClean="0"/>
              <a:t>Why </a:t>
            </a:r>
            <a:r>
              <a:rPr lang="en-US" sz="3600" dirty="0"/>
              <a:t>are </a:t>
            </a:r>
            <a:r>
              <a:rPr lang="en-US" sz="3600" dirty="0" smtClean="0"/>
              <a:t>there </a:t>
            </a:r>
            <a:r>
              <a:rPr lang="en-US" sz="3600" dirty="0"/>
              <a:t>gaps? (</a:t>
            </a:r>
            <a:r>
              <a:rPr lang="en-US" sz="3600" dirty="0" smtClean="0"/>
              <a:t>E.g</a:t>
            </a:r>
            <a:r>
              <a:rPr lang="en-US" sz="3600" dirty="0"/>
              <a:t>. lack of resources or access to resources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ANCHORS</a:t>
            </a:r>
            <a:br>
              <a:rPr lang="en-US" sz="3600" dirty="0" smtClean="0"/>
            </a:br>
            <a:r>
              <a:rPr lang="en-US" sz="3600" dirty="0" smtClean="0">
                <a:latin typeface=""/>
              </a:rPr>
              <a:t>Problem </a:t>
            </a:r>
            <a:r>
              <a:rPr lang="en-US" sz="3600" dirty="0">
                <a:latin typeface=""/>
              </a:rPr>
              <a:t>identification</a:t>
            </a:r>
            <a:br>
              <a:rPr lang="en-US" sz="3600" dirty="0">
                <a:latin typeface="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9901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Whom </a:t>
            </a:r>
            <a:r>
              <a:rPr lang="en-US" sz="3600" dirty="0"/>
              <a:t>are we serving?</a:t>
            </a:r>
          </a:p>
          <a:p>
            <a:pPr lvl="3"/>
            <a:r>
              <a:rPr lang="en-US" sz="3600" dirty="0"/>
              <a:t>Characteristics of the people who are being housed</a:t>
            </a:r>
          </a:p>
          <a:p>
            <a:pPr lvl="3"/>
            <a:r>
              <a:rPr lang="en-US" sz="3600" dirty="0"/>
              <a:t>Demographic data: Age range, gender, ethnicity, and family status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ANCHORS</a:t>
            </a:r>
            <a:br>
              <a:rPr lang="en-US" sz="3600" dirty="0" smtClean="0"/>
            </a:br>
            <a:r>
              <a:rPr lang="en-US" sz="3600" dirty="0" smtClean="0">
                <a:latin typeface=""/>
              </a:rPr>
              <a:t>Problem </a:t>
            </a:r>
            <a:r>
              <a:rPr lang="en-US" sz="3600" dirty="0">
                <a:latin typeface=""/>
              </a:rPr>
              <a:t>identification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2089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</a:t>
            </a:r>
            <a:r>
              <a:rPr lang="en-US" sz="4000" dirty="0">
                <a:solidFill>
                  <a:schemeClr val="tx1"/>
                </a:solidFill>
              </a:rPr>
              <a:t>health problems and needs are documented for this population</a:t>
            </a:r>
            <a:r>
              <a:rPr lang="en-US" sz="4000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Severe mental illness</a:t>
            </a: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Domestic </a:t>
            </a:r>
            <a:r>
              <a:rPr lang="en-US" sz="3400" dirty="0">
                <a:solidFill>
                  <a:schemeClr val="tx1"/>
                </a:solidFill>
              </a:rPr>
              <a:t>v</a:t>
            </a:r>
            <a:r>
              <a:rPr lang="en-US" sz="3400" dirty="0" smtClean="0">
                <a:solidFill>
                  <a:schemeClr val="tx1"/>
                </a:solidFill>
              </a:rPr>
              <a:t>iolence</a:t>
            </a: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Substance abuse</a:t>
            </a: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Veterans with physical and mental disabilities</a:t>
            </a: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Chronic health problems, </a:t>
            </a:r>
            <a:r>
              <a:rPr lang="en-US" sz="3400" dirty="0" err="1" smtClean="0">
                <a:solidFill>
                  <a:schemeClr val="tx1"/>
                </a:solidFill>
              </a:rPr>
              <a:t>eg</a:t>
            </a:r>
            <a:r>
              <a:rPr lang="en-US" sz="3400" dirty="0" smtClean="0">
                <a:solidFill>
                  <a:schemeClr val="tx1"/>
                </a:solidFill>
              </a:rPr>
              <a:t> HIV/AIDS, Hypertension</a:t>
            </a:r>
            <a:r>
              <a:rPr lang="en-US" sz="3400" dirty="0">
                <a:solidFill>
                  <a:schemeClr val="tx1"/>
                </a:solidFill>
              </a:rPr>
              <a:t>/</a:t>
            </a:r>
            <a:r>
              <a:rPr lang="en-US" sz="3400" dirty="0" smtClean="0">
                <a:solidFill>
                  <a:schemeClr val="tx1"/>
                </a:solidFill>
              </a:rPr>
              <a:t>CVD/Diabetes/Skin/Respiratory/GI/Dental/Vision problems</a:t>
            </a:r>
            <a:endParaRPr lang="en-US" sz="3400" dirty="0">
              <a:solidFill>
                <a:schemeClr val="tx1"/>
              </a:solidFill>
            </a:endParaRP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Health illiteracy</a:t>
            </a:r>
          </a:p>
          <a:p>
            <a:pPr lvl="1"/>
            <a:r>
              <a:rPr lang="en-US" sz="3400" dirty="0" smtClean="0">
                <a:solidFill>
                  <a:schemeClr val="tx1"/>
                </a:solidFill>
              </a:rPr>
              <a:t>High mortality (25 years shorter life expectancy for SMI)</a:t>
            </a:r>
            <a:endParaRPr lang="en-US" sz="3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ANCHORS</a:t>
            </a:r>
            <a:br>
              <a:rPr lang="en-US" sz="3600" dirty="0" smtClean="0"/>
            </a:br>
            <a:r>
              <a:rPr lang="en-US" sz="3600" dirty="0" smtClean="0">
                <a:latin typeface=""/>
              </a:rPr>
              <a:t>Problem </a:t>
            </a:r>
            <a:r>
              <a:rPr lang="en-US" sz="3600" dirty="0">
                <a:latin typeface=""/>
              </a:rPr>
              <a:t>identification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0469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</a:t>
            </a:r>
            <a:r>
              <a:rPr lang="en-US" sz="3600" dirty="0"/>
              <a:t>are the barriers to maintaining housing</a:t>
            </a:r>
            <a:r>
              <a:rPr lang="en-US" sz="3600" dirty="0" smtClean="0"/>
              <a:t>?</a:t>
            </a:r>
          </a:p>
          <a:p>
            <a:pPr lvl="1"/>
            <a:r>
              <a:rPr lang="en-US" sz="3600" dirty="0" smtClean="0"/>
              <a:t>Physical health problems</a:t>
            </a:r>
          </a:p>
          <a:p>
            <a:pPr lvl="1"/>
            <a:r>
              <a:rPr lang="en-US" sz="3600" dirty="0" smtClean="0"/>
              <a:t>Mental health problems</a:t>
            </a:r>
          </a:p>
          <a:p>
            <a:pPr lvl="1"/>
            <a:r>
              <a:rPr lang="en-US" sz="3600" dirty="0" smtClean="0"/>
              <a:t>Poverty</a:t>
            </a:r>
          </a:p>
          <a:p>
            <a:pPr lvl="1"/>
            <a:r>
              <a:rPr lang="en-US" sz="3600" dirty="0" smtClean="0"/>
              <a:t>Substance use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ANCHORS</a:t>
            </a:r>
            <a:br>
              <a:rPr lang="en-US" sz="3600" dirty="0" smtClean="0"/>
            </a:br>
            <a:r>
              <a:rPr lang="en-US" sz="3600" dirty="0" smtClean="0">
                <a:latin typeface=""/>
              </a:rPr>
              <a:t>Problem </a:t>
            </a:r>
            <a:r>
              <a:rPr lang="en-US" sz="3600" dirty="0">
                <a:latin typeface=""/>
              </a:rPr>
              <a:t>identification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5607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</a:t>
            </a:r>
            <a:r>
              <a:rPr lang="en-US" sz="4400" dirty="0"/>
              <a:t>level of functioning and independence exists and is possible for each individual</a:t>
            </a:r>
            <a:r>
              <a:rPr lang="en-US" sz="4400" dirty="0" smtClean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ANCHORS</a:t>
            </a:r>
            <a:br>
              <a:rPr lang="en-US" sz="3600" smtClean="0"/>
            </a:br>
            <a:r>
              <a:rPr lang="en-US" sz="3600" smtClean="0">
                <a:latin typeface=""/>
              </a:rPr>
              <a:t>Problem </a:t>
            </a:r>
            <a:r>
              <a:rPr lang="en-US" sz="3600" dirty="0">
                <a:latin typeface=""/>
              </a:rPr>
              <a:t>identification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2629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Program </a:t>
            </a:r>
            <a:r>
              <a:rPr lang="en-US" dirty="0"/>
              <a:t>goals</a:t>
            </a:r>
          </a:p>
          <a:p>
            <a:r>
              <a:rPr lang="en-US" dirty="0">
                <a:solidFill>
                  <a:srgbClr val="000000"/>
                </a:solidFill>
              </a:rPr>
              <a:t>1. Engage agencies housing homeless individuals</a:t>
            </a:r>
          </a:p>
          <a:p>
            <a:r>
              <a:rPr lang="en-US" dirty="0"/>
              <a:t>2. </a:t>
            </a:r>
            <a:r>
              <a:rPr lang="en-US" dirty="0" err="1"/>
              <a:t>Utilise</a:t>
            </a:r>
            <a:r>
              <a:rPr lang="en-US" dirty="0"/>
              <a:t> </a:t>
            </a:r>
            <a:r>
              <a:rPr lang="en-US" dirty="0" smtClean="0"/>
              <a:t>Tiered </a:t>
            </a:r>
            <a:r>
              <a:rPr lang="en-US" dirty="0"/>
              <a:t>L</a:t>
            </a:r>
            <a:r>
              <a:rPr lang="en-US" dirty="0" smtClean="0"/>
              <a:t>evel </a:t>
            </a:r>
            <a:r>
              <a:rPr lang="en-US" dirty="0"/>
              <a:t>of </a:t>
            </a:r>
            <a:r>
              <a:rPr lang="en-US" dirty="0" smtClean="0"/>
              <a:t>Need </a:t>
            </a:r>
            <a:r>
              <a:rPr lang="en-US" dirty="0"/>
              <a:t>M</a:t>
            </a:r>
            <a:r>
              <a:rPr lang="en-US" dirty="0" smtClean="0"/>
              <a:t>odel </a:t>
            </a:r>
            <a:r>
              <a:rPr lang="en-US" dirty="0"/>
              <a:t>to help these individuals maintain housing</a:t>
            </a:r>
          </a:p>
          <a:p>
            <a:r>
              <a:rPr lang="en-US" dirty="0"/>
              <a:t>3. Assess health and well being through an initial </a:t>
            </a:r>
            <a:r>
              <a:rPr lang="en-US" dirty="0" err="1"/>
              <a:t>biopsychosocial</a:t>
            </a:r>
            <a:r>
              <a:rPr lang="en-US" dirty="0"/>
              <a:t> assessment</a:t>
            </a:r>
          </a:p>
          <a:p>
            <a:r>
              <a:rPr lang="en-US" dirty="0"/>
              <a:t>4. Refer to and link with community resources</a:t>
            </a:r>
          </a:p>
          <a:p>
            <a:pPr lvl="1"/>
            <a:r>
              <a:rPr lang="en-US" dirty="0" smtClean="0"/>
              <a:t>PCP</a:t>
            </a:r>
            <a:r>
              <a:rPr lang="en-US" dirty="0"/>
              <a:t>/FQHC home</a:t>
            </a:r>
          </a:p>
          <a:p>
            <a:pPr lvl="1"/>
            <a:r>
              <a:rPr lang="en-US" dirty="0" smtClean="0"/>
              <a:t>Clinical </a:t>
            </a:r>
            <a:r>
              <a:rPr lang="en-US" dirty="0"/>
              <a:t>Case manager</a:t>
            </a:r>
          </a:p>
          <a:p>
            <a:pPr lvl="1"/>
            <a:r>
              <a:rPr lang="en-US" dirty="0" smtClean="0"/>
              <a:t>Mental </a:t>
            </a:r>
            <a:r>
              <a:rPr lang="en-US" dirty="0"/>
              <a:t>health service if appropriate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ANCHORS</a:t>
            </a:r>
            <a:br>
              <a:rPr lang="en-US" sz="3600" dirty="0" smtClean="0"/>
            </a:br>
            <a:r>
              <a:rPr lang="en-US" sz="3600" dirty="0" smtClean="0"/>
              <a:t>Goal setting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66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Program </a:t>
            </a:r>
            <a:r>
              <a:rPr lang="en-US" dirty="0"/>
              <a:t>objectives</a:t>
            </a:r>
          </a:p>
          <a:p>
            <a:r>
              <a:rPr lang="en-US" dirty="0"/>
              <a:t>1. Identify housed and homeless individuals at risk using the Tiered System</a:t>
            </a:r>
          </a:p>
          <a:p>
            <a:r>
              <a:rPr lang="en-US" dirty="0"/>
              <a:t>2. Perform initial </a:t>
            </a:r>
            <a:r>
              <a:rPr lang="en-US" dirty="0" err="1"/>
              <a:t>biopsychosocial</a:t>
            </a:r>
            <a:r>
              <a:rPr lang="en-US" dirty="0"/>
              <a:t> assessment</a:t>
            </a:r>
          </a:p>
          <a:p>
            <a:r>
              <a:rPr lang="en-US" dirty="0"/>
              <a:t>3. Assess for benefits eligibility</a:t>
            </a:r>
          </a:p>
          <a:p>
            <a:r>
              <a:rPr lang="en-US" dirty="0"/>
              <a:t>4. Link with PCP and FQHC</a:t>
            </a:r>
          </a:p>
          <a:p>
            <a:r>
              <a:rPr lang="en-US" dirty="0"/>
              <a:t>5. Link with Clinical Case Manager</a:t>
            </a:r>
          </a:p>
          <a:p>
            <a:r>
              <a:rPr lang="en-US" dirty="0"/>
              <a:t>6. Maintain housing &gt; 1 year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ANCHORS</a:t>
            </a:r>
            <a:br>
              <a:rPr lang="en-US" sz="3600" dirty="0" smtClean="0"/>
            </a:br>
            <a:r>
              <a:rPr lang="en-US" sz="3600" dirty="0" smtClean="0"/>
              <a:t>Objective setting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0272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1</a:t>
            </a:r>
            <a:r>
              <a:rPr lang="en-US" sz="2800" dirty="0"/>
              <a:t>. What resources are needed to accomplish </a:t>
            </a:r>
            <a:r>
              <a:rPr lang="en-US" sz="2800" dirty="0" smtClean="0"/>
              <a:t>goals </a:t>
            </a:r>
            <a:r>
              <a:rPr lang="en-US" sz="2800" dirty="0"/>
              <a:t>and objectives?</a:t>
            </a:r>
          </a:p>
          <a:p>
            <a:pPr lvl="1"/>
            <a:r>
              <a:rPr lang="en-US" sz="2800" dirty="0" smtClean="0"/>
              <a:t>Staff</a:t>
            </a:r>
            <a:endParaRPr lang="en-US" sz="2800" dirty="0"/>
          </a:p>
          <a:p>
            <a:pPr lvl="1"/>
            <a:r>
              <a:rPr lang="en-US" sz="2800" dirty="0" smtClean="0"/>
              <a:t>Facility</a:t>
            </a:r>
            <a:endParaRPr lang="en-US" sz="2800" dirty="0"/>
          </a:p>
          <a:p>
            <a:pPr lvl="1"/>
            <a:r>
              <a:rPr lang="en-US" sz="2800" dirty="0" smtClean="0"/>
              <a:t>Equipment </a:t>
            </a:r>
            <a:r>
              <a:rPr lang="en-US" sz="2800" dirty="0"/>
              <a:t>and Supplies</a:t>
            </a:r>
          </a:p>
          <a:p>
            <a:r>
              <a:rPr lang="en-US" sz="2800" dirty="0"/>
              <a:t>2. Identify available </a:t>
            </a:r>
            <a:r>
              <a:rPr lang="en-US" sz="2800" dirty="0" smtClean="0"/>
              <a:t>funding</a:t>
            </a:r>
            <a:endParaRPr lang="en-US" sz="2800" dirty="0"/>
          </a:p>
          <a:p>
            <a:pPr lvl="1"/>
            <a:r>
              <a:rPr lang="en-US" sz="2800" dirty="0"/>
              <a:t>A</a:t>
            </a:r>
            <a:r>
              <a:rPr lang="en-US" sz="2800" dirty="0" smtClean="0"/>
              <a:t>pply for </a:t>
            </a:r>
            <a:r>
              <a:rPr lang="en-US" sz="2800" dirty="0"/>
              <a:t>grant </a:t>
            </a:r>
            <a:r>
              <a:rPr lang="en-US" sz="2800" dirty="0" smtClean="0"/>
              <a:t>funding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ANCHORS</a:t>
            </a:r>
            <a:br>
              <a:rPr lang="en-US" sz="3600" dirty="0" smtClean="0"/>
            </a:br>
            <a:r>
              <a:rPr lang="en-US" sz="3600" dirty="0" smtClean="0"/>
              <a:t>Resources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2857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Hire </a:t>
            </a:r>
            <a:r>
              <a:rPr lang="en-US" dirty="0"/>
              <a:t>staff: Clinical case manager, Advanced Practice Nurse (APN)</a:t>
            </a:r>
          </a:p>
          <a:p>
            <a:r>
              <a:rPr lang="en-US" dirty="0" smtClean="0"/>
              <a:t>Purpose </a:t>
            </a:r>
            <a:r>
              <a:rPr lang="en-US" dirty="0"/>
              <a:t>statement: Write a description of the program to give to clients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Who is eligible?</a:t>
            </a:r>
          </a:p>
          <a:p>
            <a:r>
              <a:rPr lang="en-US" dirty="0" smtClean="0"/>
              <a:t>Communicate </a:t>
            </a:r>
            <a:r>
              <a:rPr lang="en-US" dirty="0"/>
              <a:t>what services will be </a:t>
            </a:r>
            <a:r>
              <a:rPr lang="en-US" dirty="0" smtClean="0"/>
              <a:t>provided</a:t>
            </a:r>
            <a:endParaRPr lang="en-US" dirty="0"/>
          </a:p>
          <a:p>
            <a:pPr lvl="1"/>
            <a:r>
              <a:rPr lang="en-US" dirty="0" smtClean="0"/>
              <a:t>Engagement</a:t>
            </a:r>
            <a:endParaRPr lang="en-US" dirty="0"/>
          </a:p>
          <a:p>
            <a:pPr lvl="1"/>
            <a:r>
              <a:rPr lang="en-US" dirty="0" smtClean="0"/>
              <a:t>Teaching</a:t>
            </a:r>
            <a:endParaRPr lang="en-US" dirty="0"/>
          </a:p>
          <a:p>
            <a:pPr lvl="1"/>
            <a:r>
              <a:rPr lang="en-US" dirty="0" smtClean="0"/>
              <a:t>Mental </a:t>
            </a:r>
            <a:r>
              <a:rPr lang="en-US" dirty="0"/>
              <a:t>health, physical health, substance use, violence screening</a:t>
            </a:r>
          </a:p>
          <a:p>
            <a:pPr lvl="1"/>
            <a:r>
              <a:rPr lang="en-US" dirty="0" smtClean="0"/>
              <a:t>Counseling</a:t>
            </a:r>
            <a:endParaRPr lang="en-US" dirty="0"/>
          </a:p>
          <a:p>
            <a:pPr lvl="1"/>
            <a:r>
              <a:rPr lang="en-US" dirty="0" smtClean="0"/>
              <a:t>Smoking </a:t>
            </a:r>
            <a:r>
              <a:rPr lang="en-US" dirty="0"/>
              <a:t>cessation</a:t>
            </a:r>
          </a:p>
          <a:p>
            <a:pPr lvl="1"/>
            <a:r>
              <a:rPr lang="en-US" dirty="0" smtClean="0"/>
              <a:t>Referrals</a:t>
            </a:r>
            <a:r>
              <a:rPr lang="en-US" dirty="0"/>
              <a:t>/Linkage with community resources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"/>
              </a:rPr>
              <a:t/>
            </a:r>
            <a:br>
              <a:rPr lang="en-US" sz="3200" dirty="0" smtClean="0">
                <a:latin typeface=""/>
              </a:rPr>
            </a:br>
            <a:r>
              <a:rPr lang="en-US" sz="3600" dirty="0" smtClean="0">
                <a:latin typeface=""/>
              </a:rPr>
              <a:t>ANCHORS </a:t>
            </a:r>
            <a:br>
              <a:rPr lang="en-US" sz="3600" dirty="0" smtClean="0">
                <a:latin typeface=""/>
              </a:rPr>
            </a:br>
            <a:r>
              <a:rPr lang="en-US" sz="3600" dirty="0" smtClean="0">
                <a:latin typeface=""/>
              </a:rPr>
              <a:t>Program </a:t>
            </a:r>
            <a:r>
              <a:rPr lang="en-US" sz="3600" dirty="0">
                <a:latin typeface=""/>
              </a:rPr>
              <a:t>Implementation</a:t>
            </a:r>
            <a:br>
              <a:rPr lang="en-US" sz="3600" dirty="0">
                <a:latin typeface="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513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Documentation</a:t>
            </a:r>
            <a:r>
              <a:rPr lang="en-US" sz="3200" dirty="0"/>
              <a:t>: Develop template notes</a:t>
            </a:r>
          </a:p>
          <a:p>
            <a:pPr lvl="1"/>
            <a:r>
              <a:rPr lang="en-US" sz="3200" dirty="0" smtClean="0"/>
              <a:t>Initial </a:t>
            </a:r>
            <a:r>
              <a:rPr lang="en-US" sz="3200" dirty="0"/>
              <a:t>screening notes for case manager and APN</a:t>
            </a:r>
          </a:p>
          <a:p>
            <a:pPr lvl="1"/>
            <a:r>
              <a:rPr lang="en-US" sz="3200" dirty="0" smtClean="0"/>
              <a:t>Treatment plan form, </a:t>
            </a:r>
            <a:r>
              <a:rPr lang="en-US" sz="3200" dirty="0"/>
              <a:t>do every 3 months</a:t>
            </a:r>
          </a:p>
          <a:p>
            <a:pPr lvl="1"/>
            <a:r>
              <a:rPr lang="en-US" sz="3200" dirty="0" smtClean="0"/>
              <a:t>Progress </a:t>
            </a:r>
            <a:r>
              <a:rPr lang="en-US" sz="3200" dirty="0"/>
              <a:t>note for every visit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"/>
              </a:rPr>
              <a:t/>
            </a:r>
            <a:br>
              <a:rPr lang="en-US" sz="3200" dirty="0" smtClean="0">
                <a:latin typeface=""/>
              </a:rPr>
            </a:br>
            <a:r>
              <a:rPr lang="en-US" sz="3600" dirty="0" smtClean="0">
                <a:latin typeface=""/>
              </a:rPr>
              <a:t>ANCHORS </a:t>
            </a:r>
            <a:br>
              <a:rPr lang="en-US" sz="3600" dirty="0" smtClean="0">
                <a:latin typeface=""/>
              </a:rPr>
            </a:br>
            <a:r>
              <a:rPr lang="en-US" sz="3600" dirty="0" smtClean="0">
                <a:latin typeface=""/>
              </a:rPr>
              <a:t>Program </a:t>
            </a:r>
            <a:r>
              <a:rPr lang="en-US" sz="3600" dirty="0">
                <a:latin typeface=""/>
              </a:rPr>
              <a:t>Implementation</a:t>
            </a:r>
            <a:br>
              <a:rPr lang="en-US" sz="3600" dirty="0">
                <a:latin typeface="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3937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1. Describe four domains of need </a:t>
            </a:r>
            <a:r>
              <a:rPr lang="en-US" sz="2800" dirty="0" smtClean="0"/>
              <a:t>that impact </a:t>
            </a:r>
            <a:r>
              <a:rPr lang="en-US" sz="2800" dirty="0"/>
              <a:t>health and housing linkages to </a:t>
            </a:r>
            <a:r>
              <a:rPr lang="en-US" sz="2800" dirty="0" smtClean="0"/>
              <a:t>services</a:t>
            </a:r>
            <a:endParaRPr lang="en-US" sz="2800" dirty="0"/>
          </a:p>
          <a:p>
            <a:r>
              <a:rPr lang="en-US" sz="2800" dirty="0"/>
              <a:t>2. Discuss the Tiered Level of Need Model as a tool to help </a:t>
            </a:r>
            <a:r>
              <a:rPr lang="en-US" sz="2800" dirty="0" smtClean="0"/>
              <a:t>identify </a:t>
            </a:r>
            <a:r>
              <a:rPr lang="en-US" sz="2800" dirty="0"/>
              <a:t>and address the needs of the whole person</a:t>
            </a:r>
          </a:p>
          <a:p>
            <a:r>
              <a:rPr lang="en-US" sz="2800" dirty="0"/>
              <a:t>3. Discuss program development process, factors contributing to inter- and intra-agency silos, and strategies to improve </a:t>
            </a:r>
            <a:r>
              <a:rPr lang="en-US" sz="2800" dirty="0" smtClean="0"/>
              <a:t>integration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Objectives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78496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 </a:t>
            </a:r>
            <a:r>
              <a:rPr lang="en-US" dirty="0"/>
              <a:t>health indicators within the Tiered </a:t>
            </a:r>
            <a:r>
              <a:rPr lang="en-US" dirty="0" smtClean="0"/>
              <a:t>Level of Need Model to guide determination </a:t>
            </a:r>
            <a:r>
              <a:rPr lang="en-US" dirty="0"/>
              <a:t>of level of need; examples of indicators</a:t>
            </a:r>
          </a:p>
          <a:p>
            <a:pPr lvl="1"/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Safety</a:t>
            </a:r>
            <a:endParaRPr lang="en-US" dirty="0"/>
          </a:p>
          <a:p>
            <a:pPr lvl="1"/>
            <a:r>
              <a:rPr lang="en-US" dirty="0" smtClean="0"/>
              <a:t>PCP</a:t>
            </a:r>
            <a:endParaRPr lang="en-US" dirty="0"/>
          </a:p>
          <a:p>
            <a:pPr lvl="1"/>
            <a:r>
              <a:rPr lang="en-US" dirty="0" smtClean="0"/>
              <a:t>Date </a:t>
            </a:r>
            <a:r>
              <a:rPr lang="en-US" dirty="0"/>
              <a:t>last annual exam</a:t>
            </a:r>
          </a:p>
          <a:p>
            <a:pPr lvl="1"/>
            <a:r>
              <a:rPr lang="en-US" dirty="0" smtClean="0"/>
              <a:t>Mental </a:t>
            </a:r>
            <a:r>
              <a:rPr lang="en-US" dirty="0"/>
              <a:t>health provider</a:t>
            </a:r>
          </a:p>
          <a:p>
            <a:pPr lvl="1"/>
            <a:r>
              <a:rPr lang="en-US" dirty="0" smtClean="0"/>
              <a:t>Chronic </a:t>
            </a:r>
            <a:r>
              <a:rPr lang="en-US" dirty="0"/>
              <a:t>barriers (including health problems)</a:t>
            </a:r>
          </a:p>
          <a:p>
            <a:pPr lvl="1"/>
            <a:r>
              <a:rPr lang="en-US" dirty="0" smtClean="0"/>
              <a:t>Benefits </a:t>
            </a:r>
            <a:r>
              <a:rPr lang="en-US" dirty="0"/>
              <a:t>status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"/>
              </a:rPr>
              <a:t>ANCHORS </a:t>
            </a:r>
            <a:br>
              <a:rPr lang="en-US" sz="3600" dirty="0">
                <a:latin typeface=""/>
              </a:rPr>
            </a:br>
            <a:r>
              <a:rPr lang="en-US" sz="3600" dirty="0">
                <a:latin typeface=""/>
              </a:rPr>
              <a:t>Program Implementation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524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Assess </a:t>
            </a:r>
            <a:r>
              <a:rPr lang="en-US" sz="3200" dirty="0"/>
              <a:t>each individual’s health and wellbeing and organize engagement </a:t>
            </a:r>
            <a:r>
              <a:rPr lang="en-US" sz="3200" dirty="0" smtClean="0"/>
              <a:t>around level </a:t>
            </a:r>
            <a:r>
              <a:rPr lang="en-US" sz="3200" dirty="0"/>
              <a:t>of need using the Tiered </a:t>
            </a:r>
            <a:r>
              <a:rPr lang="en-US" sz="3200" dirty="0" smtClean="0"/>
              <a:t>Level </a:t>
            </a:r>
            <a:r>
              <a:rPr lang="en-US" sz="3200" dirty="0"/>
              <a:t>of </a:t>
            </a:r>
            <a:r>
              <a:rPr lang="en-US" sz="3200" dirty="0" smtClean="0"/>
              <a:t>Need Model</a:t>
            </a:r>
            <a:r>
              <a:rPr lang="en-US" baseline="30000" dirty="0" smtClean="0"/>
              <a:t>©</a:t>
            </a:r>
          </a:p>
          <a:p>
            <a:endParaRPr lang="en-US" sz="3200" dirty="0"/>
          </a:p>
          <a:p>
            <a:r>
              <a:rPr lang="en-US" sz="3200" dirty="0"/>
              <a:t>Adjust case management and APN support based on level of </a:t>
            </a:r>
            <a:r>
              <a:rPr lang="en-US" sz="3200" dirty="0" smtClean="0"/>
              <a:t>need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"/>
              </a:rPr>
              <a:t>ANCHORS </a:t>
            </a:r>
            <a:br>
              <a:rPr lang="en-US" sz="3600" dirty="0">
                <a:latin typeface=""/>
              </a:rPr>
            </a:br>
            <a:r>
              <a:rPr lang="en-US" sz="3600" dirty="0">
                <a:latin typeface=""/>
              </a:rPr>
              <a:t>Program Implementation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7311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Outcome </a:t>
            </a:r>
            <a:r>
              <a:rPr lang="en-US" sz="4000" dirty="0" smtClean="0"/>
              <a:t>measures</a:t>
            </a:r>
            <a:endParaRPr lang="en-US" sz="4000" dirty="0"/>
          </a:p>
          <a:p>
            <a:pPr lvl="1"/>
            <a:r>
              <a:rPr lang="en-US" sz="4000" dirty="0" err="1"/>
              <a:t>Utilise</a:t>
            </a:r>
            <a:r>
              <a:rPr lang="en-US" sz="4000" dirty="0"/>
              <a:t> quality of life and mental health rating </a:t>
            </a:r>
            <a:r>
              <a:rPr lang="en-US" sz="4000" dirty="0" smtClean="0"/>
              <a:t>scales</a:t>
            </a:r>
            <a:endParaRPr lang="en-US" sz="4000" dirty="0"/>
          </a:p>
          <a:p>
            <a:pPr lvl="1"/>
            <a:r>
              <a:rPr lang="en-US" sz="4000" dirty="0" smtClean="0"/>
              <a:t>Perform </a:t>
            </a:r>
            <a:r>
              <a:rPr lang="en-US" sz="4000" dirty="0"/>
              <a:t>baseline, quarterly, </a:t>
            </a:r>
            <a:r>
              <a:rPr lang="en-US" sz="4000" dirty="0" smtClean="0"/>
              <a:t>at discharge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"/>
              </a:rPr>
              <a:t>ANCHORS </a:t>
            </a:r>
            <a:br>
              <a:rPr lang="en-US" sz="3600" dirty="0">
                <a:latin typeface=""/>
              </a:rPr>
            </a:br>
            <a:r>
              <a:rPr lang="en-US" sz="3600" dirty="0">
                <a:latin typeface=""/>
              </a:rPr>
              <a:t>Program Implementation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5111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Accountability</a:t>
            </a:r>
          </a:p>
          <a:p>
            <a:pPr lvl="1"/>
            <a:r>
              <a:rPr lang="en-US" sz="3200" dirty="0" smtClean="0"/>
              <a:t>Evaluate </a:t>
            </a:r>
            <a:r>
              <a:rPr lang="en-US" sz="3200" dirty="0"/>
              <a:t>goals in grant and assess if </a:t>
            </a:r>
            <a:r>
              <a:rPr lang="en-US" sz="3200" dirty="0" smtClean="0"/>
              <a:t>objectives are being met</a:t>
            </a:r>
            <a:endParaRPr lang="en-US" sz="3200" dirty="0"/>
          </a:p>
          <a:p>
            <a:pPr lvl="1"/>
            <a:r>
              <a:rPr lang="en-US" sz="3200" dirty="0" smtClean="0"/>
              <a:t>Develop </a:t>
            </a:r>
            <a:r>
              <a:rPr lang="en-US" sz="3200" dirty="0"/>
              <a:t>a system for reporting to funding agencies</a:t>
            </a:r>
          </a:p>
          <a:p>
            <a:pPr lvl="1"/>
            <a:r>
              <a:rPr lang="en-US" sz="3200" dirty="0" smtClean="0"/>
              <a:t>Address </a:t>
            </a:r>
            <a:r>
              <a:rPr lang="en-US" sz="3200" dirty="0"/>
              <a:t>systems </a:t>
            </a:r>
            <a:r>
              <a:rPr lang="en-US" sz="3200" dirty="0" smtClean="0"/>
              <a:t>for program to </a:t>
            </a:r>
            <a:r>
              <a:rPr lang="en-US" sz="3200" dirty="0"/>
              <a:t>remain viable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"/>
              </a:rPr>
              <a:t>ANCHORS </a:t>
            </a:r>
            <a:br>
              <a:rPr lang="en-US" sz="3600" dirty="0">
                <a:latin typeface=""/>
              </a:rPr>
            </a:br>
            <a:r>
              <a:rPr lang="en-US" sz="3600" dirty="0">
                <a:latin typeface=""/>
              </a:rPr>
              <a:t>Program Implementation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5325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Staff </a:t>
            </a:r>
            <a:r>
              <a:rPr lang="en-US" sz="3200" dirty="0"/>
              <a:t>responsibilities</a:t>
            </a:r>
          </a:p>
          <a:p>
            <a:pPr lvl="1"/>
            <a:r>
              <a:rPr lang="en-US" sz="3200" dirty="0" smtClean="0"/>
              <a:t>Obtain </a:t>
            </a:r>
            <a:r>
              <a:rPr lang="en-US" sz="3200" dirty="0"/>
              <a:t>malpractice insurance</a:t>
            </a:r>
          </a:p>
          <a:p>
            <a:pPr lvl="1"/>
            <a:r>
              <a:rPr lang="en-US" sz="3200" dirty="0" smtClean="0"/>
              <a:t>Recruit </a:t>
            </a:r>
            <a:r>
              <a:rPr lang="en-US" sz="3200" dirty="0"/>
              <a:t>collaborating </a:t>
            </a:r>
            <a:r>
              <a:rPr lang="en-US" sz="3200" dirty="0" smtClean="0"/>
              <a:t>physicians</a:t>
            </a:r>
            <a:endParaRPr lang="en-US" sz="3200" dirty="0"/>
          </a:p>
          <a:p>
            <a:pPr lvl="1"/>
            <a:r>
              <a:rPr lang="en-US" sz="3200" dirty="0" smtClean="0"/>
              <a:t>Develop </a:t>
            </a:r>
            <a:r>
              <a:rPr lang="en-US" sz="3200" dirty="0"/>
              <a:t>collaborative </a:t>
            </a:r>
            <a:r>
              <a:rPr lang="en-US" sz="3200" dirty="0" smtClean="0"/>
              <a:t>relationships within the agency and </a:t>
            </a:r>
            <a:r>
              <a:rPr lang="en-US" sz="3200" dirty="0"/>
              <a:t>with community resources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"/>
              </a:rPr>
              <a:t>ANCHORS </a:t>
            </a:r>
            <a:br>
              <a:rPr lang="en-US" sz="3600" dirty="0">
                <a:latin typeface=""/>
              </a:rPr>
            </a:br>
            <a:r>
              <a:rPr lang="en-US" sz="3600" dirty="0">
                <a:latin typeface=""/>
              </a:rPr>
              <a:t>Program Implementation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28440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Identify </a:t>
            </a:r>
            <a:r>
              <a:rPr lang="en-US" dirty="0" smtClean="0"/>
              <a:t>the </a:t>
            </a:r>
            <a:r>
              <a:rPr lang="en-US" dirty="0"/>
              <a:t>client while in shelter</a:t>
            </a:r>
          </a:p>
          <a:p>
            <a:pPr lvl="1"/>
            <a:r>
              <a:rPr lang="en-US" dirty="0" smtClean="0"/>
              <a:t>Engage </a:t>
            </a:r>
            <a:r>
              <a:rPr lang="en-US" dirty="0"/>
              <a:t>and prepare for the transition to housing</a:t>
            </a:r>
          </a:p>
          <a:p>
            <a:pPr lvl="1"/>
            <a:r>
              <a:rPr lang="en-US" dirty="0" smtClean="0"/>
              <a:t>Clinical </a:t>
            </a:r>
            <a:r>
              <a:rPr lang="en-US" dirty="0"/>
              <a:t>case manager does initial engagements</a:t>
            </a:r>
          </a:p>
          <a:p>
            <a:r>
              <a:rPr lang="en-US" dirty="0"/>
              <a:t>2. Identify individual specific barriers to wellness and health problems </a:t>
            </a:r>
            <a:r>
              <a:rPr lang="en-US" dirty="0" smtClean="0"/>
              <a:t>through initial </a:t>
            </a:r>
            <a:r>
              <a:rPr lang="en-US" dirty="0"/>
              <a:t>screening</a:t>
            </a:r>
          </a:p>
          <a:p>
            <a:pPr lvl="1"/>
            <a:r>
              <a:rPr lang="en-US" dirty="0" smtClean="0"/>
              <a:t>Hypertension </a:t>
            </a:r>
            <a:r>
              <a:rPr lang="en-US" dirty="0"/>
              <a:t>and diabetes screening</a:t>
            </a:r>
          </a:p>
          <a:p>
            <a:pPr lvl="1"/>
            <a:r>
              <a:rPr lang="en-US" dirty="0" smtClean="0"/>
              <a:t>Mental </a:t>
            </a:r>
            <a:r>
              <a:rPr lang="en-US" dirty="0"/>
              <a:t>illness screening</a:t>
            </a:r>
          </a:p>
          <a:p>
            <a:pPr lvl="1"/>
            <a:r>
              <a:rPr lang="en-US" dirty="0" smtClean="0"/>
              <a:t>Substance </a:t>
            </a:r>
            <a:r>
              <a:rPr lang="en-US" dirty="0"/>
              <a:t>abuse screening, including tobacco, drugs, ETOH</a:t>
            </a:r>
          </a:p>
          <a:p>
            <a:pPr lvl="1"/>
            <a:r>
              <a:rPr lang="en-US" dirty="0" smtClean="0"/>
              <a:t>Safety </a:t>
            </a:r>
            <a:r>
              <a:rPr lang="en-US" dirty="0"/>
              <a:t>screening</a:t>
            </a:r>
          </a:p>
          <a:p>
            <a:pPr lvl="1"/>
            <a:r>
              <a:rPr lang="en-US" dirty="0" smtClean="0"/>
              <a:t>Pain </a:t>
            </a:r>
            <a:r>
              <a:rPr lang="en-US" dirty="0"/>
              <a:t>screening</a:t>
            </a:r>
          </a:p>
          <a:p>
            <a:pPr lvl="1"/>
            <a:r>
              <a:rPr lang="en-US" dirty="0" smtClean="0"/>
              <a:t>Nutrition </a:t>
            </a:r>
            <a:r>
              <a:rPr lang="en-US" dirty="0"/>
              <a:t>screening</a:t>
            </a:r>
          </a:p>
          <a:p>
            <a:pPr lvl="1"/>
            <a:r>
              <a:rPr lang="en-US" dirty="0" smtClean="0"/>
              <a:t>Eligibility </a:t>
            </a:r>
            <a:r>
              <a:rPr lang="en-US" dirty="0"/>
              <a:t>for benefits screening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ANCHORS</a:t>
            </a:r>
            <a:br>
              <a:rPr lang="en-US" sz="3600" dirty="0" smtClean="0"/>
            </a:br>
            <a:r>
              <a:rPr lang="en-US" sz="3600" dirty="0" smtClean="0"/>
              <a:t>Plan of Care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230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 individual specific strengths and successes</a:t>
            </a:r>
          </a:p>
          <a:p>
            <a:r>
              <a:rPr lang="en-US" dirty="0" smtClean="0"/>
              <a:t>Identify </a:t>
            </a:r>
            <a:r>
              <a:rPr lang="en-US" dirty="0"/>
              <a:t>level of need based on tiered system</a:t>
            </a:r>
          </a:p>
          <a:p>
            <a:r>
              <a:rPr lang="en-US" dirty="0" smtClean="0"/>
              <a:t>Identify </a:t>
            </a:r>
            <a:r>
              <a:rPr lang="en-US" dirty="0"/>
              <a:t>resources available to address the needs and gaps in </a:t>
            </a:r>
            <a:r>
              <a:rPr lang="en-US" dirty="0" smtClean="0"/>
              <a:t>services</a:t>
            </a:r>
            <a:endParaRPr lang="en-US" dirty="0"/>
          </a:p>
          <a:p>
            <a:pPr lvl="1"/>
            <a:r>
              <a:rPr lang="en-US" dirty="0" smtClean="0"/>
              <a:t>Case </a:t>
            </a:r>
            <a:r>
              <a:rPr lang="en-US" dirty="0"/>
              <a:t>management</a:t>
            </a:r>
          </a:p>
          <a:p>
            <a:pPr lvl="1"/>
            <a:r>
              <a:rPr lang="en-US" dirty="0" smtClean="0"/>
              <a:t>Community </a:t>
            </a:r>
            <a:r>
              <a:rPr lang="en-US" dirty="0"/>
              <a:t>clinics and mental health centers</a:t>
            </a:r>
          </a:p>
          <a:p>
            <a:pPr lvl="1"/>
            <a:r>
              <a:rPr lang="en-US" dirty="0" smtClean="0"/>
              <a:t>Healthy </a:t>
            </a:r>
            <a:r>
              <a:rPr lang="en-US" dirty="0"/>
              <a:t>nutrition options-Food pantries</a:t>
            </a:r>
          </a:p>
          <a:p>
            <a:pPr lvl="1"/>
            <a:r>
              <a:rPr lang="en-US" dirty="0" smtClean="0"/>
              <a:t>Substance </a:t>
            </a:r>
            <a:r>
              <a:rPr lang="en-US" dirty="0"/>
              <a:t>abuse treatment referrals</a:t>
            </a:r>
          </a:p>
          <a:p>
            <a:pPr lvl="1"/>
            <a:r>
              <a:rPr lang="en-US" dirty="0" smtClean="0"/>
              <a:t>Employment </a:t>
            </a:r>
            <a:r>
              <a:rPr lang="en-US" dirty="0"/>
              <a:t>referrals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ANCHORS</a:t>
            </a:r>
            <a:br>
              <a:rPr lang="en-US" sz="3600" dirty="0" smtClean="0"/>
            </a:br>
            <a:r>
              <a:rPr lang="en-US" sz="3600" dirty="0" smtClean="0"/>
              <a:t>Plan of Care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4211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Linkage: Match needs with existent resources</a:t>
            </a:r>
          </a:p>
          <a:p>
            <a:pPr lvl="1"/>
            <a:r>
              <a:rPr lang="en-US" sz="3200" dirty="0" smtClean="0"/>
              <a:t>Link </a:t>
            </a:r>
            <a:r>
              <a:rPr lang="en-US" sz="3200" dirty="0"/>
              <a:t>community resources</a:t>
            </a:r>
          </a:p>
          <a:p>
            <a:pPr lvl="1"/>
            <a:r>
              <a:rPr lang="en-US" sz="3200" dirty="0" smtClean="0"/>
              <a:t>Community </a:t>
            </a:r>
            <a:r>
              <a:rPr lang="en-US" sz="3200" dirty="0"/>
              <a:t>housing agencies</a:t>
            </a:r>
          </a:p>
          <a:p>
            <a:pPr lvl="1"/>
            <a:r>
              <a:rPr lang="en-US" sz="3200" dirty="0" smtClean="0"/>
              <a:t>Community </a:t>
            </a:r>
            <a:r>
              <a:rPr lang="en-US" sz="3200" dirty="0"/>
              <a:t>healthcare agencies</a:t>
            </a:r>
          </a:p>
          <a:p>
            <a:pPr lvl="1"/>
            <a:r>
              <a:rPr lang="en-US" sz="3200" dirty="0" smtClean="0"/>
              <a:t>Community </a:t>
            </a:r>
            <a:r>
              <a:rPr lang="en-US" sz="3200" dirty="0"/>
              <a:t>support systems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ANCHORS</a:t>
            </a:r>
            <a:br>
              <a:rPr lang="en-US" sz="3600" dirty="0"/>
            </a:br>
            <a:r>
              <a:rPr lang="en-US" sz="3600" dirty="0"/>
              <a:t>Plan of Care</a:t>
            </a:r>
          </a:p>
        </p:txBody>
      </p:sp>
    </p:spTree>
    <p:extLst>
      <p:ext uri="{BB962C8B-B14F-4D97-AF65-F5344CB8AC3E}">
        <p14:creationId xmlns:p14="http://schemas.microsoft.com/office/powerpoint/2010/main" val="2673246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Monitor, reassess and evaluate individual’s status </a:t>
            </a:r>
            <a:r>
              <a:rPr lang="en-US" sz="3600" dirty="0" smtClean="0"/>
              <a:t>within tiered system</a:t>
            </a:r>
          </a:p>
          <a:p>
            <a:endParaRPr lang="en-US" sz="3600" dirty="0"/>
          </a:p>
          <a:p>
            <a:r>
              <a:rPr lang="en-US" sz="3600" dirty="0"/>
              <a:t>Adjust intensity of services as tier status changes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ANCHORS</a:t>
            </a:r>
            <a:br>
              <a:rPr lang="en-US" sz="3600" dirty="0"/>
            </a:br>
            <a:r>
              <a:rPr lang="en-US" sz="3600" dirty="0"/>
              <a:t>Plan of Care</a:t>
            </a:r>
          </a:p>
        </p:txBody>
      </p:sp>
    </p:spTree>
    <p:extLst>
      <p:ext uri="{BB962C8B-B14F-4D97-AF65-F5344CB8AC3E}">
        <p14:creationId xmlns:p14="http://schemas.microsoft.com/office/powerpoint/2010/main" val="1271435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Ongoing evaluation of program</a:t>
            </a:r>
          </a:p>
          <a:p>
            <a:pPr lvl="1"/>
            <a:r>
              <a:rPr lang="en-US" sz="3200" dirty="0" smtClean="0"/>
              <a:t>Team </a:t>
            </a:r>
            <a:r>
              <a:rPr lang="en-US" sz="3200" dirty="0"/>
              <a:t>meetings</a:t>
            </a:r>
          </a:p>
          <a:p>
            <a:pPr lvl="1"/>
            <a:r>
              <a:rPr lang="en-US" sz="3200" dirty="0" smtClean="0"/>
              <a:t>Monitor </a:t>
            </a:r>
            <a:r>
              <a:rPr lang="en-US" sz="3200" dirty="0"/>
              <a:t>individuals’ status, functioning, intensity of services and </a:t>
            </a:r>
            <a:r>
              <a:rPr lang="en-US" sz="3200" dirty="0" smtClean="0"/>
              <a:t>support needed </a:t>
            </a:r>
            <a:r>
              <a:rPr lang="en-US" sz="3200" dirty="0"/>
              <a:t>using the Tiered Level of Need Model</a:t>
            </a:r>
          </a:p>
          <a:p>
            <a:pPr lvl="1"/>
            <a:r>
              <a:rPr lang="en-US" sz="3200" dirty="0" smtClean="0"/>
              <a:t>Assess </a:t>
            </a:r>
            <a:r>
              <a:rPr lang="en-US" sz="3200" dirty="0"/>
              <a:t>if objectives are being met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ANCHORS</a:t>
            </a:r>
            <a:br>
              <a:rPr lang="en-US" sz="3600" dirty="0"/>
            </a:br>
            <a:r>
              <a:rPr lang="en-US" sz="3600" dirty="0" smtClean="0"/>
              <a:t>Evaluation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2533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Program development-developed two programs</a:t>
            </a:r>
          </a:p>
          <a:p>
            <a:r>
              <a:rPr lang="en-US" sz="3200" dirty="0" smtClean="0"/>
              <a:t>Learn about a new tool, and model, to assess patients-Tiered Level of Need Model</a:t>
            </a:r>
          </a:p>
          <a:p>
            <a:r>
              <a:rPr lang="en-US" sz="3200" dirty="0" smtClean="0"/>
              <a:t>Hear what we learned from the program-Health Access ANCHORS Data summary</a:t>
            </a:r>
          </a:p>
          <a:p>
            <a:r>
              <a:rPr lang="en-US" sz="3200" dirty="0" smtClean="0"/>
              <a:t>Discuss lessons learned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can 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6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fluid </a:t>
            </a:r>
            <a:r>
              <a:rPr lang="en-US" dirty="0"/>
              <a:t>model of assessing an individual’s level of need for resources </a:t>
            </a:r>
            <a:r>
              <a:rPr lang="en-US" dirty="0" smtClean="0"/>
              <a:t>and services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Need </a:t>
            </a:r>
            <a:r>
              <a:rPr lang="en-US" dirty="0"/>
              <a:t>is determined during individual assessments, reevaluated each visit</a:t>
            </a:r>
            <a:r>
              <a:rPr lang="en-US" dirty="0" smtClean="0"/>
              <a:t>, and </a:t>
            </a:r>
            <a:r>
              <a:rPr lang="en-US" dirty="0"/>
              <a:t>changes are implemented and incorporated into the plan of care.</a:t>
            </a:r>
          </a:p>
          <a:p>
            <a:r>
              <a:rPr lang="en-US" dirty="0"/>
              <a:t>Level 3 High </a:t>
            </a:r>
            <a:r>
              <a:rPr lang="en-US" dirty="0" smtClean="0"/>
              <a:t>need</a:t>
            </a:r>
            <a:r>
              <a:rPr lang="en-US" dirty="0"/>
              <a:t>-maximum services and </a:t>
            </a:r>
            <a:r>
              <a:rPr lang="en-US" dirty="0" smtClean="0"/>
              <a:t>support required</a:t>
            </a:r>
            <a:endParaRPr lang="en-US" dirty="0"/>
          </a:p>
          <a:p>
            <a:r>
              <a:rPr lang="en-US" dirty="0"/>
              <a:t>Level 2 </a:t>
            </a:r>
            <a:r>
              <a:rPr lang="en-US" dirty="0" smtClean="0"/>
              <a:t>Moderate need</a:t>
            </a:r>
            <a:r>
              <a:rPr lang="en-US" dirty="0"/>
              <a:t>-fluctuating services and support required, periods of high </a:t>
            </a:r>
            <a:r>
              <a:rPr lang="en-US" dirty="0" smtClean="0"/>
              <a:t>and low</a:t>
            </a:r>
            <a:r>
              <a:rPr lang="en-US" dirty="0"/>
              <a:t>, more and less, need</a:t>
            </a:r>
          </a:p>
          <a:p>
            <a:r>
              <a:rPr lang="en-US" dirty="0"/>
              <a:t>Level 1 Low need- minimal services and support required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Tiered</a:t>
            </a:r>
            <a:r>
              <a:rPr lang="en-US" sz="3600" dirty="0"/>
              <a:t> </a:t>
            </a:r>
            <a:r>
              <a:rPr lang="en-US" sz="3600" dirty="0" smtClean="0"/>
              <a:t>Level of Need Model</a:t>
            </a:r>
            <a:r>
              <a:rPr lang="en-US" sz="3600" dirty="0"/>
              <a:t>©</a:t>
            </a:r>
          </a:p>
        </p:txBody>
      </p:sp>
    </p:spTree>
    <p:extLst>
      <p:ext uri="{BB962C8B-B14F-4D97-AF65-F5344CB8AC3E}">
        <p14:creationId xmlns:p14="http://schemas.microsoft.com/office/powerpoint/2010/main" val="2951597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Tiered models have been used since Maslow identified the tiered model </a:t>
            </a:r>
            <a:r>
              <a:rPr lang="en-US" dirty="0" smtClean="0"/>
              <a:t>of needs </a:t>
            </a:r>
            <a:r>
              <a:rPr lang="en-US" dirty="0"/>
              <a:t>that informs the beginning of every nursing program</a:t>
            </a:r>
            <a:r>
              <a:rPr lang="en-US" dirty="0" smtClean="0"/>
              <a:t>.</a:t>
            </a:r>
          </a:p>
          <a:p>
            <a:r>
              <a:rPr lang="en-US" dirty="0"/>
              <a:t>Tiered </a:t>
            </a:r>
            <a:r>
              <a:rPr lang="en-US" dirty="0" smtClean="0"/>
              <a:t>models have </a:t>
            </a:r>
            <a:r>
              <a:rPr lang="en-US" dirty="0"/>
              <a:t>been used in education to structure classrooms to better </a:t>
            </a:r>
            <a:r>
              <a:rPr lang="en-US" dirty="0" smtClean="0"/>
              <a:t>provide education </a:t>
            </a:r>
            <a:r>
              <a:rPr lang="en-US" dirty="0"/>
              <a:t>to a diverse level of students. </a:t>
            </a:r>
            <a:endParaRPr lang="en-US" dirty="0" smtClean="0"/>
          </a:p>
          <a:p>
            <a:r>
              <a:rPr lang="en-US" dirty="0"/>
              <a:t>These models date back to </a:t>
            </a:r>
            <a:r>
              <a:rPr lang="en-US" dirty="0" smtClean="0"/>
              <a:t>1980 and </a:t>
            </a:r>
            <a:r>
              <a:rPr lang="en-US" dirty="0"/>
              <a:t>provide a well researched system of interventions by </a:t>
            </a:r>
            <a:r>
              <a:rPr lang="en-US" dirty="0" smtClean="0"/>
              <a:t>identifying</a:t>
            </a:r>
            <a:r>
              <a:rPr lang="en-US" dirty="0"/>
              <a:t> </a:t>
            </a:r>
            <a:r>
              <a:rPr lang="en-US" dirty="0" smtClean="0"/>
              <a:t>student </a:t>
            </a:r>
            <a:r>
              <a:rPr lang="en-US" dirty="0"/>
              <a:t>skills and </a:t>
            </a:r>
            <a:r>
              <a:rPr lang="en-US" dirty="0" smtClean="0"/>
              <a:t>classroom </a:t>
            </a:r>
            <a:r>
              <a:rPr lang="en-US" dirty="0"/>
              <a:t>strengths to best utilize the </a:t>
            </a: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89" y="570156"/>
            <a:ext cx="7756263" cy="1054250"/>
          </a:xfrm>
        </p:spPr>
        <p:txBody>
          <a:bodyPr/>
          <a:lstStyle/>
          <a:p>
            <a:r>
              <a:rPr lang="en-US" sz="3600" dirty="0"/>
              <a:t>TIERED LEVEL of NEED </a:t>
            </a:r>
            <a:r>
              <a:rPr lang="en-US" sz="3600" dirty="0" smtClean="0"/>
              <a:t>MODELS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5346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Minnesota public health has used a three </a:t>
            </a:r>
            <a:r>
              <a:rPr lang="en-US" dirty="0" smtClean="0"/>
              <a:t>tiered </a:t>
            </a:r>
            <a:r>
              <a:rPr lang="en-US" dirty="0"/>
              <a:t>model to group </a:t>
            </a:r>
            <a:r>
              <a:rPr lang="en-US" dirty="0" smtClean="0"/>
              <a:t>patients with </a:t>
            </a:r>
            <a:r>
              <a:rPr lang="en-US" dirty="0"/>
              <a:t>medical needs into different tiers that translated into </a:t>
            </a:r>
            <a:r>
              <a:rPr lang="en-US" dirty="0" smtClean="0"/>
              <a:t>different service </a:t>
            </a:r>
            <a:r>
              <a:rPr lang="en-US" dirty="0"/>
              <a:t>levels.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model is used to focus limited public health </a:t>
            </a:r>
            <a:r>
              <a:rPr lang="en-US" dirty="0" smtClean="0"/>
              <a:t>monies to </a:t>
            </a:r>
            <a:r>
              <a:rPr lang="en-US" dirty="0"/>
              <a:t>attain the best outcomes for the greatest number of patients.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TIERED LEVEL of NEED </a:t>
            </a:r>
            <a:r>
              <a:rPr lang="en-US" sz="3600" dirty="0" smtClean="0"/>
              <a:t>MODELS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800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Assesses </a:t>
            </a:r>
            <a:r>
              <a:rPr lang="en-US" dirty="0"/>
              <a:t>the overall complexity of patients </a:t>
            </a:r>
            <a:r>
              <a:rPr lang="en-US" dirty="0" smtClean="0"/>
              <a:t>by grouping </a:t>
            </a:r>
            <a:r>
              <a:rPr lang="en-US" dirty="0"/>
              <a:t>them into “complexity tiers” based on the number of major </a:t>
            </a:r>
            <a:r>
              <a:rPr lang="en-US" dirty="0" smtClean="0"/>
              <a:t>chronic condition </a:t>
            </a:r>
            <a:r>
              <a:rPr lang="en-US" dirty="0"/>
              <a:t>categories that apply to them. </a:t>
            </a:r>
          </a:p>
          <a:p>
            <a:r>
              <a:rPr lang="en-US" dirty="0" smtClean="0"/>
              <a:t>Assessing complexity allows </a:t>
            </a:r>
            <a:r>
              <a:rPr lang="en-US" dirty="0"/>
              <a:t>a more complete picture of </a:t>
            </a:r>
            <a:r>
              <a:rPr lang="en-US" dirty="0" smtClean="0"/>
              <a:t>complexity not </a:t>
            </a:r>
            <a:r>
              <a:rPr lang="en-US" dirty="0"/>
              <a:t>limited by diagnosis </a:t>
            </a:r>
            <a:r>
              <a:rPr lang="en-US" dirty="0" smtClean="0"/>
              <a:t>codes</a:t>
            </a:r>
          </a:p>
          <a:p>
            <a:r>
              <a:rPr lang="en-US" dirty="0" smtClean="0"/>
              <a:t>Ensures more </a:t>
            </a:r>
            <a:r>
              <a:rPr lang="en-US" dirty="0"/>
              <a:t>accurate </a:t>
            </a:r>
            <a:r>
              <a:rPr lang="en-US" dirty="0" smtClean="0"/>
              <a:t>payment through </a:t>
            </a:r>
            <a:r>
              <a:rPr lang="en-US" dirty="0"/>
              <a:t>the use of complexity to approximate the time </a:t>
            </a:r>
            <a:r>
              <a:rPr lang="en-US" dirty="0" smtClean="0"/>
              <a:t>and work </a:t>
            </a:r>
            <a:r>
              <a:rPr lang="en-US" dirty="0"/>
              <a:t>of care </a:t>
            </a:r>
            <a:r>
              <a:rPr lang="en-US" dirty="0" smtClean="0"/>
              <a:t>coordination</a:t>
            </a:r>
          </a:p>
          <a:p>
            <a:r>
              <a:rPr lang="en-US" dirty="0"/>
              <a:t>A</a:t>
            </a:r>
            <a:r>
              <a:rPr lang="en-US" dirty="0" smtClean="0"/>
              <a:t>lso helps shape programs and helps care </a:t>
            </a:r>
            <a:r>
              <a:rPr lang="en-US" dirty="0"/>
              <a:t>coordination </a:t>
            </a:r>
            <a:r>
              <a:rPr lang="en-US" dirty="0" smtClean="0"/>
              <a:t>agendas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TIERED LEVEL of NEED </a:t>
            </a:r>
            <a:r>
              <a:rPr lang="en-US" sz="3600" dirty="0" smtClean="0"/>
              <a:t>MODELS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000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 A </a:t>
            </a:r>
            <a:r>
              <a:rPr lang="en-US" dirty="0" smtClean="0"/>
              <a:t>seven tiered </a:t>
            </a:r>
            <a:r>
              <a:rPr lang="en-US" dirty="0"/>
              <a:t>model of need has been used successfully in Australia to </a:t>
            </a:r>
            <a:r>
              <a:rPr lang="en-US" dirty="0" smtClean="0"/>
              <a:t>coordinate services </a:t>
            </a:r>
            <a:r>
              <a:rPr lang="en-US" dirty="0"/>
              <a:t>for a population with dementia.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"Our model provides the </a:t>
            </a:r>
            <a:r>
              <a:rPr lang="en-US" dirty="0" smtClean="0"/>
              <a:t>basis for </a:t>
            </a:r>
            <a:r>
              <a:rPr lang="en-US" dirty="0"/>
              <a:t>comprehensive planning of service delivery. We believe that it </a:t>
            </a:r>
            <a:r>
              <a:rPr lang="en-US" dirty="0" smtClean="0"/>
              <a:t>is representative </a:t>
            </a:r>
            <a:r>
              <a:rPr lang="en-US" dirty="0"/>
              <a:t>of the prevalence of different severities of </a:t>
            </a:r>
            <a:r>
              <a:rPr lang="en-US" dirty="0" err="1"/>
              <a:t>behavioural</a:t>
            </a:r>
            <a:r>
              <a:rPr lang="en-US" dirty="0"/>
              <a:t> and psychological symptoms of dementia </a:t>
            </a:r>
            <a:r>
              <a:rPr lang="en-US" dirty="0" smtClean="0"/>
              <a:t>(BPSD). Current funding </a:t>
            </a:r>
            <a:r>
              <a:rPr lang="en-US" dirty="0"/>
              <a:t>is very sparse for intervention at tier 1 and tier 7 levels, </a:t>
            </a:r>
            <a:r>
              <a:rPr lang="en-US" dirty="0" smtClean="0"/>
              <a:t>even though </a:t>
            </a:r>
            <a:r>
              <a:rPr lang="en-US" dirty="0"/>
              <a:t>the resource need per patient is greatest at the top and </a:t>
            </a:r>
            <a:r>
              <a:rPr lang="en-US" dirty="0" smtClean="0"/>
              <a:t>the population </a:t>
            </a:r>
            <a:r>
              <a:rPr lang="en-US" dirty="0"/>
              <a:t>to be served is greatest at the bottom of the </a:t>
            </a:r>
            <a:r>
              <a:rPr lang="en-US" dirty="0" smtClean="0"/>
              <a:t>triangle.”</a:t>
            </a:r>
          </a:p>
          <a:p>
            <a:r>
              <a:rPr lang="en-US" dirty="0" smtClean="0"/>
              <a:t>Targeting </a:t>
            </a:r>
            <a:r>
              <a:rPr lang="en-US" dirty="0"/>
              <a:t>funding to lower levels may reduce the demand for higher-</a:t>
            </a:r>
            <a:r>
              <a:rPr lang="en-US" dirty="0" smtClean="0"/>
              <a:t>level services </a:t>
            </a:r>
            <a:r>
              <a:rPr lang="en-US" dirty="0"/>
              <a:t>— this is the principle of preventive </a:t>
            </a:r>
            <a:r>
              <a:rPr lang="en-US" dirty="0" smtClean="0"/>
              <a:t>medicine.</a:t>
            </a:r>
            <a:endParaRPr lang="en-US" dirty="0"/>
          </a:p>
          <a:p>
            <a:r>
              <a:rPr lang="en-US" dirty="0" smtClean="0"/>
              <a:t>Education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all staff working in residential-care settings has the </a:t>
            </a:r>
            <a:r>
              <a:rPr lang="en-US" dirty="0" smtClean="0"/>
              <a:t>potential to</a:t>
            </a:r>
            <a:r>
              <a:rPr lang="en-US" dirty="0"/>
              <a:t> </a:t>
            </a:r>
            <a:r>
              <a:rPr lang="en-US" dirty="0" smtClean="0"/>
              <a:t>reduce </a:t>
            </a:r>
            <a:r>
              <a:rPr lang="en-US" dirty="0"/>
              <a:t>the prevalence and severity of BPSD and the subsequent demand </a:t>
            </a:r>
            <a:r>
              <a:rPr lang="en-US" dirty="0" smtClean="0"/>
              <a:t>for more </a:t>
            </a:r>
            <a:r>
              <a:rPr lang="en-US" dirty="0" err="1"/>
              <a:t>specialised</a:t>
            </a:r>
            <a:r>
              <a:rPr lang="en-US" dirty="0"/>
              <a:t> (and more expensive</a:t>
            </a:r>
            <a:r>
              <a:rPr lang="en-US" dirty="0" smtClean="0"/>
              <a:t>) services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TIERED LEVEL of NEED </a:t>
            </a:r>
            <a:r>
              <a:rPr lang="en-US" sz="3600" dirty="0" smtClean="0"/>
              <a:t>MODELS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24794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Vulnerability Assessment Tool, Vulnerability Index, Service Prioritization Decision Assistance Tool, VI-SPDAT: Used to determine who should be placed in RRH, PSH, or no additional support</a:t>
            </a:r>
          </a:p>
          <a:p>
            <a:r>
              <a:rPr lang="en-US" dirty="0" smtClean="0"/>
              <a:t>Denver Acuity Scale: used to determine case management service intensity</a:t>
            </a:r>
          </a:p>
          <a:p>
            <a:r>
              <a:rPr lang="en-US" dirty="0" err="1" smtClean="0"/>
              <a:t>Camberwell</a:t>
            </a:r>
            <a:r>
              <a:rPr lang="en-US" dirty="0" smtClean="0"/>
              <a:t> Assessment of Needs: Focused on SMI</a:t>
            </a:r>
          </a:p>
          <a:p>
            <a:r>
              <a:rPr lang="en-US" dirty="0" smtClean="0"/>
              <a:t>Outcome Star, Arizona Self-Sufficiency Matrix: designed to be used collaboratively with client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Alternative Assessment Tools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66172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Domains of need impacting health and housing linkages to services and success</a:t>
            </a:r>
          </a:p>
          <a:p>
            <a:pPr lvl="1"/>
            <a:r>
              <a:rPr lang="en-US" sz="3000" dirty="0" smtClean="0"/>
              <a:t>Medical Risks</a:t>
            </a:r>
          </a:p>
          <a:p>
            <a:pPr lvl="1"/>
            <a:r>
              <a:rPr lang="en-US" sz="3000" dirty="0" smtClean="0"/>
              <a:t>Mental Health (MH)</a:t>
            </a:r>
          </a:p>
          <a:p>
            <a:pPr lvl="1"/>
            <a:r>
              <a:rPr lang="en-US" sz="3000" dirty="0" smtClean="0"/>
              <a:t>Social Risks and Supports</a:t>
            </a:r>
          </a:p>
          <a:p>
            <a:pPr lvl="1"/>
            <a:r>
              <a:rPr lang="en-US" sz="3000" dirty="0" smtClean="0"/>
              <a:t>Financial Resources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Tiered</a:t>
            </a:r>
            <a:r>
              <a:rPr lang="en-US" sz="3600" dirty="0"/>
              <a:t> </a:t>
            </a:r>
            <a:r>
              <a:rPr lang="en-US" sz="3600" dirty="0" smtClean="0"/>
              <a:t>Level of Need Model©</a:t>
            </a:r>
            <a:br>
              <a:rPr lang="en-US" sz="3600" dirty="0" smtClean="0"/>
            </a:br>
            <a:r>
              <a:rPr lang="en-US" sz="3600" dirty="0" smtClean="0"/>
              <a:t>Four Domains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469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dirty="0" smtClean="0">
                <a:solidFill>
                  <a:srgbClr val="FF0000"/>
                </a:solidFill>
              </a:rPr>
              <a:t>Level 3 </a:t>
            </a:r>
            <a:r>
              <a:rPr lang="en-US" dirty="0" smtClean="0"/>
              <a:t>High need-maximum services and support required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743200" algn="ctr"/>
                <a:tab pos="5486400" algn="r"/>
              </a:tabLst>
            </a:pPr>
            <a:r>
              <a:rPr lang="en-US" b="1" dirty="0">
                <a:solidFill>
                  <a:srgbClr val="FF0000"/>
                </a:solidFill>
                <a:ea typeface="ＭＳ 明朝"/>
                <a:cs typeface="Times New Roman"/>
              </a:rPr>
              <a:t>	</a:t>
            </a:r>
            <a:endParaRPr lang="en-US" dirty="0">
              <a:solidFill>
                <a:srgbClr val="FF0000"/>
              </a:solidFill>
              <a:ea typeface="ＭＳ 明朝"/>
              <a:cs typeface="Times New Roman"/>
            </a:endParaRPr>
          </a:p>
          <a:p>
            <a:r>
              <a:rPr lang="en-US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Level 2 </a:t>
            </a:r>
            <a:r>
              <a:rPr lang="en-US" dirty="0"/>
              <a:t>Moderate need-fluctuating services and support required, periods of high </a:t>
            </a:r>
            <a:r>
              <a:rPr lang="en-US" dirty="0" smtClean="0"/>
              <a:t>and low</a:t>
            </a:r>
            <a:r>
              <a:rPr lang="en-US" dirty="0"/>
              <a:t>, more and less, </a:t>
            </a:r>
            <a:r>
              <a:rPr lang="en-US" dirty="0" smtClean="0"/>
              <a:t>need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dirty="0" smtClean="0">
                <a:solidFill>
                  <a:srgbClr val="3366FF"/>
                </a:solidFill>
              </a:rPr>
              <a:t>Level 1</a:t>
            </a:r>
            <a:r>
              <a:rPr lang="en-US" dirty="0" smtClean="0"/>
              <a:t> Low need- minimal services and support required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Tiered Level of Need Model</a:t>
            </a:r>
            <a:r>
              <a:rPr lang="en-US" sz="3600" dirty="0" smtClean="0"/>
              <a:t>©</a:t>
            </a:r>
            <a:br>
              <a:rPr lang="en-US" sz="3600" dirty="0" smtClean="0"/>
            </a:br>
            <a:r>
              <a:rPr lang="en-US" sz="3600" dirty="0" smtClean="0"/>
              <a:t>Score Key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280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084683"/>
              </p:ext>
            </p:extLst>
          </p:nvPr>
        </p:nvGraphicFramePr>
        <p:xfrm>
          <a:off x="1410205" y="2129948"/>
          <a:ext cx="6647688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96"/>
                <a:gridCol w="2215896"/>
                <a:gridCol w="2215896"/>
              </a:tblGrid>
              <a:tr h="55759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Medical Risks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 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(Linked=visit in past 12 months)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26412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Level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3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	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Level</a:t>
                      </a:r>
                      <a:r>
                        <a:rPr lang="en-US" sz="1200" baseline="0" dirty="0" smtClean="0">
                          <a:latin typeface="+mn-lt"/>
                        </a:rPr>
                        <a:t> 2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</a:rPr>
                        <a:t>Level 1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44020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 PCP visit &gt;3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yrs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PCP visit &gt;1yr</a:t>
                      </a:r>
                      <a:r>
                        <a:rPr lang="en-US" sz="1200" b="1" cap="none" spc="0" dirty="0" smtClean="0">
                          <a:ln w="1905"/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</a:rPr>
                        <a:t> </a:t>
                      </a:r>
                      <a:endParaRPr lang="en-US" sz="1200" b="1" cap="none" spc="0" dirty="0">
                        <a:ln w="1905"/>
                        <a:solidFill>
                          <a:schemeClr val="tx1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Linked with Primary care provider (PCP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96846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High mortality risk health problem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AIDS, Renal or Liver disease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 </a:t>
                      </a:r>
                    </a:p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Pregnancy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Uncontrolled chronic diseases,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e.g. HTN, Diabetes, Asthma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ＭＳ 明朝"/>
                          <a:cs typeface="Times New Roman"/>
                        </a:rPr>
                        <a:t>,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 </a:t>
                      </a:r>
                    </a:p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 Chronic uncontrolled pain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 health problems or controlled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chronic health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problems, includes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Controlled pain /No pain</a:t>
                      </a:r>
                      <a:endParaRPr lang="en-US" sz="12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44020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Chronic disease AND &gt;60 	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&gt; 60 years old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20-40 years old (using contraception)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44020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ER &gt;3 visits in 6 months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 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ER 1-2 visits within 6 months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ER visit 1 visit/ year or less</a:t>
                      </a:r>
                      <a:endParaRPr lang="en-US" sz="12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6162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Active substance use with impairment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 </a:t>
                      </a:r>
                      <a:endParaRPr lang="en-US" sz="1200" dirty="0" smtClean="0">
                        <a:latin typeface="+mn-lt"/>
                      </a:endParaRPr>
                    </a:p>
                    <a:p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Substance use management 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Substance use goals attained or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</a:p>
                  </a:txBody>
                  <a:tcPr/>
                </a:tc>
              </a:tr>
              <a:tr h="6162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Active Mental and Physical health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problems AND substance use</a:t>
                      </a:r>
                      <a:r>
                        <a:rPr lang="en-US" sz="1200" dirty="0" smtClean="0">
                          <a:effectLst/>
                          <a:latin typeface="+mn-lt"/>
                        </a:rPr>
                        <a:t> 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No use  &lt;6 months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</a:endParaRPr>
                    </a:p>
                    <a:p>
                      <a:endParaRPr lang="en-US" sz="1200" b="1" dirty="0">
                        <a:solidFill>
                          <a:schemeClr val="tx1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+mn-lt"/>
                          <a:ea typeface="ＭＳ 明朝"/>
                          <a:cs typeface="Times New Roman"/>
                        </a:rPr>
                        <a:t>No use &gt;6 months or No substance use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Tiered </a:t>
            </a:r>
            <a:r>
              <a:rPr lang="en-US" sz="3600" dirty="0"/>
              <a:t>Level of Need Model</a:t>
            </a:r>
            <a:r>
              <a:rPr lang="en-US" sz="3600" dirty="0" smtClean="0"/>
              <a:t>© Medical 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00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970145"/>
              </p:ext>
            </p:extLst>
          </p:nvPr>
        </p:nvGraphicFramePr>
        <p:xfrm>
          <a:off x="1260644" y="2118126"/>
          <a:ext cx="7184109" cy="4663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1845"/>
                <a:gridCol w="2431845"/>
                <a:gridCol w="2320419"/>
              </a:tblGrid>
              <a:tr h="59352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Mental Health (MH)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Risks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(Linked=visit in past 6 months)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33915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Level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3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	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Level</a:t>
                      </a:r>
                      <a:r>
                        <a:rPr lang="en-US" sz="1600" baseline="0" dirty="0" smtClean="0">
                          <a:latin typeface="+mn-lt"/>
                        </a:rPr>
                        <a:t> 2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Level 1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5935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 MH provider (MHP) visit &gt;3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yrs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MHP visit &gt;6 months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 MH problems/Linked with MHP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5935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Deteriorating MH symptoms (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sxs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)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	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Unstable MH symptoms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Stable MH symptoms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59352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Active Suicidal Ideation,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hx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attempts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*Depression w/o active SI</a:t>
                      </a:r>
                      <a:endParaRPr lang="en-US" sz="1600" b="1" dirty="0">
                        <a:solidFill>
                          <a:schemeClr val="tx1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Functioning with Depression/MH </a:t>
                      </a:r>
                      <a:r>
                        <a:rPr lang="en-US" sz="16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sxs</a:t>
                      </a:r>
                      <a:endParaRPr lang="en-US" sz="16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</a:tr>
              <a:tr h="84789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 insight, no reality testing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Poor insight, impaired reality test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 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+mn-lt"/>
                          <a:ea typeface="ＭＳ 明朝"/>
                          <a:cs typeface="Times New Roman"/>
                        </a:rPr>
                        <a:t>*Adequate insight, intact reality testing</a:t>
                      </a:r>
                      <a:r>
                        <a:rPr lang="en-US" sz="1600" dirty="0" smtClean="0">
                          <a:latin typeface="+mn-lt"/>
                        </a:rPr>
                        <a:t>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110226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ER &gt;3 visits in 3 months	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 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ER 1-2 visits within 6 months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 </a:t>
                      </a:r>
                    </a:p>
                  </a:txBody>
                  <a:tcPr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ER visit 1/ year or less</a:t>
                      </a:r>
                      <a:endParaRPr lang="en-US" sz="16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Tiered Level of Need Model</a:t>
            </a:r>
            <a:r>
              <a:rPr lang="en-US" sz="3600" dirty="0" smtClean="0"/>
              <a:t>©</a:t>
            </a:r>
            <a:br>
              <a:rPr lang="en-US" sz="3600" dirty="0" smtClean="0"/>
            </a:br>
            <a:r>
              <a:rPr lang="en-US" sz="3600" dirty="0" smtClean="0"/>
              <a:t>Mental Health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175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Meredith </a:t>
            </a:r>
            <a:r>
              <a:rPr lang="en-US" dirty="0" err="1" smtClean="0"/>
              <a:t>Garafolo</a:t>
            </a:r>
            <a:r>
              <a:rPr lang="en-US" dirty="0" smtClean="0"/>
              <a:t>, MA, LCPC </a:t>
            </a:r>
          </a:p>
          <a:p>
            <a:r>
              <a:rPr lang="en-US" dirty="0" smtClean="0"/>
              <a:t>Sarah Shapleigh, LCSW, CADC, MISA II</a:t>
            </a:r>
          </a:p>
          <a:p>
            <a:r>
              <a:rPr lang="en-US" dirty="0" smtClean="0"/>
              <a:t>Megan </a:t>
            </a:r>
            <a:r>
              <a:rPr lang="en-US" dirty="0" err="1" smtClean="0"/>
              <a:t>Libreros</a:t>
            </a:r>
            <a:r>
              <a:rPr lang="en-US" dirty="0" smtClean="0"/>
              <a:t>, BA, Housing Coordinator</a:t>
            </a:r>
          </a:p>
          <a:p>
            <a:r>
              <a:rPr lang="en-US" dirty="0" err="1" smtClean="0"/>
              <a:t>Kassie</a:t>
            </a:r>
            <a:r>
              <a:rPr lang="en-US" dirty="0" smtClean="0"/>
              <a:t> Weber, MA, LPC</a:t>
            </a:r>
          </a:p>
          <a:p>
            <a:r>
              <a:rPr lang="en-US" dirty="0" smtClean="0"/>
              <a:t>Annie </a:t>
            </a:r>
            <a:r>
              <a:rPr lang="en-US" dirty="0" err="1" smtClean="0"/>
              <a:t>Pothour</a:t>
            </a:r>
            <a:r>
              <a:rPr lang="en-US" dirty="0" smtClean="0"/>
              <a:t>, MSW, LCSW</a:t>
            </a:r>
          </a:p>
          <a:p>
            <a:r>
              <a:rPr lang="en-US" dirty="0" smtClean="0"/>
              <a:t>Emily </a:t>
            </a:r>
            <a:r>
              <a:rPr lang="en-US" dirty="0" err="1" smtClean="0"/>
              <a:t>McKernan</a:t>
            </a:r>
            <a:r>
              <a:rPr lang="en-US" dirty="0" smtClean="0"/>
              <a:t>, LSW</a:t>
            </a:r>
          </a:p>
          <a:p>
            <a:r>
              <a:rPr lang="en-US" dirty="0" smtClean="0"/>
              <a:t>Elizabeth McNair, MA, LPC, Housing Coordinator</a:t>
            </a:r>
          </a:p>
          <a:p>
            <a:r>
              <a:rPr lang="en-US" dirty="0" smtClean="0"/>
              <a:t>Elizabeth Clark, BSW</a:t>
            </a:r>
          </a:p>
          <a:p>
            <a:r>
              <a:rPr lang="en-US" dirty="0" smtClean="0"/>
              <a:t>Stephanie Williams, MSW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4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889833"/>
              </p:ext>
            </p:extLst>
          </p:nvPr>
        </p:nvGraphicFramePr>
        <p:xfrm>
          <a:off x="698500" y="2247900"/>
          <a:ext cx="7746999" cy="321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333"/>
                <a:gridCol w="2582333"/>
                <a:gridCol w="2582333"/>
              </a:tblGrid>
              <a:tr h="602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Social Risks and Supports</a:t>
                      </a:r>
                      <a:endParaRPr lang="en-US" sz="18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/>
                </a:tc>
              </a:tr>
              <a:tr h="5816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Level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3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	</a:t>
                      </a:r>
                      <a:r>
                        <a:rPr lang="en-US" dirty="0" smtClean="0"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Level</a:t>
                      </a:r>
                      <a:r>
                        <a:rPr lang="en-US" baseline="0" dirty="0" smtClean="0">
                          <a:latin typeface="+mn-lt"/>
                        </a:rPr>
                        <a:t> 2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Level 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99585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Harmful/negative support system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	</a:t>
                      </a:r>
                      <a:r>
                        <a:rPr lang="en-US" dirty="0" smtClean="0"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No/limited support system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Positive/strong support system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99585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Not engaged and safety risk, DV</a:t>
                      </a:r>
                      <a:r>
                        <a:rPr lang="en-US" dirty="0" smtClean="0"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Not engaged, no DV risks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	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Engaged</a:t>
                      </a:r>
                      <a:endParaRPr lang="en-US" sz="18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Tiered Level of Need Model©</a:t>
            </a:r>
            <a:br>
              <a:rPr lang="en-US" sz="3600" dirty="0"/>
            </a:br>
            <a:r>
              <a:rPr lang="en-US" sz="3600" dirty="0" smtClean="0"/>
              <a:t>Social </a:t>
            </a:r>
            <a:r>
              <a:rPr lang="en-US" sz="3600" dirty="0"/>
              <a:t>Risks and </a:t>
            </a:r>
            <a:r>
              <a:rPr lang="en-US" sz="3600" dirty="0" smtClean="0"/>
              <a:t>Supports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4681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093698"/>
              </p:ext>
            </p:extLst>
          </p:nvPr>
        </p:nvGraphicFramePr>
        <p:xfrm>
          <a:off x="852695" y="2298742"/>
          <a:ext cx="7592058" cy="4156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86"/>
                <a:gridCol w="2530686"/>
                <a:gridCol w="2530686"/>
              </a:tblGrid>
              <a:tr h="819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Financial Resources</a:t>
                      </a:r>
                      <a:endParaRPr lang="en-US" sz="1800" dirty="0" smtClean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/>
                </a:tc>
              </a:tr>
              <a:tr h="41227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Level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3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	</a:t>
                      </a:r>
                      <a:r>
                        <a:rPr lang="en-US" dirty="0" smtClean="0"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Level</a:t>
                      </a:r>
                      <a:r>
                        <a:rPr lang="en-US" baseline="0" dirty="0" smtClean="0">
                          <a:latin typeface="+mn-lt"/>
                        </a:rPr>
                        <a:t> 2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Level 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67032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Homeless</a:t>
                      </a:r>
                      <a:r>
                        <a:rPr lang="en-US" dirty="0" smtClean="0"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Housed 0-6 months </a:t>
                      </a:r>
                      <a:endParaRPr lang="en-US" b="1" dirty="0">
                        <a:solidFill>
                          <a:schemeClr val="tx1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Housed &gt;6 months</a:t>
                      </a:r>
                      <a:r>
                        <a:rPr lang="en-US" dirty="0" smtClean="0"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67032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 Income or benefits</a:t>
                      </a:r>
                      <a:r>
                        <a:rPr lang="en-US" dirty="0" smtClean="0"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High risk or inadequate income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Working/Adequate Income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67032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Needs disability</a:t>
                      </a:r>
                      <a:r>
                        <a:rPr lang="en-US" dirty="0" smtClean="0"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Benefits Pending/Inadequate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	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Adequate Benefits</a:t>
                      </a:r>
                      <a:r>
                        <a:rPr lang="en-US" dirty="0" smtClean="0"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90525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No budgeting skills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	</a:t>
                      </a:r>
                      <a:r>
                        <a:rPr lang="en-US" dirty="0" smtClean="0"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  <a:latin typeface="+mn-lt"/>
                          <a:ea typeface="ＭＳ 明朝"/>
                          <a:cs typeface="Times New Roman"/>
                        </a:rPr>
                        <a:t>Poor budgeting skills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+mn-lt"/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+mn-lt"/>
                          <a:ea typeface="ＭＳ 明朝"/>
                          <a:cs typeface="Times New Roman"/>
                        </a:rPr>
                        <a:t>*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+mn-lt"/>
                          <a:ea typeface="ＭＳ 明朝"/>
                          <a:cs typeface="Times New Roman"/>
                        </a:rPr>
                        <a:t>Budgets well/Access to (healthy) food</a:t>
                      </a:r>
                      <a:r>
                        <a:rPr lang="en-US" dirty="0" smtClean="0">
                          <a:latin typeface="+mn-lt"/>
                        </a:rPr>
                        <a:t> </a:t>
                      </a: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Tiered Level of Need Model©</a:t>
            </a:r>
            <a:br>
              <a:rPr lang="en-US" sz="3600" dirty="0"/>
            </a:br>
            <a:r>
              <a:rPr lang="en-US" sz="3600" dirty="0" smtClean="0"/>
              <a:t>Financial Resources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679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Sarah Circle links with ANCHORS to develop Health Access program for Women who are formerly homeless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Pilot program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999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Resources</a:t>
            </a:r>
            <a:endParaRPr lang="en-US" dirty="0"/>
          </a:p>
          <a:p>
            <a:r>
              <a:rPr lang="en-US" dirty="0" smtClean="0"/>
              <a:t>292 (430) </a:t>
            </a:r>
            <a:r>
              <a:rPr lang="en-US" dirty="0"/>
              <a:t>hours for Advanced Practice Nurse (APN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822 </a:t>
            </a:r>
            <a:r>
              <a:rPr lang="en-US" dirty="0" smtClean="0"/>
              <a:t>(1209) hours </a:t>
            </a:r>
            <a:r>
              <a:rPr lang="en-US" dirty="0"/>
              <a:t>for </a:t>
            </a:r>
            <a:r>
              <a:rPr lang="en-US" dirty="0" smtClean="0"/>
              <a:t>Clinical </a:t>
            </a:r>
            <a:r>
              <a:rPr lang="en-US" dirty="0"/>
              <a:t>C</a:t>
            </a:r>
            <a:r>
              <a:rPr lang="en-US" dirty="0" smtClean="0"/>
              <a:t>ase </a:t>
            </a:r>
            <a:r>
              <a:rPr lang="en-US" dirty="0"/>
              <a:t>M</a:t>
            </a:r>
            <a:r>
              <a:rPr lang="en-US" dirty="0" smtClean="0"/>
              <a:t>anager (CCM)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Initial </a:t>
            </a:r>
            <a:r>
              <a:rPr lang="en-US" dirty="0"/>
              <a:t>steps</a:t>
            </a:r>
          </a:p>
          <a:p>
            <a:r>
              <a:rPr lang="en-US" dirty="0" smtClean="0"/>
              <a:t>Select initial clients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Explain the program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Complete initial assessment</a:t>
            </a:r>
          </a:p>
          <a:p>
            <a:r>
              <a:rPr lang="en-US" dirty="0" smtClean="0"/>
              <a:t>Documentation required: Physical/MH assessments, Specific Case management notes (Treatment Plans)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</a:t>
            </a:r>
            <a:br>
              <a:rPr lang="en-US" sz="3600" dirty="0"/>
            </a:br>
            <a:r>
              <a:rPr lang="en-US" sz="3600" dirty="0"/>
              <a:t>Pilot program</a:t>
            </a:r>
          </a:p>
        </p:txBody>
      </p:sp>
    </p:spTree>
    <p:extLst>
      <p:ext uri="{BB962C8B-B14F-4D97-AF65-F5344CB8AC3E}">
        <p14:creationId xmlns:p14="http://schemas.microsoft.com/office/powerpoint/2010/main" val="2202340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Initial steps (cont’d)</a:t>
            </a:r>
          </a:p>
          <a:p>
            <a:r>
              <a:rPr lang="en-US" dirty="0" smtClean="0"/>
              <a:t>Homes visits</a:t>
            </a:r>
          </a:p>
          <a:p>
            <a:pPr lvl="1"/>
            <a:r>
              <a:rPr lang="en-US" dirty="0" smtClean="0"/>
              <a:t>Introduce clients to CCM</a:t>
            </a:r>
          </a:p>
          <a:p>
            <a:pPr lvl="1"/>
            <a:r>
              <a:rPr lang="en-US" dirty="0" smtClean="0"/>
              <a:t>Coordination with CMs from supportive housing programs</a:t>
            </a:r>
          </a:p>
          <a:p>
            <a:pPr lvl="1"/>
            <a:r>
              <a:rPr lang="en-US" dirty="0" smtClean="0"/>
              <a:t>Schedule visits</a:t>
            </a:r>
          </a:p>
          <a:p>
            <a:r>
              <a:rPr lang="en-US" dirty="0" smtClean="0"/>
              <a:t>Determine data to be collected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</a:t>
            </a:r>
            <a:br>
              <a:rPr lang="en-US" sz="3600" dirty="0"/>
            </a:br>
            <a:r>
              <a:rPr lang="en-US" sz="3600" dirty="0"/>
              <a:t>Pilot program</a:t>
            </a:r>
          </a:p>
        </p:txBody>
      </p:sp>
    </p:spTree>
    <p:extLst>
      <p:ext uri="{BB962C8B-B14F-4D97-AF65-F5344CB8AC3E}">
        <p14:creationId xmlns:p14="http://schemas.microsoft.com/office/powerpoint/2010/main" val="1041522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Year 1 Program goals</a:t>
            </a:r>
          </a:p>
          <a:p>
            <a:r>
              <a:rPr lang="en-US" sz="3200" dirty="0" smtClean="0"/>
              <a:t>70 women receive initial screenings</a:t>
            </a:r>
          </a:p>
          <a:p>
            <a:r>
              <a:rPr lang="en-US" sz="3200" dirty="0"/>
              <a:t>7</a:t>
            </a:r>
            <a:r>
              <a:rPr lang="en-US" sz="3200" dirty="0" smtClean="0"/>
              <a:t>0 women connected to FQHC home</a:t>
            </a:r>
          </a:p>
          <a:p>
            <a:r>
              <a:rPr lang="en-US" sz="3200" dirty="0"/>
              <a:t>7</a:t>
            </a:r>
            <a:r>
              <a:rPr lang="en-US" sz="3200" dirty="0" smtClean="0"/>
              <a:t>0 women assessed for benefits, for eligible women, process to be started</a:t>
            </a:r>
          </a:p>
          <a:p>
            <a:r>
              <a:rPr lang="en-US" sz="3200" dirty="0" smtClean="0"/>
              <a:t>80% remain housed after 12 months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</a:t>
            </a:r>
            <a:br>
              <a:rPr lang="en-US" sz="3600" dirty="0"/>
            </a:br>
            <a:r>
              <a:rPr lang="en-US" sz="3600" dirty="0"/>
              <a:t>Pilot </a:t>
            </a:r>
            <a:r>
              <a:rPr lang="en-US" sz="3600" dirty="0" smtClean="0"/>
              <a:t>program Year 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4104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Year </a:t>
            </a:r>
            <a:r>
              <a:rPr lang="en-US" sz="3200" dirty="0" smtClean="0"/>
              <a:t>2 </a:t>
            </a:r>
            <a:r>
              <a:rPr lang="en-US" sz="3200" dirty="0"/>
              <a:t>Program </a:t>
            </a:r>
            <a:r>
              <a:rPr lang="en-US" sz="3200" dirty="0" smtClean="0"/>
              <a:t>goals</a:t>
            </a:r>
          </a:p>
          <a:p>
            <a:r>
              <a:rPr lang="en-US" dirty="0" smtClean="0"/>
              <a:t>70 women receive initial holistic screening</a:t>
            </a:r>
          </a:p>
          <a:p>
            <a:r>
              <a:rPr lang="en-US" dirty="0"/>
              <a:t>7</a:t>
            </a:r>
            <a:r>
              <a:rPr lang="en-US" dirty="0" smtClean="0"/>
              <a:t>0 women connected to long-term sustainable primary care and psychiatric care as needed</a:t>
            </a:r>
          </a:p>
          <a:p>
            <a:r>
              <a:rPr lang="en-US" dirty="0" smtClean="0"/>
              <a:t>80% remain in housing for 12 months</a:t>
            </a:r>
          </a:p>
          <a:p>
            <a:r>
              <a:rPr lang="en-US" dirty="0" smtClean="0"/>
              <a:t>85% of the clients scored at moderate to low risk on the holistic health assessment by the time they exit the program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</a:t>
            </a:r>
            <a:br>
              <a:rPr lang="en-US" sz="3600" dirty="0"/>
            </a:br>
            <a:r>
              <a:rPr lang="en-US" sz="3600" dirty="0"/>
              <a:t>Pilot </a:t>
            </a:r>
            <a:r>
              <a:rPr lang="en-US" sz="3600" dirty="0" smtClean="0"/>
              <a:t>program Year 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400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Data Summary </a:t>
            </a:r>
          </a:p>
          <a:p>
            <a:r>
              <a:rPr lang="en-US" sz="3600" dirty="0" smtClean="0"/>
              <a:t>139 (Y1 74, Y2 65) women housed and entered into Health Access ANCHORS program</a:t>
            </a:r>
          </a:p>
          <a:p>
            <a:r>
              <a:rPr lang="en-US" sz="3600" dirty="0" smtClean="0"/>
              <a:t>Number </a:t>
            </a:r>
            <a:r>
              <a:rPr lang="en-US" sz="3600" dirty="0"/>
              <a:t>of women </a:t>
            </a:r>
            <a:r>
              <a:rPr lang="en-US" sz="3600" dirty="0" smtClean="0"/>
              <a:t>with mental illness 93% (129/139 clients)</a:t>
            </a:r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</a:t>
            </a:r>
            <a:br>
              <a:rPr lang="en-US" sz="3600" dirty="0"/>
            </a:br>
            <a:r>
              <a:rPr lang="en-US" sz="3600" dirty="0"/>
              <a:t>Pilot program</a:t>
            </a:r>
          </a:p>
        </p:txBody>
      </p:sp>
    </p:spTree>
    <p:extLst>
      <p:ext uri="{BB962C8B-B14F-4D97-AF65-F5344CB8AC3E}">
        <p14:creationId xmlns:p14="http://schemas.microsoft.com/office/powerpoint/2010/main" val="184064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957616"/>
              </p:ext>
            </p:extLst>
          </p:nvPr>
        </p:nvGraphicFramePr>
        <p:xfrm>
          <a:off x="895568" y="1954137"/>
          <a:ext cx="7549185" cy="4372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837"/>
                <a:gridCol w="1533549"/>
                <a:gridCol w="1486125"/>
                <a:gridCol w="1509837"/>
                <a:gridCol w="1509837"/>
              </a:tblGrid>
              <a:tr h="4713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 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 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9461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</a:tr>
              <a:tr h="873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Received initial screening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 clients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(74 housed)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 (100)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 clients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(65 housed)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 (100)</a:t>
                      </a:r>
                    </a:p>
                  </a:txBody>
                  <a:tcPr/>
                </a:tc>
              </a:tr>
              <a:tr h="611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Connected to FQHC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 clients</a:t>
                      </a:r>
                    </a:p>
                    <a:p>
                      <a:r>
                        <a:rPr lang="en-US" dirty="0" smtClean="0"/>
                        <a:t>(74 housed)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 clients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(65 housed)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</a:tr>
              <a:tr h="1135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Assessed for benefits,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process started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 clients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(74 housed)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 clients </a:t>
                      </a:r>
                    </a:p>
                    <a:p>
                      <a:r>
                        <a:rPr lang="en-US" dirty="0" smtClean="0"/>
                        <a:t>(65 housed)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494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Housed</a:t>
                      </a:r>
                      <a:r>
                        <a:rPr lang="en-US" baseline="0" dirty="0" smtClean="0"/>
                        <a:t> 1yr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Still gathering</a:t>
                      </a:r>
                      <a:r>
                        <a:rPr lang="en-US" sz="1400" baseline="0" dirty="0" smtClean="0"/>
                        <a:t> data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</a:t>
            </a:r>
            <a:br>
              <a:rPr lang="en-US" sz="3600" dirty="0"/>
            </a:br>
            <a:r>
              <a:rPr lang="en-US" sz="3600" dirty="0" smtClean="0"/>
              <a:t>Program goals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2828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786930"/>
              </p:ext>
            </p:extLst>
          </p:nvPr>
        </p:nvGraphicFramePr>
        <p:xfrm>
          <a:off x="698500" y="2247900"/>
          <a:ext cx="7746999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333"/>
                <a:gridCol w="2582333"/>
                <a:gridCol w="2582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Medical</a:t>
                      </a:r>
                      <a:r>
                        <a:rPr lang="en-US" baseline="0" dirty="0" smtClean="0"/>
                        <a:t> Risks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assessment</a:t>
                      </a:r>
                    </a:p>
                    <a:p>
                      <a:r>
                        <a:rPr lang="en-US" dirty="0" smtClean="0"/>
                        <a:t>Beginning of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Assessment</a:t>
                      </a:r>
                    </a:p>
                    <a:p>
                      <a:r>
                        <a:rPr lang="en-US" dirty="0" smtClean="0"/>
                        <a:t>End of program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Clients’ needs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per Tier 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per Tier 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High need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27% (37)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11% (10)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Moderate</a:t>
                      </a:r>
                      <a:r>
                        <a:rPr lang="en-US" baseline="0" dirty="0" smtClean="0"/>
                        <a:t> need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42% (59)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 (18)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31% (43)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69% (61)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Program</a:t>
            </a:r>
            <a:br>
              <a:rPr lang="en-US" sz="3600" dirty="0"/>
            </a:br>
            <a:r>
              <a:rPr lang="en-US" sz="3600" dirty="0"/>
              <a:t>Data summary per the 4 Domains</a:t>
            </a:r>
          </a:p>
        </p:txBody>
      </p:sp>
    </p:spTree>
    <p:extLst>
      <p:ext uri="{BB962C8B-B14F-4D97-AF65-F5344CB8AC3E}">
        <p14:creationId xmlns:p14="http://schemas.microsoft.com/office/powerpoint/2010/main" val="2011500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ANCHORS</a:t>
            </a:r>
          </a:p>
          <a:p>
            <a:r>
              <a:rPr lang="en-US" sz="4400" dirty="0" smtClean="0"/>
              <a:t>Sarah’s Circle Health Access</a:t>
            </a:r>
          </a:p>
          <a:p>
            <a:r>
              <a:rPr lang="en-US" sz="4400" dirty="0" smtClean="0"/>
              <a:t>Linkage of these programs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79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90540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Program</a:t>
            </a:r>
            <a:br>
              <a:rPr lang="en-US" sz="3600" dirty="0"/>
            </a:br>
            <a:r>
              <a:rPr lang="en-US" sz="3600" dirty="0"/>
              <a:t>Data summary per the 4 Domains</a:t>
            </a:r>
          </a:p>
        </p:txBody>
      </p:sp>
    </p:spTree>
    <p:extLst>
      <p:ext uri="{BB962C8B-B14F-4D97-AF65-F5344CB8AC3E}">
        <p14:creationId xmlns:p14="http://schemas.microsoft.com/office/powerpoint/2010/main" val="3711598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061177"/>
              </p:ext>
            </p:extLst>
          </p:nvPr>
        </p:nvGraphicFramePr>
        <p:xfrm>
          <a:off x="698500" y="2247900"/>
          <a:ext cx="7746999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333"/>
                <a:gridCol w="2582333"/>
                <a:gridCol w="2582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Mental Health Risks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assessment</a:t>
                      </a:r>
                    </a:p>
                    <a:p>
                      <a:r>
                        <a:rPr lang="en-US" dirty="0" smtClean="0"/>
                        <a:t>Beginning of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Assessment</a:t>
                      </a:r>
                    </a:p>
                    <a:p>
                      <a:r>
                        <a:rPr lang="en-US" dirty="0" smtClean="0"/>
                        <a:t>End of program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Clients’ needs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per Tier 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per Tier 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High need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18% (25)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9% (8)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Moderate</a:t>
                      </a:r>
                      <a:r>
                        <a:rPr lang="en-US" baseline="0" dirty="0" smtClean="0"/>
                        <a:t> need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47% (66)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 (15)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35% (48)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74% (66)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Program</a:t>
            </a:r>
            <a:br>
              <a:rPr lang="en-US" sz="3600" dirty="0"/>
            </a:br>
            <a:r>
              <a:rPr lang="en-US" sz="3600" dirty="0"/>
              <a:t>Data summary per the 4 Domains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180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357241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Program</a:t>
            </a:r>
            <a:br>
              <a:rPr lang="en-US" sz="3600" dirty="0"/>
            </a:br>
            <a:r>
              <a:rPr lang="en-US" sz="3600" dirty="0"/>
              <a:t>Data summary per the 4 Domains </a:t>
            </a:r>
          </a:p>
        </p:txBody>
      </p:sp>
    </p:spTree>
    <p:extLst>
      <p:ext uri="{BB962C8B-B14F-4D97-AF65-F5344CB8AC3E}">
        <p14:creationId xmlns:p14="http://schemas.microsoft.com/office/powerpoint/2010/main" val="2836929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883740"/>
              </p:ext>
            </p:extLst>
          </p:nvPr>
        </p:nvGraphicFramePr>
        <p:xfrm>
          <a:off x="698500" y="2247900"/>
          <a:ext cx="7746999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333"/>
                <a:gridCol w="2582333"/>
                <a:gridCol w="2582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Risks and Supports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assessment</a:t>
                      </a:r>
                    </a:p>
                    <a:p>
                      <a:r>
                        <a:rPr lang="en-US" dirty="0" smtClean="0"/>
                        <a:t>Beginning of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Assessment</a:t>
                      </a:r>
                    </a:p>
                    <a:p>
                      <a:r>
                        <a:rPr lang="en-US" dirty="0" smtClean="0"/>
                        <a:t>End of program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Clients’ needs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per Tier 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per Tier 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High need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 (24)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 (5)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Moderate</a:t>
                      </a:r>
                      <a:r>
                        <a:rPr lang="en-US" baseline="0" dirty="0" smtClean="0"/>
                        <a:t> need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46% (64)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 (18)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37% (51)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74% (66)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Program</a:t>
            </a:r>
            <a:br>
              <a:rPr lang="en-US" sz="3600" dirty="0"/>
            </a:br>
            <a:r>
              <a:rPr lang="en-US" sz="3600" dirty="0"/>
              <a:t>Data summary per the 4 Domains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5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083715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Program</a:t>
            </a:r>
            <a:br>
              <a:rPr lang="en-US" sz="3600" dirty="0"/>
            </a:br>
            <a:r>
              <a:rPr lang="en-US" sz="3600" dirty="0"/>
              <a:t>Data summary per the 4 Domains </a:t>
            </a:r>
          </a:p>
        </p:txBody>
      </p:sp>
    </p:spTree>
    <p:extLst>
      <p:ext uri="{BB962C8B-B14F-4D97-AF65-F5344CB8AC3E}">
        <p14:creationId xmlns:p14="http://schemas.microsoft.com/office/powerpoint/2010/main" val="1022553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648446"/>
              </p:ext>
            </p:extLst>
          </p:nvPr>
        </p:nvGraphicFramePr>
        <p:xfrm>
          <a:off x="698500" y="2247900"/>
          <a:ext cx="7746999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333"/>
                <a:gridCol w="2582333"/>
                <a:gridCol w="2582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assessment</a:t>
                      </a:r>
                    </a:p>
                    <a:p>
                      <a:r>
                        <a:rPr lang="en-US" dirty="0" smtClean="0"/>
                        <a:t>Beginning of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Assessment</a:t>
                      </a:r>
                    </a:p>
                    <a:p>
                      <a:r>
                        <a:rPr lang="en-US" dirty="0" smtClean="0"/>
                        <a:t>End of program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Clients’ needs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per Tier 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per Tier 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High need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44% (61)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11% (10)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Moderate</a:t>
                      </a:r>
                      <a:r>
                        <a:rPr lang="en-US" baseline="0" dirty="0" smtClean="0"/>
                        <a:t> need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51% (71)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27% (24)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 (7)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62% (55)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Program</a:t>
            </a:r>
            <a:br>
              <a:rPr lang="en-US" sz="3600" dirty="0"/>
            </a:br>
            <a:r>
              <a:rPr lang="en-US" sz="3600" dirty="0"/>
              <a:t>Data summary per the 4 Domains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5570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995533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Program</a:t>
            </a:r>
            <a:br>
              <a:rPr lang="en-US" sz="3600" dirty="0"/>
            </a:br>
            <a:r>
              <a:rPr lang="en-US" sz="3600" dirty="0"/>
              <a:t>Data summary per the 4 Domains </a:t>
            </a:r>
          </a:p>
        </p:txBody>
      </p:sp>
    </p:spTree>
    <p:extLst>
      <p:ext uri="{BB962C8B-B14F-4D97-AF65-F5344CB8AC3E}">
        <p14:creationId xmlns:p14="http://schemas.microsoft.com/office/powerpoint/2010/main" val="3698170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% of women moving from </a:t>
            </a:r>
            <a:r>
              <a:rPr lang="en-US" dirty="0" smtClean="0">
                <a:solidFill>
                  <a:srgbClr val="FF0000"/>
                </a:solidFill>
              </a:rPr>
              <a:t>Tiered level 3 High </a:t>
            </a:r>
            <a:r>
              <a:rPr lang="en-US" dirty="0" smtClean="0"/>
              <a:t>need at beginning of program </a:t>
            </a:r>
            <a:r>
              <a:rPr lang="en-US" dirty="0" smtClean="0">
                <a:solidFill>
                  <a:srgbClr val="3366FF"/>
                </a:solidFill>
              </a:rPr>
              <a:t>to level 1 Low </a:t>
            </a:r>
            <a:r>
              <a:rPr lang="en-US" dirty="0" smtClean="0"/>
              <a:t>need at end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Medical risks: 16% </a:t>
            </a:r>
            <a:r>
              <a:rPr lang="en-US" dirty="0"/>
              <a:t>of women </a:t>
            </a:r>
            <a:r>
              <a:rPr lang="en-US" dirty="0" smtClean="0"/>
              <a:t>went from high to low</a:t>
            </a:r>
            <a:endParaRPr lang="en-US" dirty="0"/>
          </a:p>
          <a:p>
            <a:r>
              <a:rPr lang="en-US" dirty="0" smtClean="0"/>
              <a:t>Mental health risks: 14%</a:t>
            </a:r>
          </a:p>
          <a:p>
            <a:r>
              <a:rPr lang="en-US" dirty="0" smtClean="0"/>
              <a:t>Social risks and supports: 14%</a:t>
            </a:r>
          </a:p>
          <a:p>
            <a:r>
              <a:rPr lang="en-US" dirty="0" smtClean="0"/>
              <a:t>Financial resources: 20%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Program</a:t>
            </a:r>
            <a:br>
              <a:rPr lang="en-US" sz="3600" dirty="0"/>
            </a:br>
            <a:r>
              <a:rPr lang="en-US" sz="3600" dirty="0"/>
              <a:t>Data summary </a:t>
            </a:r>
          </a:p>
        </p:txBody>
      </p:sp>
    </p:spTree>
    <p:extLst>
      <p:ext uri="{BB962C8B-B14F-4D97-AF65-F5344CB8AC3E}">
        <p14:creationId xmlns:p14="http://schemas.microsoft.com/office/powerpoint/2010/main" val="262976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% of women moving from </a:t>
            </a:r>
            <a:r>
              <a:rPr lang="en-US" dirty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Tiered level </a:t>
            </a:r>
            <a:r>
              <a:rPr lang="en-US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 Moderate </a:t>
            </a:r>
            <a:r>
              <a:rPr lang="en-US" dirty="0" smtClean="0"/>
              <a:t>need </a:t>
            </a:r>
            <a:r>
              <a:rPr lang="en-US" dirty="0"/>
              <a:t>at beginning of program </a:t>
            </a:r>
            <a:r>
              <a:rPr lang="en-US" dirty="0">
                <a:solidFill>
                  <a:srgbClr val="3366FF"/>
                </a:solidFill>
              </a:rPr>
              <a:t>to level 1 Low </a:t>
            </a:r>
            <a:r>
              <a:rPr lang="en-US" dirty="0"/>
              <a:t>need at end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Medical: </a:t>
            </a:r>
            <a:r>
              <a:rPr lang="en-US" dirty="0" smtClean="0"/>
              <a:t>26</a:t>
            </a:r>
            <a:r>
              <a:rPr lang="en-US" dirty="0"/>
              <a:t>% of women went from </a:t>
            </a:r>
            <a:r>
              <a:rPr lang="en-US" dirty="0" smtClean="0"/>
              <a:t>moderate </a:t>
            </a:r>
            <a:r>
              <a:rPr lang="en-US" dirty="0"/>
              <a:t>to low</a:t>
            </a:r>
          </a:p>
          <a:p>
            <a:r>
              <a:rPr lang="en-US" dirty="0"/>
              <a:t>Mental health: </a:t>
            </a:r>
            <a:r>
              <a:rPr lang="en-US" dirty="0" smtClean="0"/>
              <a:t>36%</a:t>
            </a:r>
            <a:endParaRPr lang="en-US" dirty="0"/>
          </a:p>
          <a:p>
            <a:r>
              <a:rPr lang="en-US" dirty="0"/>
              <a:t>Social risks and supports: </a:t>
            </a:r>
            <a:r>
              <a:rPr lang="en-US" dirty="0" smtClean="0"/>
              <a:t>34%</a:t>
            </a:r>
            <a:endParaRPr lang="en-US" dirty="0"/>
          </a:p>
          <a:p>
            <a:r>
              <a:rPr lang="en-US" dirty="0"/>
              <a:t>Financial resources: </a:t>
            </a:r>
            <a:r>
              <a:rPr lang="en-US" dirty="0" smtClean="0"/>
              <a:t>38%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Program</a:t>
            </a:r>
            <a:br>
              <a:rPr lang="en-US" sz="3600" dirty="0"/>
            </a:br>
            <a:r>
              <a:rPr lang="en-US" sz="3600" dirty="0"/>
              <a:t>Data summary </a:t>
            </a:r>
          </a:p>
        </p:txBody>
      </p:sp>
    </p:spTree>
    <p:extLst>
      <p:ext uri="{BB962C8B-B14F-4D97-AF65-F5344CB8AC3E}">
        <p14:creationId xmlns:p14="http://schemas.microsoft.com/office/powerpoint/2010/main" val="2083210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% of women </a:t>
            </a:r>
            <a:r>
              <a:rPr lang="en-US" dirty="0" smtClean="0"/>
              <a:t>at </a:t>
            </a:r>
            <a:r>
              <a:rPr lang="en-US" dirty="0" smtClean="0">
                <a:solidFill>
                  <a:srgbClr val="3366FF"/>
                </a:solidFill>
              </a:rPr>
              <a:t>Tiered </a:t>
            </a:r>
            <a:r>
              <a:rPr lang="en-US" dirty="0">
                <a:solidFill>
                  <a:srgbClr val="3366FF"/>
                </a:solidFill>
              </a:rPr>
              <a:t>level </a:t>
            </a:r>
            <a:r>
              <a:rPr lang="en-US" dirty="0" smtClean="0">
                <a:solidFill>
                  <a:srgbClr val="3366FF"/>
                </a:solidFill>
              </a:rPr>
              <a:t>1 Low </a:t>
            </a:r>
            <a:r>
              <a:rPr lang="en-US" dirty="0" smtClean="0"/>
              <a:t>need </a:t>
            </a:r>
            <a:r>
              <a:rPr lang="en-US" dirty="0"/>
              <a:t>at beginning of </a:t>
            </a:r>
            <a:r>
              <a:rPr lang="en-US" dirty="0">
                <a:solidFill>
                  <a:schemeClr val="tx1"/>
                </a:solidFill>
              </a:rPr>
              <a:t>program </a:t>
            </a:r>
            <a:r>
              <a:rPr lang="en-US" dirty="0" smtClean="0">
                <a:solidFill>
                  <a:schemeClr val="tx1"/>
                </a:solidFill>
              </a:rPr>
              <a:t>and at the </a:t>
            </a:r>
            <a:r>
              <a:rPr lang="en-US" dirty="0" smtClean="0"/>
              <a:t>end of the program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Medical: </a:t>
            </a:r>
            <a:r>
              <a:rPr lang="en-US" dirty="0" smtClean="0"/>
              <a:t>27%</a:t>
            </a:r>
            <a:endParaRPr lang="en-US" dirty="0"/>
          </a:p>
          <a:p>
            <a:r>
              <a:rPr lang="en-US" dirty="0"/>
              <a:t>Mental health: </a:t>
            </a:r>
            <a:r>
              <a:rPr lang="en-US" dirty="0" smtClean="0"/>
              <a:t>25%</a:t>
            </a:r>
            <a:endParaRPr lang="en-US" dirty="0"/>
          </a:p>
          <a:p>
            <a:r>
              <a:rPr lang="en-US" dirty="0"/>
              <a:t>Social risks and supports: </a:t>
            </a:r>
            <a:r>
              <a:rPr lang="en-US" dirty="0" smtClean="0"/>
              <a:t>27%</a:t>
            </a:r>
            <a:endParaRPr lang="en-US" dirty="0"/>
          </a:p>
          <a:p>
            <a:r>
              <a:rPr lang="en-US" dirty="0"/>
              <a:t>Financial resources: </a:t>
            </a:r>
            <a:r>
              <a:rPr lang="en-US" dirty="0" smtClean="0"/>
              <a:t>3%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Health Access ANCHORS Program</a:t>
            </a:r>
            <a:br>
              <a:rPr lang="en-US" sz="3600" dirty="0"/>
            </a:br>
            <a:r>
              <a:rPr lang="en-US" sz="3600" dirty="0"/>
              <a:t>Data summary </a:t>
            </a:r>
          </a:p>
        </p:txBody>
      </p:sp>
    </p:spTree>
    <p:extLst>
      <p:ext uri="{BB962C8B-B14F-4D97-AF65-F5344CB8AC3E}">
        <p14:creationId xmlns:p14="http://schemas.microsoft.com/office/powerpoint/2010/main" val="195267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Assessing and Addressing Individuals' Needs Using a Tiered System </a:t>
            </a:r>
            <a:r>
              <a:rPr lang="en-US" sz="3600" dirty="0" smtClean="0"/>
              <a:t>of Assessment</a:t>
            </a:r>
            <a:r>
              <a:rPr lang="en-US" sz="3600" dirty="0"/>
              <a:t>, Implementation, and Care©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>
                <a:latin typeface=""/>
              </a:rPr>
              <a:t>ANCHORS©: </a:t>
            </a:r>
            <a:r>
              <a:rPr lang="en-US" sz="2800" dirty="0">
                <a:latin typeface=""/>
              </a:rPr>
              <a:t>A Nursing </a:t>
            </a:r>
            <a:r>
              <a:rPr lang="en-US" sz="2800" dirty="0" smtClean="0">
                <a:latin typeface=""/>
              </a:rPr>
              <a:t>Case management </a:t>
            </a:r>
            <a:r>
              <a:rPr lang="en-US" sz="2800" dirty="0">
                <a:latin typeface=""/>
              </a:rPr>
              <a:t>Housing </a:t>
            </a:r>
            <a:r>
              <a:rPr lang="en-US" sz="2800" dirty="0" smtClean="0">
                <a:latin typeface=""/>
              </a:rPr>
              <a:t>Outreach Resource </a:t>
            </a:r>
            <a:r>
              <a:rPr lang="en-US" sz="2800" dirty="0">
                <a:latin typeface=""/>
              </a:rPr>
              <a:t>and Support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227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Data summary: Comparing </a:t>
            </a:r>
            <a:br>
              <a:rPr lang="en-US" sz="3600" dirty="0" smtClean="0"/>
            </a:br>
            <a:r>
              <a:rPr lang="en-US" sz="3600" dirty="0" smtClean="0"/>
              <a:t>needs across domains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Initial and Final Risk Assessments compare level of need (high, moderate, low) in each domain (Medical, Mental, Social, Financial) with each other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456889"/>
              </p:ext>
            </p:extLst>
          </p:nvPr>
        </p:nvGraphicFramePr>
        <p:xfrm>
          <a:off x="1523998" y="3624557"/>
          <a:ext cx="6313162" cy="2501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206"/>
                <a:gridCol w="1498869"/>
                <a:gridCol w="1655543"/>
                <a:gridCol w="1581544"/>
              </a:tblGrid>
              <a:tr h="87130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1stAssmt</a:t>
                      </a:r>
                    </a:p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Financial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Financial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Moderate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Financial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543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MH High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</a:tr>
              <a:tr h="543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MH Mod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</a:tr>
              <a:tr h="54343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MH Low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92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b="1" dirty="0" smtClean="0"/>
              <a:t>Initial assessments showed</a:t>
            </a:r>
            <a:endParaRPr lang="en-US" dirty="0" smtClean="0"/>
          </a:p>
          <a:p>
            <a:r>
              <a:rPr lang="en-US" sz="3200" dirty="0" smtClean="0"/>
              <a:t>Social need high when Medical need high</a:t>
            </a:r>
          </a:p>
          <a:p>
            <a:r>
              <a:rPr lang="en-US" sz="3200" dirty="0" smtClean="0"/>
              <a:t>Financial </a:t>
            </a:r>
            <a:r>
              <a:rPr lang="en-US" sz="3200" dirty="0"/>
              <a:t>need high irrespective of </a:t>
            </a:r>
            <a:r>
              <a:rPr lang="en-US" sz="3200" dirty="0" smtClean="0"/>
              <a:t>Medical needs</a:t>
            </a:r>
          </a:p>
          <a:p>
            <a:r>
              <a:rPr lang="en-US" sz="3200" dirty="0" smtClean="0"/>
              <a:t>Financial need high irrespective of MH needs</a:t>
            </a:r>
          </a:p>
          <a:p>
            <a:r>
              <a:rPr lang="en-US" sz="3200" dirty="0" smtClean="0"/>
              <a:t>When Medical need low MH need low</a:t>
            </a:r>
          </a:p>
          <a:p>
            <a:r>
              <a:rPr lang="en-US" sz="3200" dirty="0" smtClean="0"/>
              <a:t>Social needs do not impact Financial needs and Financial need does not impact Social needs</a:t>
            </a:r>
          </a:p>
          <a:p>
            <a:r>
              <a:rPr lang="en-US" sz="3200" dirty="0" smtClean="0"/>
              <a:t>Social support and MH needs reciprocally impact each other, </a:t>
            </a:r>
            <a:r>
              <a:rPr lang="en-US" sz="3200" dirty="0" err="1" smtClean="0"/>
              <a:t>e.g</a:t>
            </a:r>
            <a:r>
              <a:rPr lang="en-US" sz="3200" dirty="0" smtClean="0"/>
              <a:t> low-low, mod-mod, high-high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Data summary: Comparing </a:t>
            </a:r>
            <a:br>
              <a:rPr lang="en-US" sz="3600" dirty="0"/>
            </a:br>
            <a:r>
              <a:rPr lang="en-US" sz="3600" dirty="0"/>
              <a:t>needs across </a:t>
            </a:r>
            <a:r>
              <a:rPr lang="en-US" sz="3600" dirty="0" smtClean="0"/>
              <a:t>domains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9901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 smtClean="0"/>
              <a:t>Final </a:t>
            </a:r>
            <a:r>
              <a:rPr lang="en-US" sz="2600" b="1" dirty="0"/>
              <a:t>assessments </a:t>
            </a:r>
            <a:r>
              <a:rPr lang="en-US" sz="2600" b="1" dirty="0" smtClean="0"/>
              <a:t>showed</a:t>
            </a:r>
          </a:p>
          <a:p>
            <a:r>
              <a:rPr lang="en-US" dirty="0" smtClean="0"/>
              <a:t>When Medical need low Social support needs low, when Social support need low Medical need low</a:t>
            </a:r>
          </a:p>
          <a:p>
            <a:r>
              <a:rPr lang="en-US" dirty="0" smtClean="0"/>
              <a:t>When Financial need low Medical need low, when Medical need low Financial need low</a:t>
            </a:r>
          </a:p>
          <a:p>
            <a:r>
              <a:rPr lang="en-US" dirty="0" smtClean="0"/>
              <a:t>When MH need low Financial need low, when Financial need low MH need low</a:t>
            </a:r>
          </a:p>
          <a:p>
            <a:r>
              <a:rPr lang="en-US" dirty="0" smtClean="0"/>
              <a:t>When MH need low Medical need low</a:t>
            </a:r>
          </a:p>
          <a:p>
            <a:r>
              <a:rPr lang="en-US" dirty="0" smtClean="0"/>
              <a:t>When MH need moderate, Social supports need moderate, when Social need low MH need low</a:t>
            </a:r>
          </a:p>
          <a:p>
            <a:r>
              <a:rPr lang="en-US" dirty="0" smtClean="0"/>
              <a:t>When Social supports need low Financial need low, but low Financial need has no impact on Social supports need</a:t>
            </a:r>
          </a:p>
          <a:p>
            <a:endParaRPr lang="en-US" b="1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Data summary: Comparing </a:t>
            </a:r>
            <a:br>
              <a:rPr lang="en-US" sz="3600" dirty="0"/>
            </a:br>
            <a:r>
              <a:rPr lang="en-US" sz="3600" dirty="0"/>
              <a:t>needs across domains </a:t>
            </a:r>
          </a:p>
        </p:txBody>
      </p:sp>
    </p:spTree>
    <p:extLst>
      <p:ext uri="{BB962C8B-B14F-4D97-AF65-F5344CB8AC3E}">
        <p14:creationId xmlns:p14="http://schemas.microsoft.com/office/powerpoint/2010/main" val="2405776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Data summary</a:t>
            </a:r>
            <a:r>
              <a:rPr lang="en-US" sz="3600" dirty="0" smtClean="0"/>
              <a:t>:  Comparing clients’ needs from initial intake to discharge</a:t>
            </a:r>
            <a:endParaRPr lang="en-US" sz="3600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349973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928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Compared changes in Grid scores between initial assessment and final assessment and with Benefits status, Mental Health linkage, Health care linkage, Case Management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92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7/34 clients with no case management had scores improve 1-9 points</a:t>
            </a:r>
          </a:p>
          <a:p>
            <a:r>
              <a:rPr lang="en-US" sz="2800" dirty="0" smtClean="0"/>
              <a:t>2/60 clients with no Case </a:t>
            </a:r>
            <a:r>
              <a:rPr lang="en-US" sz="2800" dirty="0"/>
              <a:t>M</a:t>
            </a:r>
            <a:r>
              <a:rPr lang="en-US" sz="2800" dirty="0" smtClean="0"/>
              <a:t>anagement had scores improve 10-39 points (10 points and 16 points)</a:t>
            </a:r>
          </a:p>
          <a:p>
            <a:r>
              <a:rPr lang="en-US" sz="2800" dirty="0" smtClean="0"/>
              <a:t>58/60 clients had Case </a:t>
            </a:r>
            <a:r>
              <a:rPr lang="en-US" sz="2800" dirty="0"/>
              <a:t>M</a:t>
            </a:r>
            <a:r>
              <a:rPr lang="en-US" sz="2800" dirty="0" smtClean="0"/>
              <a:t>anagement support and high improvement of scores (10-39 points)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25281"/>
            <a:ext cx="7756263" cy="1299125"/>
          </a:xfrm>
        </p:spPr>
        <p:txBody>
          <a:bodyPr/>
          <a:lstStyle/>
          <a:p>
            <a:r>
              <a:rPr lang="en-US" sz="2800" dirty="0"/>
              <a:t>Data summary:  Comparison of change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scores </a:t>
            </a:r>
            <a:r>
              <a:rPr lang="en-US" sz="2800" dirty="0" smtClean="0"/>
              <a:t>from initial intake to discharge with CM support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0664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72% Clients linked in a behavioral health or support program</a:t>
            </a:r>
          </a:p>
          <a:p>
            <a:r>
              <a:rPr lang="en-US" sz="3200" dirty="0" smtClean="0"/>
              <a:t>93% Clients linked with Primary care </a:t>
            </a:r>
          </a:p>
          <a:p>
            <a:pPr lvl="3"/>
            <a:r>
              <a:rPr lang="en-US" sz="2600" dirty="0" smtClean="0"/>
              <a:t>(4 refused)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Data Summary: </a:t>
            </a:r>
            <a:br>
              <a:rPr lang="en-US" sz="4000" dirty="0" smtClean="0"/>
            </a:br>
            <a:r>
              <a:rPr lang="en-US" sz="4000" dirty="0" smtClean="0"/>
              <a:t>Percent Linkage by discharge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57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154051"/>
            <a:ext cx="7745505" cy="397211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9247" y="577687"/>
            <a:ext cx="7756263" cy="1054250"/>
          </a:xfrm>
        </p:spPr>
        <p:txBody>
          <a:bodyPr/>
          <a:lstStyle/>
          <a:p>
            <a:r>
              <a:rPr lang="en-US" sz="3600" dirty="0"/>
              <a:t>Lessons Learned –Implementation </a:t>
            </a:r>
            <a:br>
              <a:rPr lang="en-US" sz="3600" dirty="0"/>
            </a:br>
            <a:r>
              <a:rPr lang="en-US" sz="3600" dirty="0"/>
              <a:t>at Organizational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7075" y="1909793"/>
            <a:ext cx="76835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kern="1200" dirty="0" smtClean="0"/>
          </a:p>
          <a:p>
            <a:pPr algn="ctr"/>
            <a:r>
              <a:rPr lang="en-US" sz="1600" kern="1200" dirty="0" smtClean="0"/>
              <a:t>Consortium on Chicago School Research, Five Essentials for School Improvement</a:t>
            </a:r>
            <a:endParaRPr lang="en-US" sz="1600" kern="1200" dirty="0"/>
          </a:p>
        </p:txBody>
      </p:sp>
      <p:pic>
        <p:nvPicPr>
          <p:cNvPr id="7" name="Content Placeholder 8"/>
          <p:cNvPicPr>
            <a:picLocks noGrp="1" noChangeAspect="1" noChangeArrowheads="1"/>
          </p:cNvPicPr>
          <p:nvPr/>
        </p:nvPicPr>
        <p:blipFill rotWithShape="1">
          <a:blip r:embed="rId2" cstate="screen">
            <a:alphaModFix/>
            <a:lum contrast="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 bwMode="auto">
          <a:xfrm>
            <a:off x="467388" y="2607094"/>
            <a:ext cx="77470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3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 smtClean="0"/>
              <a:t>Five Essentials for Homeless Service Program Implementation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Lessons Learned –Implementation </a:t>
            </a:r>
            <a:br>
              <a:rPr lang="en-US" sz="3600" dirty="0"/>
            </a:br>
            <a:r>
              <a:rPr lang="en-US" sz="3600" dirty="0"/>
              <a:t>at Organizational Level</a:t>
            </a:r>
          </a:p>
        </p:txBody>
      </p:sp>
      <p:pic>
        <p:nvPicPr>
          <p:cNvPr id="4" name="Content Placeholder 5" descr="Screen Shot 2014-05-25 at 4.57.33 PM.png"/>
          <p:cNvPicPr preferRelativeResize="0"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-15456" b="-15456"/>
          <a:stretch>
            <a:fillRect/>
          </a:stretch>
        </p:blipFill>
        <p:spPr>
          <a:xfrm>
            <a:off x="699248" y="2360872"/>
            <a:ext cx="7745505" cy="343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2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Leadership</a:t>
            </a:r>
          </a:p>
          <a:p>
            <a:r>
              <a:rPr lang="en-US" dirty="0" smtClean="0"/>
              <a:t>Inclusive </a:t>
            </a:r>
            <a:r>
              <a:rPr lang="en-US" dirty="0"/>
              <a:t>leadership with vision, continuity, power to make decisions, and strong understanding of intervention model and staff needs</a:t>
            </a:r>
          </a:p>
          <a:p>
            <a:r>
              <a:rPr lang="en-US" dirty="0"/>
              <a:t>Management wanted internal leader but program manager turnover and lots of organizational change</a:t>
            </a:r>
          </a:p>
          <a:p>
            <a:pPr lvl="1"/>
            <a:r>
              <a:rPr lang="en-US" dirty="0"/>
              <a:t>E.g. Initially had clinical case manager do initial engagement of the women, with leadership changes the APN did the initial engagement of the client and referred clients needing counseling to CCM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Lessons Learned –Implementation </a:t>
            </a:r>
            <a:br>
              <a:rPr lang="en-US" sz="3600" dirty="0"/>
            </a:br>
            <a:r>
              <a:rPr lang="en-US" sz="3600" dirty="0"/>
              <a:t>at Organizational Level</a:t>
            </a:r>
          </a:p>
        </p:txBody>
      </p:sp>
    </p:spTree>
    <p:extLst>
      <p:ext uri="{BB962C8B-B14F-4D97-AF65-F5344CB8AC3E}">
        <p14:creationId xmlns:p14="http://schemas.microsoft.com/office/powerpoint/2010/main" val="324262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Goals of the program</a:t>
            </a:r>
          </a:p>
          <a:p>
            <a:r>
              <a:rPr lang="en-US" sz="3600" dirty="0" smtClean="0"/>
              <a:t>See the whole person</a:t>
            </a:r>
          </a:p>
          <a:p>
            <a:r>
              <a:rPr lang="en-US" sz="3600" dirty="0" smtClean="0"/>
              <a:t>Link the whole person to help her successfully find and maintain housing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>
                <a:latin typeface=""/>
              </a:rPr>
              <a:t>ANCHORS©: A Nursing Case management Housing Outreach Resource and Support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1525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2. Community Ties (Issue of interagency silos)</a:t>
            </a:r>
          </a:p>
          <a:p>
            <a:r>
              <a:rPr lang="en-US" dirty="0"/>
              <a:t>Importance of community context and external relationships</a:t>
            </a:r>
          </a:p>
          <a:p>
            <a:r>
              <a:rPr lang="en-US" dirty="0"/>
              <a:t>If &gt;90% clients have SMI, need linkages with behavioral health programs and agencies</a:t>
            </a:r>
          </a:p>
          <a:p>
            <a:r>
              <a:rPr lang="en-US" dirty="0"/>
              <a:t>Lack of clinical services and programs to transition to</a:t>
            </a:r>
          </a:p>
          <a:p>
            <a:r>
              <a:rPr lang="en-US" dirty="0"/>
              <a:t>Helpful to have staff member to talk across systems</a:t>
            </a:r>
          </a:p>
          <a:p>
            <a:pPr lvl="1"/>
            <a:r>
              <a:rPr lang="en-US" dirty="0"/>
              <a:t>APN able to communicate with health service providers</a:t>
            </a:r>
          </a:p>
          <a:p>
            <a:r>
              <a:rPr lang="en-US" dirty="0"/>
              <a:t>Addressing cracks in service or turnover at other agencies sensitively but effectively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Lessons Learned –Implementation </a:t>
            </a:r>
            <a:br>
              <a:rPr lang="en-US" sz="3600" dirty="0"/>
            </a:br>
            <a:r>
              <a:rPr lang="en-US" sz="3600" dirty="0"/>
              <a:t>at Organizational Level</a:t>
            </a:r>
          </a:p>
        </p:txBody>
      </p:sp>
    </p:spTree>
    <p:extLst>
      <p:ext uri="{BB962C8B-B14F-4D97-AF65-F5344CB8AC3E}">
        <p14:creationId xmlns:p14="http://schemas.microsoft.com/office/powerpoint/2010/main" val="3924534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Professional capacity: </a:t>
            </a:r>
            <a:r>
              <a:rPr lang="en-US" dirty="0" smtClean="0"/>
              <a:t>Development</a:t>
            </a:r>
            <a:endParaRPr lang="en-US" dirty="0"/>
          </a:p>
          <a:p>
            <a:r>
              <a:rPr lang="en-US" dirty="0"/>
              <a:t>Staff in various roles need to understand purpose, strategy, tactics, outcome measures, etc. </a:t>
            </a:r>
          </a:p>
          <a:p>
            <a:r>
              <a:rPr lang="en-US" dirty="0"/>
              <a:t>Even though expert staff, still need support and professional development pertaining to model</a:t>
            </a:r>
          </a:p>
          <a:p>
            <a:pPr lvl="1"/>
            <a:r>
              <a:rPr lang="en-US" dirty="0"/>
              <a:t>Staff training-took time, and not prioritized, given experienced project staff. </a:t>
            </a:r>
          </a:p>
          <a:p>
            <a:pPr lvl="1"/>
            <a:r>
              <a:rPr lang="en-US" dirty="0"/>
              <a:t>Engagement different in time-limited program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Lessons Learned –Implementation </a:t>
            </a:r>
            <a:br>
              <a:rPr lang="en-US" sz="3600" dirty="0"/>
            </a:br>
            <a:r>
              <a:rPr lang="en-US" sz="3600" dirty="0"/>
              <a:t>at Organizational Level</a:t>
            </a:r>
          </a:p>
        </p:txBody>
      </p:sp>
    </p:spTree>
    <p:extLst>
      <p:ext uri="{BB962C8B-B14F-4D97-AF65-F5344CB8AC3E}">
        <p14:creationId xmlns:p14="http://schemas.microsoft.com/office/powerpoint/2010/main" val="421228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3. Professional capacity: </a:t>
            </a:r>
            <a:r>
              <a:rPr lang="en-US" dirty="0" smtClean="0"/>
              <a:t>Collaboration</a:t>
            </a:r>
            <a:endParaRPr lang="en-US" dirty="0"/>
          </a:p>
          <a:p>
            <a:r>
              <a:rPr lang="en-US" dirty="0"/>
              <a:t>Silos intra-agency</a:t>
            </a:r>
          </a:p>
          <a:p>
            <a:pPr lvl="1"/>
            <a:r>
              <a:rPr lang="en-US" dirty="0"/>
              <a:t>With a new program and with this population, the unexpected will occur, need to be able to collectively adapt</a:t>
            </a:r>
          </a:p>
          <a:p>
            <a:pPr lvl="2"/>
            <a:r>
              <a:rPr lang="en-US" dirty="0"/>
              <a:t>Funding flexible, but must communicate progress and changes</a:t>
            </a:r>
          </a:p>
          <a:p>
            <a:pPr lvl="1"/>
            <a:r>
              <a:rPr lang="en-US" dirty="0"/>
              <a:t>Agency growth and change. Overall positive, but</a:t>
            </a:r>
          </a:p>
          <a:p>
            <a:pPr lvl="2"/>
            <a:r>
              <a:rPr lang="en-US" dirty="0"/>
              <a:t>Clients separate between programs (4), buildings (2) and shifts (3) - new need for centralized intake/referrals</a:t>
            </a:r>
          </a:p>
          <a:p>
            <a:pPr lvl="2"/>
            <a:r>
              <a:rPr lang="en-US" dirty="0"/>
              <a:t>Staff turnover</a:t>
            </a:r>
          </a:p>
          <a:p>
            <a:pPr lvl="2"/>
            <a:r>
              <a:rPr lang="en-US" dirty="0"/>
              <a:t>Move to new building impacted housing #s second year</a:t>
            </a:r>
          </a:p>
          <a:p>
            <a:pPr lvl="2"/>
            <a:r>
              <a:rPr lang="en-US" dirty="0"/>
              <a:t>Individual vs. team approach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Lessons Learned –Implementation </a:t>
            </a:r>
            <a:br>
              <a:rPr lang="en-US" sz="3600" dirty="0"/>
            </a:br>
            <a:r>
              <a:rPr lang="en-US" sz="3600" dirty="0"/>
              <a:t>at Organizational Level</a:t>
            </a:r>
          </a:p>
        </p:txBody>
      </p:sp>
    </p:spTree>
    <p:extLst>
      <p:ext uri="{BB962C8B-B14F-4D97-AF65-F5344CB8AC3E}">
        <p14:creationId xmlns:p14="http://schemas.microsoft.com/office/powerpoint/2010/main" val="125005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4. Client-centered, Trauma-informed Climate</a:t>
            </a:r>
          </a:p>
          <a:p>
            <a:r>
              <a:rPr lang="en-US" sz="2800" dirty="0"/>
              <a:t>Client-centered at all stages and levels</a:t>
            </a:r>
          </a:p>
          <a:p>
            <a:pPr lvl="1"/>
            <a:r>
              <a:rPr lang="en-US" sz="2800" dirty="0"/>
              <a:t>Design, direct service, and evaluation</a:t>
            </a:r>
          </a:p>
          <a:p>
            <a:r>
              <a:rPr lang="en-US" sz="2800" dirty="0"/>
              <a:t>Making sure there is enough support for staff around trauma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Lessons Learned –Implementation </a:t>
            </a:r>
            <a:br>
              <a:rPr lang="en-US" sz="3600" dirty="0"/>
            </a:br>
            <a:r>
              <a:rPr lang="en-US" sz="3600" dirty="0"/>
              <a:t>at Organizational Level</a:t>
            </a:r>
          </a:p>
        </p:txBody>
      </p:sp>
    </p:spTree>
    <p:extLst>
      <p:ext uri="{BB962C8B-B14F-4D97-AF65-F5344CB8AC3E}">
        <p14:creationId xmlns:p14="http://schemas.microsoft.com/office/powerpoint/2010/main" val="2999583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sz="3600" dirty="0"/>
              <a:t>Quality Service Provision</a:t>
            </a:r>
          </a:p>
          <a:p>
            <a:r>
              <a:rPr lang="en-US" sz="3600" dirty="0"/>
              <a:t>Great staff!</a:t>
            </a:r>
          </a:p>
          <a:p>
            <a:r>
              <a:rPr lang="en-US" sz="3600" dirty="0"/>
              <a:t>Enough time per client?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Lessons Learned –Implementation </a:t>
            </a:r>
            <a:br>
              <a:rPr lang="en-US" sz="3600" dirty="0"/>
            </a:br>
            <a:r>
              <a:rPr lang="en-US" sz="3600" dirty="0"/>
              <a:t>at Organizational Level</a:t>
            </a:r>
          </a:p>
        </p:txBody>
      </p:sp>
    </p:spTree>
    <p:extLst>
      <p:ext uri="{BB962C8B-B14F-4D97-AF65-F5344CB8AC3E}">
        <p14:creationId xmlns:p14="http://schemas.microsoft.com/office/powerpoint/2010/main" val="932202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Housing the whole person worked</a:t>
            </a:r>
          </a:p>
          <a:p>
            <a:pPr lvl="1"/>
            <a:r>
              <a:rPr lang="en-US" dirty="0"/>
              <a:t>Improved health and housing retention</a:t>
            </a:r>
          </a:p>
          <a:p>
            <a:r>
              <a:rPr lang="en-US" dirty="0"/>
              <a:t>Getting housing retention data at 12 months for those who needed lower levels of service difficult, but</a:t>
            </a:r>
          </a:p>
          <a:p>
            <a:pPr lvl="1"/>
            <a:r>
              <a:rPr lang="en-US" dirty="0" smtClean="0"/>
              <a:t>85% </a:t>
            </a:r>
            <a:r>
              <a:rPr lang="en-US" dirty="0"/>
              <a:t>of women placed in first year of program confirmed housing retention at 12 months</a:t>
            </a:r>
          </a:p>
          <a:p>
            <a:pPr lvl="1"/>
            <a:r>
              <a:rPr lang="en-US" dirty="0"/>
              <a:t>NONE confirmed as losing housing within 12 months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434025"/>
            <a:ext cx="7756263" cy="1334225"/>
          </a:xfrm>
        </p:spPr>
        <p:txBody>
          <a:bodyPr/>
          <a:lstStyle/>
          <a:p>
            <a:r>
              <a:rPr lang="en-US" sz="4400" dirty="0"/>
              <a:t>Lessons Learned –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Project </a:t>
            </a:r>
            <a:r>
              <a:rPr lang="en-US" sz="4400" dirty="0"/>
              <a:t>Specific</a:t>
            </a:r>
          </a:p>
        </p:txBody>
      </p:sp>
    </p:spTree>
    <p:extLst>
      <p:ext uri="{BB962C8B-B14F-4D97-AF65-F5344CB8AC3E}">
        <p14:creationId xmlns:p14="http://schemas.microsoft.com/office/powerpoint/2010/main" val="303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Process for referrals and engaging clients before move</a:t>
            </a:r>
          </a:p>
          <a:p>
            <a:r>
              <a:rPr lang="en-US" dirty="0" smtClean="0"/>
              <a:t>How </a:t>
            </a:r>
            <a:r>
              <a:rPr lang="en-US" dirty="0"/>
              <a:t>the program was framed to clients (initially as a separate program, but later as a standard continuation of services)</a:t>
            </a:r>
          </a:p>
          <a:p>
            <a:r>
              <a:rPr lang="en-US" dirty="0"/>
              <a:t>Ability to provide these types of services for a limited amount of time when other supports were not available in the community to transition to</a:t>
            </a:r>
          </a:p>
          <a:p>
            <a:r>
              <a:rPr lang="en-US" dirty="0"/>
              <a:t>Who should engage client first, CCM or APN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APN was opening newly housed clients and closing “graduating” clients who were housed for a year. </a:t>
            </a:r>
            <a:endParaRPr lang="en-US" dirty="0" smtClean="0"/>
          </a:p>
          <a:p>
            <a:pPr lvl="2"/>
            <a:r>
              <a:rPr lang="en-US" dirty="0" smtClean="0"/>
              <a:t>Clients </a:t>
            </a:r>
            <a:r>
              <a:rPr lang="en-US" dirty="0"/>
              <a:t>did not want to </a:t>
            </a:r>
            <a:r>
              <a:rPr lang="en-US" dirty="0" smtClean="0"/>
              <a:t>close.</a:t>
            </a:r>
          </a:p>
          <a:p>
            <a:pPr lvl="2"/>
            <a:r>
              <a:rPr lang="en-US" dirty="0" smtClean="0"/>
              <a:t>Time </a:t>
            </a:r>
            <a:r>
              <a:rPr lang="en-US" dirty="0"/>
              <a:t>constraints made this </a:t>
            </a:r>
            <a:r>
              <a:rPr lang="en-US" dirty="0" smtClean="0"/>
              <a:t>difficult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Lessons Learned – </a:t>
            </a:r>
            <a:br>
              <a:rPr lang="en-US" sz="4400" dirty="0"/>
            </a:br>
            <a:r>
              <a:rPr lang="en-US" sz="4400" dirty="0"/>
              <a:t>Project Specific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3070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Staffing limitations-only 2 part-time staff, limited time and funding</a:t>
            </a:r>
          </a:p>
          <a:p>
            <a:r>
              <a:rPr lang="en-US" sz="2800" dirty="0" smtClean="0"/>
              <a:t>Better housing placements on front end (e.g.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floor no elevator not ok for woman with mobility issues)</a:t>
            </a:r>
          </a:p>
          <a:p>
            <a:r>
              <a:rPr lang="en-US" sz="2800" dirty="0" smtClean="0"/>
              <a:t>Clients often geographically dispersed, </a:t>
            </a:r>
            <a:r>
              <a:rPr lang="en-US" sz="2800" dirty="0"/>
              <a:t>people go where the housing </a:t>
            </a:r>
            <a:r>
              <a:rPr lang="en-US" sz="2800" dirty="0" smtClean="0"/>
              <a:t>is, which was difficult due to limited staff time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Lessons Learned – </a:t>
            </a:r>
            <a:br>
              <a:rPr lang="en-US" sz="4000" dirty="0" smtClean="0"/>
            </a:br>
            <a:r>
              <a:rPr lang="en-US" sz="4000" dirty="0" smtClean="0"/>
              <a:t>Project Specific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3997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implementation and evaluation goals to meet objectives: What if objectives change?</a:t>
            </a:r>
          </a:p>
          <a:p>
            <a:r>
              <a:rPr lang="en-US" sz="2600" dirty="0" smtClean="0"/>
              <a:t>Ethics questions</a:t>
            </a:r>
          </a:p>
          <a:p>
            <a:pPr lvl="1"/>
            <a:r>
              <a:rPr lang="en-US" dirty="0" smtClean="0"/>
              <a:t>When to speak up?</a:t>
            </a:r>
          </a:p>
          <a:p>
            <a:pPr lvl="1"/>
            <a:r>
              <a:rPr lang="en-US" dirty="0" smtClean="0"/>
              <a:t>Who to talk with when there is no manager?</a:t>
            </a:r>
          </a:p>
          <a:p>
            <a:pPr lvl="1"/>
            <a:r>
              <a:rPr lang="en-US" dirty="0" smtClean="0"/>
              <a:t>How to process and deescalate after trauma with staff?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Lessons </a:t>
            </a:r>
            <a:r>
              <a:rPr lang="en-US" sz="4400" dirty="0" smtClean="0"/>
              <a:t>learned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813538" y="-10770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69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Quotes from staff </a:t>
            </a:r>
          </a:p>
          <a:p>
            <a:pPr lvl="1"/>
            <a:r>
              <a:rPr lang="en-US" dirty="0" smtClean="0"/>
              <a:t>“never feeling like I was alone in the work, team approach which made us look at the whole person b/c we all had different education, backgrounds, experience”</a:t>
            </a:r>
          </a:p>
          <a:p>
            <a:pPr lvl="1"/>
            <a:r>
              <a:rPr lang="en-US" dirty="0" smtClean="0"/>
              <a:t>“this program made a lot of us clinicians better clinicians and that’s something that isn’t possible in a lot of other agencies”</a:t>
            </a:r>
          </a:p>
          <a:p>
            <a:pPr lvl="1"/>
            <a:r>
              <a:rPr lang="en-US" dirty="0" smtClean="0"/>
              <a:t>“Now we are all going in different directions and making other agencies better than they already are”</a:t>
            </a:r>
          </a:p>
          <a:p>
            <a:pPr lvl="1"/>
            <a:r>
              <a:rPr lang="en-US" dirty="0" smtClean="0"/>
              <a:t>“I wouldn’t be as skilled and knowledgeable without you and that program”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4188139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Sarah’s Circle is a refuge for women who are homeless or in need of a safe space. By providing housing assistance, case management, referral services, and life necessities, we encourage women to empower themselves by rebuilding both emotionally and physically; realizing their unique potential. 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Sarah’s Circle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8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Elizabeth </a:t>
            </a:r>
            <a:r>
              <a:rPr lang="en-US" dirty="0"/>
              <a:t>Dunn  </a:t>
            </a:r>
            <a:r>
              <a:rPr lang="en-US" dirty="0">
                <a:hlinkClick r:id="rId2"/>
              </a:rPr>
              <a:t>edunn@sarahs-</a:t>
            </a:r>
            <a:r>
              <a:rPr lang="en-US" dirty="0" smtClean="0">
                <a:hlinkClick r:id="rId2"/>
              </a:rPr>
              <a:t>circle.org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Regina </a:t>
            </a:r>
            <a:r>
              <a:rPr lang="en-US" dirty="0" err="1" smtClean="0"/>
              <a:t>Shasha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rmshasha@gmail.com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36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Whom we serve, according to intake:</a:t>
            </a:r>
          </a:p>
          <a:p>
            <a:r>
              <a:rPr lang="en-US" dirty="0" smtClean="0"/>
              <a:t>100% women and low-income</a:t>
            </a:r>
          </a:p>
          <a:p>
            <a:r>
              <a:rPr lang="en-US" dirty="0" smtClean="0"/>
              <a:t>70% currently homeless</a:t>
            </a:r>
          </a:p>
          <a:p>
            <a:r>
              <a:rPr lang="en-US" dirty="0" smtClean="0"/>
              <a:t>50% no income</a:t>
            </a:r>
          </a:p>
          <a:p>
            <a:r>
              <a:rPr lang="en-US" dirty="0" smtClean="0"/>
              <a:t>52% mental illness </a:t>
            </a:r>
          </a:p>
          <a:p>
            <a:r>
              <a:rPr lang="en-US" dirty="0" smtClean="0"/>
              <a:t>40% survivors of domestic violence</a:t>
            </a:r>
          </a:p>
          <a:p>
            <a:r>
              <a:rPr lang="en-US" dirty="0" smtClean="0"/>
              <a:t>29% chronic medical health problems</a:t>
            </a:r>
          </a:p>
          <a:p>
            <a:r>
              <a:rPr lang="en-US" dirty="0" smtClean="0"/>
              <a:t>12% physical disabilities</a:t>
            </a:r>
          </a:p>
          <a:p>
            <a:r>
              <a:rPr lang="en-US" dirty="0" smtClean="0"/>
              <a:t>80% racial or ethnic minorities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Sarah’s Circle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42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4743</TotalTime>
  <Words>4074</Words>
  <Application>Microsoft Macintosh PowerPoint</Application>
  <PresentationFormat>On-screen Show (4:3)</PresentationFormat>
  <Paragraphs>613</Paragraphs>
  <Slides>80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Hardcover</vt:lpstr>
      <vt:lpstr>Housing the Whole Person: Lessons learned, what worked, what didn’t </vt:lpstr>
      <vt:lpstr>Objectives</vt:lpstr>
      <vt:lpstr>What we can share</vt:lpstr>
      <vt:lpstr>Our team</vt:lpstr>
      <vt:lpstr>Program development</vt:lpstr>
      <vt:lpstr>ANCHORS©: A Nursing Case management Housing Outreach Resource and Support</vt:lpstr>
      <vt:lpstr>ANCHORS©: A Nursing Case management Housing Outreach Resource and Support</vt:lpstr>
      <vt:lpstr>Sarah’s Circle</vt:lpstr>
      <vt:lpstr>Sarah’s Circle</vt:lpstr>
      <vt:lpstr> ANCHORS Problem identification </vt:lpstr>
      <vt:lpstr>ANCHORS Problem identification</vt:lpstr>
      <vt:lpstr>ANCHORS Problem identification</vt:lpstr>
      <vt:lpstr>ANCHORS Problem identification</vt:lpstr>
      <vt:lpstr>ANCHORS Problem identification</vt:lpstr>
      <vt:lpstr>ANCHORS Goal setting</vt:lpstr>
      <vt:lpstr>ANCHORS Objective setting</vt:lpstr>
      <vt:lpstr>ANCHORS Resources</vt:lpstr>
      <vt:lpstr> ANCHORS  Program Implementation </vt:lpstr>
      <vt:lpstr> ANCHORS  Program Implementation </vt:lpstr>
      <vt:lpstr>ANCHORS  Program Implementation</vt:lpstr>
      <vt:lpstr>ANCHORS  Program Implementation</vt:lpstr>
      <vt:lpstr>ANCHORS  Program Implementation</vt:lpstr>
      <vt:lpstr>ANCHORS  Program Implementation</vt:lpstr>
      <vt:lpstr>ANCHORS  Program Implementation</vt:lpstr>
      <vt:lpstr>ANCHORS Plan of Care</vt:lpstr>
      <vt:lpstr>ANCHORS Plan of Care</vt:lpstr>
      <vt:lpstr>ANCHORS Plan of Care</vt:lpstr>
      <vt:lpstr>ANCHORS Plan of Care</vt:lpstr>
      <vt:lpstr>ANCHORS Evaluation</vt:lpstr>
      <vt:lpstr>Tiered Level of Need Model©</vt:lpstr>
      <vt:lpstr>TIERED LEVEL of NEED MODELS</vt:lpstr>
      <vt:lpstr>TIERED LEVEL of NEED MODELS</vt:lpstr>
      <vt:lpstr>TIERED LEVEL of NEED MODELS</vt:lpstr>
      <vt:lpstr>TIERED LEVEL of NEED MODELS</vt:lpstr>
      <vt:lpstr>Alternative Assessment Tools</vt:lpstr>
      <vt:lpstr>Tiered Level of Need Model© Four Domains</vt:lpstr>
      <vt:lpstr>Tiered Level of Need Model© Score Key</vt:lpstr>
      <vt:lpstr>Tiered Level of Need Model© Medical Risks</vt:lpstr>
      <vt:lpstr>Tiered Level of Need Model© Mental Health</vt:lpstr>
      <vt:lpstr>Tiered Level of Need Model© Social Risks and Supports</vt:lpstr>
      <vt:lpstr>Tiered Level of Need Model© Financial Resources</vt:lpstr>
      <vt:lpstr>Health Access ANCHORS  Pilot program</vt:lpstr>
      <vt:lpstr>Health Access ANCHORS  Pilot program</vt:lpstr>
      <vt:lpstr>Health Access ANCHORS  Pilot program</vt:lpstr>
      <vt:lpstr>Health Access ANCHORS  Pilot program Year 1</vt:lpstr>
      <vt:lpstr>Health Access ANCHORS  Pilot program Year 2</vt:lpstr>
      <vt:lpstr>Health Access ANCHORS  Pilot program</vt:lpstr>
      <vt:lpstr>Health Access ANCHORS  Program goals</vt:lpstr>
      <vt:lpstr>Health Access ANCHORS Program Data summary per the 4 Domains</vt:lpstr>
      <vt:lpstr>Health Access ANCHORS Program Data summary per the 4 Domains</vt:lpstr>
      <vt:lpstr>Health Access ANCHORS Program Data summary per the 4 Domains </vt:lpstr>
      <vt:lpstr>Health Access ANCHORS Program Data summary per the 4 Domains </vt:lpstr>
      <vt:lpstr>Health Access ANCHORS Program Data summary per the 4 Domains </vt:lpstr>
      <vt:lpstr>Health Access ANCHORS Program Data summary per the 4 Domains </vt:lpstr>
      <vt:lpstr>Health Access ANCHORS Program Data summary per the 4 Domains </vt:lpstr>
      <vt:lpstr>Health Access ANCHORS Program Data summary per the 4 Domains </vt:lpstr>
      <vt:lpstr>Health Access ANCHORS Program Data summary </vt:lpstr>
      <vt:lpstr>Health Access ANCHORS Program Data summary </vt:lpstr>
      <vt:lpstr>Health Access ANCHORS Program Data summary </vt:lpstr>
      <vt:lpstr>Data summary: Comparing  needs across domains</vt:lpstr>
      <vt:lpstr>Data summary: Comparing  needs across domains </vt:lpstr>
      <vt:lpstr>Data summary: Comparing  needs across domains </vt:lpstr>
      <vt:lpstr>Data summary:  Comparing clients’ needs from initial intake to discharge</vt:lpstr>
      <vt:lpstr>Data Summary</vt:lpstr>
      <vt:lpstr>Data summary:  Comparison of change  in scores from initial intake to discharge with CM support</vt:lpstr>
      <vt:lpstr>Data Summary:  Percent Linkage by discharge</vt:lpstr>
      <vt:lpstr>Lessons Learned –Implementation  at Organizational Level</vt:lpstr>
      <vt:lpstr>Lessons Learned –Implementation  at Organizational Level</vt:lpstr>
      <vt:lpstr>Lessons Learned –Implementation  at Organizational Level</vt:lpstr>
      <vt:lpstr>Lessons Learned –Implementation  at Organizational Level</vt:lpstr>
      <vt:lpstr>Lessons Learned –Implementation  at Organizational Level</vt:lpstr>
      <vt:lpstr>Lessons Learned –Implementation  at Organizational Level</vt:lpstr>
      <vt:lpstr>Lessons Learned –Implementation  at Organizational Level</vt:lpstr>
      <vt:lpstr>Lessons Learned –Implementation  at Organizational Level</vt:lpstr>
      <vt:lpstr>Lessons Learned –  Project Specific</vt:lpstr>
      <vt:lpstr>Lessons Learned –  Project Specific</vt:lpstr>
      <vt:lpstr>Lessons Learned –  Project Specific</vt:lpstr>
      <vt:lpstr>Lessons learned</vt:lpstr>
      <vt:lpstr>Lessons learned</vt:lpstr>
      <vt:lpstr>Contact info</vt:lpstr>
    </vt:vector>
  </TitlesOfParts>
  <Company>Northwestern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the Whole Person: Lessons learned, what worked, what didn’t</dc:title>
  <dc:creator>David Johnson</dc:creator>
  <cp:lastModifiedBy>Lily Catalano</cp:lastModifiedBy>
  <cp:revision>147</cp:revision>
  <cp:lastPrinted>2014-05-10T13:38:38Z</cp:lastPrinted>
  <dcterms:created xsi:type="dcterms:W3CDTF">2014-05-04T20:11:42Z</dcterms:created>
  <dcterms:modified xsi:type="dcterms:W3CDTF">2014-06-03T15:55:00Z</dcterms:modified>
</cp:coreProperties>
</file>